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9"/>
  </p:notesMasterIdLst>
  <p:handoutMasterIdLst>
    <p:handoutMasterId r:id="rId20"/>
  </p:handoutMasterIdLst>
  <p:sldIdLst>
    <p:sldId id="312" r:id="rId5"/>
    <p:sldId id="304" r:id="rId6"/>
    <p:sldId id="307" r:id="rId7"/>
    <p:sldId id="281" r:id="rId8"/>
    <p:sldId id="282" r:id="rId9"/>
    <p:sldId id="323" r:id="rId10"/>
    <p:sldId id="324" r:id="rId11"/>
    <p:sldId id="325" r:id="rId12"/>
    <p:sldId id="317" r:id="rId13"/>
    <p:sldId id="318" r:id="rId14"/>
    <p:sldId id="319" r:id="rId15"/>
    <p:sldId id="321" r:id="rId16"/>
    <p:sldId id="322" r:id="rId17"/>
    <p:sldId id="297" r:id="rId18"/>
  </p:sldIdLst>
  <p:sldSz cx="12192000" cy="6858000"/>
  <p:notesSz cx="13716000" cy="24384000"/>
  <p:defaultTextStyle>
    <a:defPPr rtl="0">
      <a:defRPr lang="ja-JP"/>
    </a:defPPr>
    <a:lvl1pPr marL="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9" orient="horz" pos="2341" userDrawn="1">
          <p15:clr>
            <a:srgbClr val="A4A3A4"/>
          </p15:clr>
        </p15:guide>
        <p15:guide id="12" pos="6675" userDrawn="1">
          <p15:clr>
            <a:srgbClr val="A4A3A4"/>
          </p15:clr>
        </p15:guide>
        <p15:guide id="15" pos="2139" userDrawn="1">
          <p15:clr>
            <a:srgbClr val="A4A3A4"/>
          </p15:clr>
        </p15:guide>
        <p15:guide id="16" pos="2751" userDrawn="1">
          <p15:clr>
            <a:srgbClr val="A4A3A4"/>
          </p15:clr>
        </p15:guide>
        <p15:guide id="17" pos="3273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84" userDrawn="1">
          <p15:clr>
            <a:srgbClr val="A4A3A4"/>
          </p15:clr>
        </p15:guide>
        <p15:guide id="20" pos="4929" userDrawn="1">
          <p15:clr>
            <a:srgbClr val="A4A3A4"/>
          </p15:clr>
        </p15:guide>
        <p15:guide id="21" pos="5541" userDrawn="1">
          <p15:clr>
            <a:srgbClr val="A4A3A4"/>
          </p15:clr>
        </p15:guide>
        <p15:guide id="22" pos="6063" userDrawn="1">
          <p15:clr>
            <a:srgbClr val="A4A3A4"/>
          </p15:clr>
        </p15:guide>
        <p15:guide id="23" orient="horz" pos="2432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6F0FE"/>
    <a:srgbClr val="FDFBF6"/>
    <a:srgbClr val="202C8F"/>
    <a:srgbClr val="AAC4E9"/>
    <a:srgbClr val="F5CDCE"/>
    <a:srgbClr val="DF8C8C"/>
    <a:srgbClr val="D4D593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101" d="100"/>
          <a:sy n="101" d="100"/>
        </p:scale>
        <p:origin x="900" y="102"/>
      </p:cViewPr>
      <p:guideLst>
        <p:guide orient="horz" pos="2614"/>
        <p:guide orient="horz" pos="3249"/>
        <p:guide pos="6912"/>
        <p:guide orient="horz"/>
        <p:guide orient="horz" pos="3997"/>
        <p:guide orient="horz" pos="2341"/>
        <p:guide pos="6675"/>
        <p:guide pos="2139"/>
        <p:guide pos="2751"/>
        <p:guide pos="3273"/>
        <p:guide pos="4032"/>
        <p:guide pos="4384"/>
        <p:guide pos="4929"/>
        <p:guide pos="5541"/>
        <p:guide pos="6063"/>
        <p:guide orient="horz" pos="2432"/>
        <p:guide pos="5256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1" d="100"/>
          <a:sy n="31" d="100"/>
        </p:scale>
        <p:origin x="44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DA2D1-2A8D-4A24-8CC8-4A3BE3CB4B4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D50841CC-A0C9-4E5D-AC03-A18D25388DBA}">
      <dgm:prSet phldrT="[テキスト]" custT="1"/>
      <dgm:spPr/>
      <dgm:t>
        <a:bodyPr/>
        <a:lstStyle/>
        <a:p>
          <a:r>
            <a:rPr kumimoji="1" lang="ja-JP" altLang="en-US" sz="1600" b="1" dirty="0"/>
            <a:t>１年次</a:t>
          </a:r>
        </a:p>
      </dgm:t>
    </dgm:pt>
    <dgm:pt modelId="{73252E78-D9D1-465D-BA3B-57D33DFFA3E7}" type="parTrans" cxnId="{BB774958-99C6-4646-8978-0732BB313801}">
      <dgm:prSet/>
      <dgm:spPr/>
      <dgm:t>
        <a:bodyPr/>
        <a:lstStyle/>
        <a:p>
          <a:endParaRPr kumimoji="1" lang="ja-JP" altLang="en-US"/>
        </a:p>
      </dgm:t>
    </dgm:pt>
    <dgm:pt modelId="{E6A6D2A6-9DFD-45CC-88E1-0C703F7B9053}" type="sibTrans" cxnId="{BB774958-99C6-4646-8978-0732BB313801}">
      <dgm:prSet/>
      <dgm:spPr/>
      <dgm:t>
        <a:bodyPr/>
        <a:lstStyle/>
        <a:p>
          <a:endParaRPr kumimoji="1" lang="ja-JP" altLang="en-US"/>
        </a:p>
      </dgm:t>
    </dgm:pt>
    <dgm:pt modelId="{6E58D0E9-D356-4B4E-9D66-968F26489071}">
      <dgm:prSet phldrT="[テキスト]" custT="1"/>
      <dgm:spPr/>
      <dgm:t>
        <a:bodyPr/>
        <a:lstStyle/>
        <a:p>
          <a:r>
            <a:rPr kumimoji="1" lang="ja-JP" altLang="en-US" sz="1600" b="1" dirty="0"/>
            <a:t>２年次</a:t>
          </a:r>
        </a:p>
      </dgm:t>
    </dgm:pt>
    <dgm:pt modelId="{5ABB7E1E-CC14-4D10-AAA1-8E5284DE9A77}" type="parTrans" cxnId="{7FBBFEDC-5DD9-476A-B9BF-0AB30738B1F3}">
      <dgm:prSet/>
      <dgm:spPr/>
      <dgm:t>
        <a:bodyPr/>
        <a:lstStyle/>
        <a:p>
          <a:endParaRPr kumimoji="1" lang="ja-JP" altLang="en-US"/>
        </a:p>
      </dgm:t>
    </dgm:pt>
    <dgm:pt modelId="{0C52190E-5389-47FD-9EAD-0598EA320313}" type="sibTrans" cxnId="{7FBBFEDC-5DD9-476A-B9BF-0AB30738B1F3}">
      <dgm:prSet/>
      <dgm:spPr/>
      <dgm:t>
        <a:bodyPr/>
        <a:lstStyle/>
        <a:p>
          <a:endParaRPr kumimoji="1" lang="ja-JP" altLang="en-US"/>
        </a:p>
      </dgm:t>
    </dgm:pt>
    <dgm:pt modelId="{99C9BCFE-5C05-44C5-9323-ED9FDFFC635E}">
      <dgm:prSet phldrT="[テキスト]" custT="1"/>
      <dgm:spPr/>
      <dgm:t>
        <a:bodyPr/>
        <a:lstStyle/>
        <a:p>
          <a:r>
            <a:rPr kumimoji="1" lang="ja-JP" altLang="en-US" sz="1600" dirty="0"/>
            <a:t>・・・</a:t>
          </a:r>
        </a:p>
      </dgm:t>
    </dgm:pt>
    <dgm:pt modelId="{B7E0BE1A-4F9C-469E-BAEA-4F402C546838}" type="parTrans" cxnId="{5DC8A5DD-A5E2-49FB-A065-CD5A6CC14FEC}">
      <dgm:prSet/>
      <dgm:spPr/>
      <dgm:t>
        <a:bodyPr/>
        <a:lstStyle/>
        <a:p>
          <a:endParaRPr kumimoji="1" lang="ja-JP" altLang="en-US"/>
        </a:p>
      </dgm:t>
    </dgm:pt>
    <dgm:pt modelId="{05EB5246-652F-4635-9F72-D5CB27940F3D}" type="sibTrans" cxnId="{5DC8A5DD-A5E2-49FB-A065-CD5A6CC14FEC}">
      <dgm:prSet/>
      <dgm:spPr/>
      <dgm:t>
        <a:bodyPr/>
        <a:lstStyle/>
        <a:p>
          <a:endParaRPr kumimoji="1" lang="ja-JP" altLang="en-US"/>
        </a:p>
      </dgm:t>
    </dgm:pt>
    <dgm:pt modelId="{0858B9D1-97B4-41C3-B547-E7C620784453}" type="pres">
      <dgm:prSet presAssocID="{038DA2D1-2A8D-4A24-8CC8-4A3BE3CB4B40}" presName="rootnode" presStyleCnt="0">
        <dgm:presLayoutVars>
          <dgm:chMax/>
          <dgm:chPref/>
          <dgm:dir/>
          <dgm:animLvl val="lvl"/>
        </dgm:presLayoutVars>
      </dgm:prSet>
      <dgm:spPr/>
    </dgm:pt>
    <dgm:pt modelId="{709D1352-9CDE-4575-9ED4-3F1E564A814B}" type="pres">
      <dgm:prSet presAssocID="{D50841CC-A0C9-4E5D-AC03-A18D25388DBA}" presName="composite" presStyleCnt="0"/>
      <dgm:spPr/>
    </dgm:pt>
    <dgm:pt modelId="{85D9B5C6-9EA4-4B70-8F55-45BD3782430D}" type="pres">
      <dgm:prSet presAssocID="{D50841CC-A0C9-4E5D-AC03-A18D25388DBA}" presName="LShape" presStyleLbl="alignNode1" presStyleIdx="0" presStyleCnt="5"/>
      <dgm:spPr/>
    </dgm:pt>
    <dgm:pt modelId="{36C61C92-1C8B-464C-A0FA-D7954EE14F69}" type="pres">
      <dgm:prSet presAssocID="{D50841CC-A0C9-4E5D-AC03-A18D25388DB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985BC40-DC3A-459D-8C50-E32576CA00C2}" type="pres">
      <dgm:prSet presAssocID="{D50841CC-A0C9-4E5D-AC03-A18D25388DBA}" presName="Triangle" presStyleLbl="alignNode1" presStyleIdx="1" presStyleCnt="5"/>
      <dgm:spPr/>
    </dgm:pt>
    <dgm:pt modelId="{FF6D435E-082F-4698-B2C4-ACD1AC8ACC61}" type="pres">
      <dgm:prSet presAssocID="{E6A6D2A6-9DFD-45CC-88E1-0C703F7B9053}" presName="sibTrans" presStyleCnt="0"/>
      <dgm:spPr/>
    </dgm:pt>
    <dgm:pt modelId="{BAD9A080-28AA-442E-9855-D72F708EFBB9}" type="pres">
      <dgm:prSet presAssocID="{E6A6D2A6-9DFD-45CC-88E1-0C703F7B9053}" presName="space" presStyleCnt="0"/>
      <dgm:spPr/>
    </dgm:pt>
    <dgm:pt modelId="{8067406D-BF7D-4590-98CA-FD56FE3896DA}" type="pres">
      <dgm:prSet presAssocID="{6E58D0E9-D356-4B4E-9D66-968F26489071}" presName="composite" presStyleCnt="0"/>
      <dgm:spPr/>
    </dgm:pt>
    <dgm:pt modelId="{BC0D8065-A989-43F2-9B5F-E4E7E5F9764F}" type="pres">
      <dgm:prSet presAssocID="{6E58D0E9-D356-4B4E-9D66-968F26489071}" presName="LShape" presStyleLbl="alignNode1" presStyleIdx="2" presStyleCnt="5"/>
      <dgm:spPr/>
    </dgm:pt>
    <dgm:pt modelId="{B2A2A554-A81F-40AC-8419-BD00B75470BD}" type="pres">
      <dgm:prSet presAssocID="{6E58D0E9-D356-4B4E-9D66-968F2648907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2B7F204-45ED-4006-B1D0-3DCA6A167029}" type="pres">
      <dgm:prSet presAssocID="{6E58D0E9-D356-4B4E-9D66-968F26489071}" presName="Triangle" presStyleLbl="alignNode1" presStyleIdx="3" presStyleCnt="5"/>
      <dgm:spPr/>
    </dgm:pt>
    <dgm:pt modelId="{B4D2A563-BC81-44BA-9697-BBF767DB7EB5}" type="pres">
      <dgm:prSet presAssocID="{0C52190E-5389-47FD-9EAD-0598EA320313}" presName="sibTrans" presStyleCnt="0"/>
      <dgm:spPr/>
    </dgm:pt>
    <dgm:pt modelId="{666621DF-1F1C-4289-9758-DF16C0BF4CEF}" type="pres">
      <dgm:prSet presAssocID="{0C52190E-5389-47FD-9EAD-0598EA320313}" presName="space" presStyleCnt="0"/>
      <dgm:spPr/>
    </dgm:pt>
    <dgm:pt modelId="{8CFD292D-779A-4971-9BC3-958A1B0329E9}" type="pres">
      <dgm:prSet presAssocID="{99C9BCFE-5C05-44C5-9323-ED9FDFFC635E}" presName="composite" presStyleCnt="0"/>
      <dgm:spPr/>
    </dgm:pt>
    <dgm:pt modelId="{B9096CF9-5BE8-4EEF-8AA1-D9690E8599F2}" type="pres">
      <dgm:prSet presAssocID="{99C9BCFE-5C05-44C5-9323-ED9FDFFC635E}" presName="LShape" presStyleLbl="alignNode1" presStyleIdx="4" presStyleCnt="5"/>
      <dgm:spPr/>
    </dgm:pt>
    <dgm:pt modelId="{7E7EE2A4-4FA4-471F-B9BB-A7CDB09C6B4D}" type="pres">
      <dgm:prSet presAssocID="{99C9BCFE-5C05-44C5-9323-ED9FDFFC63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05BD5C-800C-4519-B424-70C4DE0C5897}" type="presOf" srcId="{99C9BCFE-5C05-44C5-9323-ED9FDFFC635E}" destId="{7E7EE2A4-4FA4-471F-B9BB-A7CDB09C6B4D}" srcOrd="0" destOrd="0" presId="urn:microsoft.com/office/officeart/2009/3/layout/StepUpProcess"/>
    <dgm:cxn modelId="{56B5986D-A6E9-4FC0-A58A-0E5B74BE4A8A}" type="presOf" srcId="{D50841CC-A0C9-4E5D-AC03-A18D25388DBA}" destId="{36C61C92-1C8B-464C-A0FA-D7954EE14F69}" srcOrd="0" destOrd="0" presId="urn:microsoft.com/office/officeart/2009/3/layout/StepUpProcess"/>
    <dgm:cxn modelId="{BB774958-99C6-4646-8978-0732BB313801}" srcId="{038DA2D1-2A8D-4A24-8CC8-4A3BE3CB4B40}" destId="{D50841CC-A0C9-4E5D-AC03-A18D25388DBA}" srcOrd="0" destOrd="0" parTransId="{73252E78-D9D1-465D-BA3B-57D33DFFA3E7}" sibTransId="{E6A6D2A6-9DFD-45CC-88E1-0C703F7B9053}"/>
    <dgm:cxn modelId="{AD1B5BA3-B0F4-4339-8984-C4A285B07290}" type="presOf" srcId="{6E58D0E9-D356-4B4E-9D66-968F26489071}" destId="{B2A2A554-A81F-40AC-8419-BD00B75470BD}" srcOrd="0" destOrd="0" presId="urn:microsoft.com/office/officeart/2009/3/layout/StepUpProcess"/>
    <dgm:cxn modelId="{7C5058D2-F5B1-4EB3-A4CD-52BBE10ADE38}" type="presOf" srcId="{038DA2D1-2A8D-4A24-8CC8-4A3BE3CB4B40}" destId="{0858B9D1-97B4-41C3-B547-E7C620784453}" srcOrd="0" destOrd="0" presId="urn:microsoft.com/office/officeart/2009/3/layout/StepUpProcess"/>
    <dgm:cxn modelId="{7FBBFEDC-5DD9-476A-B9BF-0AB30738B1F3}" srcId="{038DA2D1-2A8D-4A24-8CC8-4A3BE3CB4B40}" destId="{6E58D0E9-D356-4B4E-9D66-968F26489071}" srcOrd="1" destOrd="0" parTransId="{5ABB7E1E-CC14-4D10-AAA1-8E5284DE9A77}" sibTransId="{0C52190E-5389-47FD-9EAD-0598EA320313}"/>
    <dgm:cxn modelId="{5DC8A5DD-A5E2-49FB-A065-CD5A6CC14FEC}" srcId="{038DA2D1-2A8D-4A24-8CC8-4A3BE3CB4B40}" destId="{99C9BCFE-5C05-44C5-9323-ED9FDFFC635E}" srcOrd="2" destOrd="0" parTransId="{B7E0BE1A-4F9C-469E-BAEA-4F402C546838}" sibTransId="{05EB5246-652F-4635-9F72-D5CB27940F3D}"/>
    <dgm:cxn modelId="{08055146-A495-4A6C-B10D-B9AA78E111CA}" type="presParOf" srcId="{0858B9D1-97B4-41C3-B547-E7C620784453}" destId="{709D1352-9CDE-4575-9ED4-3F1E564A814B}" srcOrd="0" destOrd="0" presId="urn:microsoft.com/office/officeart/2009/3/layout/StepUpProcess"/>
    <dgm:cxn modelId="{8327DCE8-413F-4BDB-9E81-5F06578E58B5}" type="presParOf" srcId="{709D1352-9CDE-4575-9ED4-3F1E564A814B}" destId="{85D9B5C6-9EA4-4B70-8F55-45BD3782430D}" srcOrd="0" destOrd="0" presId="urn:microsoft.com/office/officeart/2009/3/layout/StepUpProcess"/>
    <dgm:cxn modelId="{5DEB3FAB-4728-4224-83A2-8A49B67EDA50}" type="presParOf" srcId="{709D1352-9CDE-4575-9ED4-3F1E564A814B}" destId="{36C61C92-1C8B-464C-A0FA-D7954EE14F69}" srcOrd="1" destOrd="0" presId="urn:microsoft.com/office/officeart/2009/3/layout/StepUpProcess"/>
    <dgm:cxn modelId="{994CB532-1D23-44AF-8B79-F0DCA2573C81}" type="presParOf" srcId="{709D1352-9CDE-4575-9ED4-3F1E564A814B}" destId="{4985BC40-DC3A-459D-8C50-E32576CA00C2}" srcOrd="2" destOrd="0" presId="urn:microsoft.com/office/officeart/2009/3/layout/StepUpProcess"/>
    <dgm:cxn modelId="{CBCEBFFA-B655-4656-BDBE-308E50FA14D4}" type="presParOf" srcId="{0858B9D1-97B4-41C3-B547-E7C620784453}" destId="{FF6D435E-082F-4698-B2C4-ACD1AC8ACC61}" srcOrd="1" destOrd="0" presId="urn:microsoft.com/office/officeart/2009/3/layout/StepUpProcess"/>
    <dgm:cxn modelId="{3985C2E3-3717-4726-A805-4BADC1C6A536}" type="presParOf" srcId="{FF6D435E-082F-4698-B2C4-ACD1AC8ACC61}" destId="{BAD9A080-28AA-442E-9855-D72F708EFBB9}" srcOrd="0" destOrd="0" presId="urn:microsoft.com/office/officeart/2009/3/layout/StepUpProcess"/>
    <dgm:cxn modelId="{D24FD227-F082-4A80-8CE1-5DAE6B0514B0}" type="presParOf" srcId="{0858B9D1-97B4-41C3-B547-E7C620784453}" destId="{8067406D-BF7D-4590-98CA-FD56FE3896DA}" srcOrd="2" destOrd="0" presId="urn:microsoft.com/office/officeart/2009/3/layout/StepUpProcess"/>
    <dgm:cxn modelId="{EDA20FAA-910E-4201-A980-84F42B5D9CF0}" type="presParOf" srcId="{8067406D-BF7D-4590-98CA-FD56FE3896DA}" destId="{BC0D8065-A989-43F2-9B5F-E4E7E5F9764F}" srcOrd="0" destOrd="0" presId="urn:microsoft.com/office/officeart/2009/3/layout/StepUpProcess"/>
    <dgm:cxn modelId="{C6C447FD-C82F-4CD1-A2C8-C5E7B3D51F6F}" type="presParOf" srcId="{8067406D-BF7D-4590-98CA-FD56FE3896DA}" destId="{B2A2A554-A81F-40AC-8419-BD00B75470BD}" srcOrd="1" destOrd="0" presId="urn:microsoft.com/office/officeart/2009/3/layout/StepUpProcess"/>
    <dgm:cxn modelId="{21C23158-0C8B-4C2A-A018-D3276E156B0A}" type="presParOf" srcId="{8067406D-BF7D-4590-98CA-FD56FE3896DA}" destId="{72B7F204-45ED-4006-B1D0-3DCA6A167029}" srcOrd="2" destOrd="0" presId="urn:microsoft.com/office/officeart/2009/3/layout/StepUpProcess"/>
    <dgm:cxn modelId="{E9D0DF6B-31E5-4DC5-91DC-2ECA9844758B}" type="presParOf" srcId="{0858B9D1-97B4-41C3-B547-E7C620784453}" destId="{B4D2A563-BC81-44BA-9697-BBF767DB7EB5}" srcOrd="3" destOrd="0" presId="urn:microsoft.com/office/officeart/2009/3/layout/StepUpProcess"/>
    <dgm:cxn modelId="{F7A21EB5-E1A4-45CF-942C-E436554A1E69}" type="presParOf" srcId="{B4D2A563-BC81-44BA-9697-BBF767DB7EB5}" destId="{666621DF-1F1C-4289-9758-DF16C0BF4CEF}" srcOrd="0" destOrd="0" presId="urn:microsoft.com/office/officeart/2009/3/layout/StepUpProcess"/>
    <dgm:cxn modelId="{CB553068-92E5-43E7-B465-9AA7411A995F}" type="presParOf" srcId="{0858B9D1-97B4-41C3-B547-E7C620784453}" destId="{8CFD292D-779A-4971-9BC3-958A1B0329E9}" srcOrd="4" destOrd="0" presId="urn:microsoft.com/office/officeart/2009/3/layout/StepUpProcess"/>
    <dgm:cxn modelId="{CCBA5E35-6CDE-47F5-A68E-08B1949CFB56}" type="presParOf" srcId="{8CFD292D-779A-4971-9BC3-958A1B0329E9}" destId="{B9096CF9-5BE8-4EEF-8AA1-D9690E8599F2}" srcOrd="0" destOrd="0" presId="urn:microsoft.com/office/officeart/2009/3/layout/StepUpProcess"/>
    <dgm:cxn modelId="{9179619E-D431-4F34-8215-735097F6AA69}" type="presParOf" srcId="{8CFD292D-779A-4971-9BC3-958A1B0329E9}" destId="{7E7EE2A4-4FA4-471F-B9BB-A7CDB09C6B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9B5C6-9EA4-4B70-8F55-45BD3782430D}">
      <dsp:nvSpPr>
        <dsp:cNvPr id="0" name=""/>
        <dsp:cNvSpPr/>
      </dsp:nvSpPr>
      <dsp:spPr>
        <a:xfrm rot="5400000">
          <a:off x="670369" y="517430"/>
          <a:ext cx="892847" cy="14856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61C92-1C8B-464C-A0FA-D7954EE14F69}">
      <dsp:nvSpPr>
        <dsp:cNvPr id="0" name=""/>
        <dsp:cNvSpPr/>
      </dsp:nvSpPr>
      <dsp:spPr>
        <a:xfrm>
          <a:off x="521330" y="961327"/>
          <a:ext cx="1341278" cy="117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１年次</a:t>
          </a:r>
        </a:p>
      </dsp:txBody>
      <dsp:txXfrm>
        <a:off x="521330" y="961327"/>
        <a:ext cx="1341278" cy="1175708"/>
      </dsp:txXfrm>
    </dsp:sp>
    <dsp:sp modelId="{4985BC40-DC3A-459D-8C50-E32576CA00C2}">
      <dsp:nvSpPr>
        <dsp:cNvPr id="0" name=""/>
        <dsp:cNvSpPr/>
      </dsp:nvSpPr>
      <dsp:spPr>
        <a:xfrm>
          <a:off x="1609537" y="408053"/>
          <a:ext cx="253071" cy="25307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237109"/>
                <a:satOff val="500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37109"/>
                <a:satOff val="500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37109"/>
                <a:satOff val="500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237109"/>
              <a:satOff val="500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D8065-A989-43F2-9B5F-E4E7E5F9764F}">
      <dsp:nvSpPr>
        <dsp:cNvPr id="0" name=""/>
        <dsp:cNvSpPr/>
      </dsp:nvSpPr>
      <dsp:spPr>
        <a:xfrm rot="5400000">
          <a:off x="2312355" y="111119"/>
          <a:ext cx="892847" cy="14856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6474219"/>
                <a:satOff val="1001"/>
                <a:lumOff val="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74219"/>
                <a:satOff val="1001"/>
                <a:lumOff val="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74219"/>
                <a:satOff val="1001"/>
                <a:lumOff val="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474219"/>
              <a:satOff val="1001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2A554-A81F-40AC-8419-BD00B75470BD}">
      <dsp:nvSpPr>
        <dsp:cNvPr id="0" name=""/>
        <dsp:cNvSpPr/>
      </dsp:nvSpPr>
      <dsp:spPr>
        <a:xfrm>
          <a:off x="2163317" y="555016"/>
          <a:ext cx="1341278" cy="117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/>
            <a:t>２年次</a:t>
          </a:r>
        </a:p>
      </dsp:txBody>
      <dsp:txXfrm>
        <a:off x="2163317" y="555016"/>
        <a:ext cx="1341278" cy="1175708"/>
      </dsp:txXfrm>
    </dsp:sp>
    <dsp:sp modelId="{72B7F204-45ED-4006-B1D0-3DCA6A167029}">
      <dsp:nvSpPr>
        <dsp:cNvPr id="0" name=""/>
        <dsp:cNvSpPr/>
      </dsp:nvSpPr>
      <dsp:spPr>
        <a:xfrm>
          <a:off x="3251524" y="1741"/>
          <a:ext cx="253071" cy="25307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9711328"/>
                <a:satOff val="1501"/>
                <a:lumOff val="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711328"/>
                <a:satOff val="1501"/>
                <a:lumOff val="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711328"/>
                <a:satOff val="1501"/>
                <a:lumOff val="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711328"/>
              <a:satOff val="1501"/>
              <a:lumOff val="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96CF9-5BE8-4EEF-8AA1-D9690E8599F2}">
      <dsp:nvSpPr>
        <dsp:cNvPr id="0" name=""/>
        <dsp:cNvSpPr/>
      </dsp:nvSpPr>
      <dsp:spPr>
        <a:xfrm rot="5400000">
          <a:off x="3954342" y="-295191"/>
          <a:ext cx="892847" cy="14856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2948438"/>
                <a:satOff val="2002"/>
                <a:lumOff val="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948438"/>
                <a:satOff val="2002"/>
                <a:lumOff val="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948438"/>
                <a:satOff val="2002"/>
                <a:lumOff val="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2948438"/>
              <a:satOff val="2002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7EE2A4-4FA4-471F-B9BB-A7CDB09C6B4D}">
      <dsp:nvSpPr>
        <dsp:cNvPr id="0" name=""/>
        <dsp:cNvSpPr/>
      </dsp:nvSpPr>
      <dsp:spPr>
        <a:xfrm>
          <a:off x="3805303" y="148705"/>
          <a:ext cx="1341278" cy="117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・・・</a:t>
          </a:r>
        </a:p>
      </dsp:txBody>
      <dsp:txXfrm>
        <a:off x="3805303" y="148705"/>
        <a:ext cx="1341278" cy="117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B0914B8E-5160-459D-9B03-9783DA225A81}" type="datetimeyyyy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2026年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/>
            </a:lvl1pPr>
          </a:lstStyle>
          <a:p>
            <a:pPr rtl="0"/>
            <a:fld id="{420BD0AB-C59E-4A46-83D3-F07787446BA0}" type="slidenum">
              <a:rPr 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1pPr>
    <a:lvl2pPr marL="2286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2pPr>
    <a:lvl3pPr marL="4572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3pPr>
    <a:lvl4pPr marL="6858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4pPr>
    <a:lvl5pPr marL="9144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5pPr>
    <a:lvl6pPr marL="11430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6pPr>
    <a:lvl7pPr marL="13716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7pPr>
    <a:lvl8pPr marL="16002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8pPr>
    <a:lvl9pPr marL="1828800" algn="l" defTabSz="457200" rtl="0" eaLnBrk="1" latinLnBrk="0" hangingPunct="1">
      <a:defRPr lang="ja-JP" sz="6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画像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フリーフォーム:図形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フリーフォーム:図形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ライン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(F)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フリーフォーム(F)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画像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ja-JP" sz="36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4" name="テキスト プレースホルダー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クリックしてサブタイトルを追加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グラフィック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49" name="フリーフォーム(F)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コンテンツ プレースホルダー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8" name="コンテンツ プレースホルダー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27" name="スライド番号プレースホルダー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  <p:pic>
        <p:nvPicPr>
          <p:cNvPr id="43" name="グラフィック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グラフィック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画像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ライ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長方形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 sz="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長方形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ja-JP" sz="36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14" name="コンテンツ プレースホルダー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6" name="スライド番号プレースホルダー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び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画像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/>
              <a:t>クリックしてサブタイトルを追加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:図形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フリーフォーム:図形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ja-JP"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ja-JP"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sz="1400"/>
            </a:lvl2pPr>
            <a:lvl3pPr marL="914400" indent="0">
              <a:buNone/>
              <a:defRPr lang="ja-JP" sz="1200"/>
            </a:lvl3pPr>
            <a:lvl4pPr marL="1371600" indent="0">
              <a:buNone/>
              <a:defRPr lang="ja-JP" sz="1000"/>
            </a:lvl4pPr>
            <a:lvl5pPr marL="1828800" indent="0">
              <a:buNone/>
              <a:defRPr lang="ja-JP" sz="1000"/>
            </a:lvl5pPr>
            <a:lvl6pPr marL="2286000" indent="0">
              <a:buNone/>
              <a:defRPr lang="ja-JP" sz="1000"/>
            </a:lvl6pPr>
            <a:lvl7pPr marL="2743200" indent="0">
              <a:buNone/>
              <a:defRPr lang="ja-JP" sz="1000"/>
            </a:lvl7pPr>
            <a:lvl8pPr marL="3200400" indent="0">
              <a:buNone/>
              <a:defRPr lang="ja-JP" sz="1000"/>
            </a:lvl8pPr>
            <a:lvl9pPr marL="3657600" indent="0">
              <a:buNone/>
              <a:defRPr lang="ja-JP" sz="1000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ja-JP"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lang="ja-JP" sz="2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lang="ja-JP" sz="2000"/>
            </a:lvl6pPr>
            <a:lvl7pPr>
              <a:defRPr lang="ja-JP" sz="2000"/>
            </a:lvl7pPr>
            <a:lvl8pPr>
              <a:defRPr lang="ja-JP" sz="2000"/>
            </a:lvl8pPr>
            <a:lvl9pPr>
              <a:defRPr lang="ja-JP" sz="2000"/>
            </a:lvl9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ja-JP"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ja-JP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ja-JP"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sz="1400"/>
            </a:lvl2pPr>
            <a:lvl3pPr marL="914400" indent="0">
              <a:buNone/>
              <a:defRPr lang="ja-JP" sz="1200"/>
            </a:lvl3pPr>
            <a:lvl4pPr marL="1371600" indent="0">
              <a:buNone/>
              <a:defRPr lang="ja-JP" sz="1000"/>
            </a:lvl4pPr>
            <a:lvl5pPr marL="1828800" indent="0">
              <a:buNone/>
              <a:defRPr lang="ja-JP" sz="1000"/>
            </a:lvl5pPr>
            <a:lvl6pPr marL="2286000" indent="0">
              <a:buNone/>
              <a:defRPr lang="ja-JP" sz="1000"/>
            </a:lvl6pPr>
            <a:lvl7pPr marL="2743200" indent="0">
              <a:buNone/>
              <a:defRPr lang="ja-JP" sz="1000"/>
            </a:lvl7pPr>
            <a:lvl8pPr marL="3200400" indent="0">
              <a:buNone/>
              <a:defRPr lang="ja-JP" sz="1000"/>
            </a:lvl8pPr>
            <a:lvl9pPr marL="3657600" indent="0">
              <a:buNone/>
              <a:defRPr lang="ja-JP" sz="1000"/>
            </a:lvl9pPr>
          </a:lstStyle>
          <a:p>
            <a:pPr lvl="0" rtl="0"/>
            <a:r>
              <a:rPr lang="ja-JP"/>
              <a:t>クリックしてテキストを追加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ja-JP"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lang="ja-JP" sz="2800"/>
            </a:lvl2pPr>
            <a:lvl3pPr marL="914400" indent="0">
              <a:buNone/>
              <a:defRPr lang="ja-JP" sz="2400"/>
            </a:lvl3pPr>
            <a:lvl4pPr marL="1371600" indent="0">
              <a:buNone/>
              <a:defRPr lang="ja-JP" sz="2000"/>
            </a:lvl4pPr>
            <a:lvl5pPr marL="1828800" indent="0">
              <a:buNone/>
              <a:defRPr lang="ja-JP" sz="2000"/>
            </a:lvl5pPr>
            <a:lvl6pPr marL="2286000" indent="0">
              <a:buNone/>
              <a:defRPr lang="ja-JP" sz="2000"/>
            </a:lvl6pPr>
            <a:lvl7pPr marL="2743200" indent="0">
              <a:buNone/>
              <a:defRPr lang="ja-JP" sz="2000"/>
            </a:lvl7pPr>
            <a:lvl8pPr marL="3200400" indent="0">
              <a:buNone/>
              <a:defRPr lang="ja-JP" sz="2000"/>
            </a:lvl8pPr>
            <a:lvl9pPr marL="3657600" indent="0">
              <a:buNone/>
              <a:defRPr lang="ja-JP" sz="2000"/>
            </a:lvl9pPr>
          </a:lstStyle>
          <a:p>
            <a:pPr rtl="0"/>
            <a:r>
              <a:rPr lang="ja-JP"/>
              <a:t>クリックして写真を追加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フリーフォーム(F)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フリーフォーム(F)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画像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7472">
              <a:lnSpc>
                <a:spcPct val="150000"/>
              </a:lnSpc>
              <a:spcBef>
                <a:spcPts val="0"/>
              </a:spcBef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lnSpc>
                <a:spcPct val="150000"/>
              </a:lnSpc>
              <a:spcBef>
                <a:spcPts val="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 sz="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長方形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8" name="グループ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フリーフォーム:図形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lvl="0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:図形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lvl="0" rtl="0"/>
              <a:endParaRPr 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画像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ja-JP" sz="3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/>
              <a:t>クリックして写真を追加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長方形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 sz="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フリーフォーム(F)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フリーフォーム(F)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lvl="0" algn="ctr"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クリックしてテキストを追加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7472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</p:txBody>
      </p:sp>
      <p:sp>
        <p:nvSpPr>
          <p:cNvPr id="52" name="図プレースホルダー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/>
              <a:t>クリックして写真を追加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画像​​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フリーフォーム:図形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フリーフォーム(F)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リーフォーム(F)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画像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ja-JP" sz="3600" b="1">
                <a:latin typeface="Meiryo UI" panose="020B0604030504040204" pitchFamily="50" charset="-128"/>
                <a:ea typeface="Meiryo UI" panose="020B0604030504040204" pitchFamily="50" charset="-128"/>
                <a:cs typeface="+mj-cs" panose="020B0604020202020204" pitchFamily="34" charset="0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13" name="コンテンツ プレースホルダー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8" name="スライド番号プレースホルダー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11" name="画像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​​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フリーフォーム:図形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画像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画像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スライド番号プレースホルダー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7472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(F)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altLang="en-US" noProof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フリーフォーム(F)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altLang="en-US" noProof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リーフォーム(F)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altLang="en-US" noProof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フリーフォーム(F)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</a:lstStyle>
          <a:p>
            <a:pPr lvl="0" rtl="0"/>
            <a:endParaRPr lang="ja-JP" altLang="en-US" noProof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b="1" noProof="0" dirty="0"/>
              <a:t>クリックしてタイトルを追加</a:t>
            </a:r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noProof="0" smtClean="0"/>
              <a:pPr/>
              <a:t>‹#›</a:t>
            </a:fld>
            <a:endParaRPr lang="ja-JP" altLang="en-US" noProof="0" dirty="0">
              <a:latin typeface="Meiryo UI" panose="020B0604030504040204" pitchFamily="50" charset="-128"/>
            </a:endParaRPr>
          </a:p>
        </p:txBody>
      </p:sp>
      <p:sp>
        <p:nvSpPr>
          <p:cNvPr id="23" name="コンテンツ プレースホルダー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25" name="コンテンツ プレースホルダー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83464"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ムライ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長方形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 sz="4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長方形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</a:lstStyle>
          <a:p>
            <a:pPr algn="ctr" rtl="0"/>
            <a:endParaRPr 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ja-JP" sz="36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b="1"/>
              <a:t>クリックしてタイトルを追加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000"/>
              </a:spcBef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indent="-283464">
              <a:spcBef>
                <a:spcPts val="1000"/>
              </a:spcBef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/>
              <a:t>クリックして写真を追加</a:t>
            </a:r>
          </a:p>
        </p:txBody>
      </p:sp>
      <p:grpSp>
        <p:nvGrpSpPr>
          <p:cNvPr id="32" name="グループ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フリーフォーム:図形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lvl="0"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:図形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lvl="0" rtl="0"/>
              <a:endParaRPr 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:図形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</a:lstStyle>
            <a:p>
              <a:pPr lvl="0" rtl="0"/>
              <a:endParaRPr 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画像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ja-JP"/>
              </a:defPPr>
            </a:lstStyle>
            <a:p>
              <a:pPr rtl="0"/>
              <a:endParaRPr 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4" name="スライド番号プレースホルダー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(F)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画像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リーフォーム(F)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画像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フリーフォーム(F)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rtl="0"/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ja-JP" sz="36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b="1"/>
              <a:t>マスター タイトルの書式設定</a:t>
            </a:r>
            <a:endParaRPr lang="ja-JP" b="1" dirty="0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347472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lnSpc>
                <a:spcPct val="100000"/>
              </a:lnSpc>
              <a:spcBef>
                <a:spcPts val="0"/>
              </a:spcBef>
              <a:defRPr lang="ja-JP" sz="2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</p:txBody>
      </p:sp>
      <p:sp>
        <p:nvSpPr>
          <p:cNvPr id="10" name="図プレースホルダー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アイコンをクリックして図を追加</a:t>
            </a:r>
            <a:endParaRPr lang="ja-JP" dirty="0"/>
          </a:p>
        </p:txBody>
      </p:sp>
      <p:sp>
        <p:nvSpPr>
          <p:cNvPr id="20" name="スライド番号プレースホルダー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ja-JP" sz="1600" b="1"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ja-JP" sz="120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en-US" altLang="ja-JP" smtClean="0"/>
              <a:pPr/>
              <a:t>‹#›</a:t>
            </a:fld>
            <a:endParaRPr lang="en-US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ja-JP"/>
            </a:defPPr>
          </a:lstStyle>
          <a:p>
            <a:pPr rtl="0"/>
            <a:r>
              <a:rPr lang="ja-JP" b="1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/>
              <a:t>クリックしてマスター テキストのスタイルを編集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kumimoji="1" lang="ja-JP" sz="3800" b="1" kern="1200" cap="all" baseline="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kumimoji="1" lang="ja-JP" sz="2800" kern="120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kumimoji="1" lang="ja-JP" sz="2400" kern="120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kumimoji="1" lang="ja-JP" sz="2000" kern="120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kumimoji="1" lang="ja-JP" sz="1800" kern="120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kumimoji="1" lang="ja-JP" sz="1800" kern="1200">
          <a:solidFill>
            <a:schemeClr val="accent6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higaya.bunkyo.ac.jp/kyomu/news/830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文教大学</a:t>
            </a:r>
            <a:br>
              <a:rPr lang="en-US" altLang="ja-JP" b="1" dirty="0"/>
            </a:br>
            <a:r>
              <a:rPr lang="ja-JP" altLang="en-US" b="1" dirty="0"/>
              <a:t>教務オリエンテーション</a:t>
            </a:r>
            <a:endParaRPr lang="ja-JP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FDE1ED-7048-3A3D-A9C7-776634AF1CFD}"/>
              </a:ext>
            </a:extLst>
          </p:cNvPr>
          <p:cNvSpPr txBox="1"/>
          <p:nvPr/>
        </p:nvSpPr>
        <p:spPr>
          <a:xfrm>
            <a:off x="8708232" y="6194941"/>
            <a:ext cx="183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全学部共通</a:t>
            </a:r>
            <a:r>
              <a:rPr kumimoji="1" lang="en-US" altLang="ja-JP" dirty="0">
                <a:solidFill>
                  <a:schemeClr val="bg1"/>
                </a:solidFill>
              </a:rPr>
              <a:t>ver.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8AAC47-6F9E-C9C5-CF77-AF23508C2E79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altLang="ja-JP" sz="1600" b="1" smtClean="0">
                <a:solidFill>
                  <a:schemeClr val="accent6"/>
                </a:solidFill>
              </a:rPr>
              <a:pPr algn="r"/>
              <a:t>1</a:t>
            </a:fld>
            <a:endParaRPr lang="ja-JP" alt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10</a:t>
            </a:fld>
            <a:endParaRPr lang="ja-JP" b="1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7F4BC23-C871-D5CF-F1A8-7FADF7720BE9}"/>
              </a:ext>
            </a:extLst>
          </p:cNvPr>
          <p:cNvSpPr txBox="1">
            <a:spLocks/>
          </p:cNvSpPr>
          <p:nvPr/>
        </p:nvSpPr>
        <p:spPr>
          <a:xfrm>
            <a:off x="561975" y="376600"/>
            <a:ext cx="9925050" cy="68580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ja-JP" sz="3600" b="1" kern="1200" cap="all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４</a:t>
            </a:r>
            <a:r>
              <a:rPr lang="en-US" altLang="ja-JP" dirty="0"/>
              <a:t>-</a:t>
            </a:r>
            <a:r>
              <a:rPr lang="ja-JP" altLang="en-US" dirty="0"/>
              <a:t>２．成績と</a:t>
            </a:r>
            <a:r>
              <a:rPr lang="en-US" altLang="ja-JP" dirty="0"/>
              <a:t>GPA</a:t>
            </a:r>
            <a:r>
              <a:rPr lang="ja-JP" altLang="en-US" dirty="0"/>
              <a:t>について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2C356C-C140-FAEC-4FF0-DAE5E9BB6405}"/>
              </a:ext>
            </a:extLst>
          </p:cNvPr>
          <p:cNvSpPr txBox="1"/>
          <p:nvPr/>
        </p:nvSpPr>
        <p:spPr>
          <a:xfrm>
            <a:off x="1038225" y="1986478"/>
            <a:ext cx="3456000" cy="194095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</a:rPr>
              <a:t>GPA</a:t>
            </a:r>
          </a:p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（</a:t>
            </a:r>
            <a:r>
              <a:rPr kumimoji="1" lang="en-US" altLang="ja-JP" sz="1400" dirty="0">
                <a:solidFill>
                  <a:schemeClr val="bg1"/>
                </a:solidFill>
              </a:rPr>
              <a:t>Grade</a:t>
            </a:r>
            <a:r>
              <a:rPr kumimoji="1" lang="ja-JP" altLang="en-US" sz="1400" dirty="0">
                <a:solidFill>
                  <a:schemeClr val="bg1"/>
                </a:solidFill>
              </a:rPr>
              <a:t>　</a:t>
            </a:r>
            <a:r>
              <a:rPr kumimoji="1" lang="en-US" altLang="ja-JP" sz="1400" dirty="0">
                <a:solidFill>
                  <a:schemeClr val="bg1"/>
                </a:solidFill>
              </a:rPr>
              <a:t>Point</a:t>
            </a:r>
            <a:r>
              <a:rPr kumimoji="1" lang="ja-JP" altLang="en-US" sz="1400" dirty="0">
                <a:solidFill>
                  <a:schemeClr val="bg1"/>
                </a:solidFill>
              </a:rPr>
              <a:t>　</a:t>
            </a:r>
            <a:r>
              <a:rPr kumimoji="1" lang="en-US" altLang="ja-JP" sz="1400" dirty="0">
                <a:solidFill>
                  <a:schemeClr val="bg1"/>
                </a:solidFill>
              </a:rPr>
              <a:t>Average</a:t>
            </a:r>
            <a:r>
              <a:rPr kumimoji="1" lang="ja-JP" altLang="en-US" sz="1400" dirty="0">
                <a:solidFill>
                  <a:schemeClr val="bg1"/>
                </a:solidFill>
              </a:rPr>
              <a:t>）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各成績評価を一定のルールで計算してスコア化する成績評価方式。（詳細は履修のてびき参照）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44CFC6E-4523-2B89-DE63-6E88F197FF33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 flipV="1">
            <a:off x="4494225" y="1756887"/>
            <a:ext cx="1906575" cy="120007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AC1E38-9FF3-2BE6-5E97-3623906B9485}"/>
              </a:ext>
            </a:extLst>
          </p:cNvPr>
          <p:cNvSpPr txBox="1"/>
          <p:nvPr/>
        </p:nvSpPr>
        <p:spPr>
          <a:xfrm>
            <a:off x="6400800" y="1552575"/>
            <a:ext cx="2171700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奨学金の出願基準</a:t>
            </a:r>
            <a:endParaRPr kumimoji="1" lang="en-US" altLang="ja-JP" dirty="0">
              <a:solidFill>
                <a:schemeClr val="accent6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0F3CB3-A8FE-BA13-8A2F-0E972748D905}"/>
              </a:ext>
            </a:extLst>
          </p:cNvPr>
          <p:cNvSpPr txBox="1"/>
          <p:nvPr/>
        </p:nvSpPr>
        <p:spPr>
          <a:xfrm>
            <a:off x="6400799" y="2752645"/>
            <a:ext cx="3609975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特定の教職・資格希望者の選考</a:t>
            </a:r>
            <a:endParaRPr kumimoji="1" lang="en-US" altLang="ja-JP" dirty="0">
              <a:solidFill>
                <a:schemeClr val="accent6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8C0E33-E17F-296F-3CB7-355820B9ADB9}"/>
              </a:ext>
            </a:extLst>
          </p:cNvPr>
          <p:cNvSpPr txBox="1"/>
          <p:nvPr/>
        </p:nvSpPr>
        <p:spPr>
          <a:xfrm>
            <a:off x="6400800" y="4121263"/>
            <a:ext cx="3609974" cy="408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</a:rPr>
              <a:t>教員採用セミナー推薦者選考</a:t>
            </a:r>
            <a:endParaRPr kumimoji="1" lang="en-US" altLang="ja-JP" dirty="0">
              <a:solidFill>
                <a:schemeClr val="accent6"/>
              </a:solidFill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F547B21-9641-6E50-5140-D06862A3C27B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4494225" y="2956957"/>
            <a:ext cx="190657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FD400DF-D812-20AD-7E49-DF8BA8A0BCCA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494225" y="2956957"/>
            <a:ext cx="1906575" cy="13686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6EC1C7-0F3A-FAA2-2F6B-51A728AD16E1}"/>
              </a:ext>
            </a:extLst>
          </p:cNvPr>
          <p:cNvSpPr txBox="1"/>
          <p:nvPr/>
        </p:nvSpPr>
        <p:spPr>
          <a:xfrm>
            <a:off x="1504950" y="5074382"/>
            <a:ext cx="661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成績は学期ごとに</a:t>
            </a:r>
            <a:r>
              <a:rPr kumimoji="1" lang="en-US" altLang="ja-JP" sz="2400" b="1" dirty="0" err="1"/>
              <a:t>B!Navi</a:t>
            </a:r>
            <a:r>
              <a:rPr kumimoji="1" lang="ja-JP" altLang="en-US" sz="2400" b="1" dirty="0"/>
              <a:t>で発表されます。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保証人に対しても同じく</a:t>
            </a:r>
            <a:r>
              <a:rPr kumimoji="1" lang="en-US" altLang="ja-JP" sz="2400" b="1" dirty="0" err="1"/>
              <a:t>B!Navi</a:t>
            </a:r>
            <a:r>
              <a:rPr kumimoji="1" lang="ja-JP" altLang="en-US" sz="2400" b="1" dirty="0"/>
              <a:t>上で公開されます。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338" y="331354"/>
            <a:ext cx="9879437" cy="980844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５．情報収集先と教員連絡先</a:t>
            </a:r>
            <a:endParaRPr lang="ja-JP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11</a:t>
            </a:fld>
            <a:endParaRPr lang="ja-JP" b="1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D84408D-7953-35DA-D553-F31519C29D98}"/>
              </a:ext>
            </a:extLst>
          </p:cNvPr>
          <p:cNvGrpSpPr/>
          <p:nvPr/>
        </p:nvGrpSpPr>
        <p:grpSpPr>
          <a:xfrm>
            <a:off x="586524" y="1672857"/>
            <a:ext cx="5053487" cy="1668542"/>
            <a:chOff x="1213706" y="1666875"/>
            <a:chExt cx="5374112" cy="1668542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61EED10-F54D-DC92-ABF0-5642A3E310AA}"/>
                </a:ext>
              </a:extLst>
            </p:cNvPr>
            <p:cNvSpPr txBox="1"/>
            <p:nvPr/>
          </p:nvSpPr>
          <p:spPr>
            <a:xfrm>
              <a:off x="1213706" y="1666875"/>
              <a:ext cx="5374112" cy="166854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2"/>
              <a:r>
                <a:rPr kumimoji="1" lang="en-US" altLang="ja-JP" sz="20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B!Navi</a:t>
              </a:r>
              <a:r>
                <a:rPr kumimoji="1" lang="ja-JP" alt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（大学ポータルサイト）</a:t>
              </a:r>
              <a:endParaRPr kumimoji="1" lang="en-US" altLang="ja-JP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2"/>
              <a:endParaRPr kumimoji="1" lang="en-US" altLang="ja-JP" dirty="0"/>
            </a:p>
            <a:p>
              <a:pPr lvl="2"/>
              <a:r>
                <a:rPr kumimoji="1" lang="ja-JP" altLang="en-US" dirty="0"/>
                <a:t>休講、教室変更など大学からの公式情報が届きます。こまめに確認する習慣をつけましょう。</a:t>
              </a:r>
            </a:p>
          </p:txBody>
        </p:sp>
        <p:pic>
          <p:nvPicPr>
            <p:cNvPr id="12" name="グラフィックス 11" descr="ノート PC 単色塗りつぶし">
              <a:extLst>
                <a:ext uri="{FF2B5EF4-FFF2-40B4-BE49-F238E27FC236}">
                  <a16:creationId xmlns:a16="http://schemas.microsoft.com/office/drawing/2014/main" id="{7DF2389A-6249-5811-9241-E6E9C7B94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1600" y="2043946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03F2E6B-3731-2C46-6910-B06BDF14F5F5}"/>
              </a:ext>
            </a:extLst>
          </p:cNvPr>
          <p:cNvGrpSpPr/>
          <p:nvPr/>
        </p:nvGrpSpPr>
        <p:grpSpPr>
          <a:xfrm>
            <a:off x="586525" y="3718470"/>
            <a:ext cx="5374112" cy="1975009"/>
            <a:chOff x="988588" y="3636210"/>
            <a:chExt cx="5374112" cy="1975009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8EA9C35-878E-3E00-E43F-44D8E2018858}"/>
                </a:ext>
              </a:extLst>
            </p:cNvPr>
            <p:cNvSpPr txBox="1"/>
            <p:nvPr/>
          </p:nvSpPr>
          <p:spPr>
            <a:xfrm>
              <a:off x="988588" y="3636210"/>
              <a:ext cx="5374112" cy="197500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2"/>
              <a:r>
                <a:rPr kumimoji="1" lang="ja-JP" alt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大学付与メール（</a:t>
              </a:r>
              <a:r>
                <a:rPr kumimoji="1" lang="en-US" altLang="ja-JP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@bunkyo</a:t>
              </a:r>
              <a:r>
                <a:rPr kumimoji="1" lang="ja-JP" alt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endParaRPr kumimoji="1" lang="en-US" altLang="ja-JP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2"/>
              <a:endParaRPr kumimoji="1" lang="en-US" altLang="ja-JP" dirty="0"/>
            </a:p>
            <a:p>
              <a:pPr lvl="2"/>
              <a:r>
                <a:rPr kumimoji="1" lang="ja-JP" altLang="en-US" dirty="0">
                  <a:solidFill>
                    <a:schemeClr val="bg1"/>
                  </a:solidFill>
                </a:rPr>
                <a:t>大学から、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【</a:t>
              </a:r>
              <a:r>
                <a:rPr kumimoji="1" lang="ja-JP" altLang="en-US" dirty="0">
                  <a:solidFill>
                    <a:schemeClr val="bg1"/>
                  </a:solidFill>
                </a:rPr>
                <a:t>学籍番号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@bunkyo.ac.jp】</a:t>
              </a:r>
              <a:r>
                <a:rPr kumimoji="1" lang="ja-JP" altLang="en-US" dirty="0">
                  <a:solidFill>
                    <a:schemeClr val="bg1"/>
                  </a:solidFill>
                </a:rPr>
                <a:t>のメールアドレスを付与しています。</a:t>
              </a:r>
              <a:endParaRPr kumimoji="1" lang="en-US" altLang="ja-JP" dirty="0">
                <a:solidFill>
                  <a:schemeClr val="bg1"/>
                </a:solidFill>
              </a:endParaRPr>
            </a:p>
            <a:p>
              <a:pPr lvl="2"/>
              <a:r>
                <a:rPr kumimoji="1" lang="ja-JP" altLang="en-US" dirty="0">
                  <a:solidFill>
                    <a:schemeClr val="bg1"/>
                  </a:solidFill>
                </a:rPr>
                <a:t>先生方からメールが届くこともあるため、毎日確認する習慣をつけてください。</a:t>
              </a:r>
            </a:p>
          </p:txBody>
        </p:sp>
        <p:pic>
          <p:nvPicPr>
            <p:cNvPr id="18" name="グラフィックス 17" descr="封筒 単色塗りつぶし">
              <a:extLst>
                <a:ext uri="{FF2B5EF4-FFF2-40B4-BE49-F238E27FC236}">
                  <a16:creationId xmlns:a16="http://schemas.microsoft.com/office/drawing/2014/main" id="{A9A25F10-8C13-8139-6657-2C4066AAE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5850" y="4243388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7A956-7348-FA2A-D3E1-DF32A7B33883}"/>
              </a:ext>
            </a:extLst>
          </p:cNvPr>
          <p:cNvSpPr txBox="1"/>
          <p:nvPr/>
        </p:nvSpPr>
        <p:spPr>
          <a:xfrm>
            <a:off x="6551988" y="1780847"/>
            <a:ext cx="5053487" cy="387524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/>
                </a:solidFill>
              </a:rPr>
              <a:t>先生方と連絡を取りたい場合は？</a:t>
            </a:r>
            <a:endParaRPr kumimoji="1" lang="en-US" altLang="ja-JP" sz="2000" b="1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＜方法①＞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dirty="0" err="1">
                <a:solidFill>
                  <a:schemeClr val="tx1"/>
                </a:solidFill>
              </a:rPr>
              <a:t>manaba</a:t>
            </a:r>
            <a:r>
              <a:rPr kumimoji="1" lang="ja-JP" altLang="en-US" dirty="0">
                <a:solidFill>
                  <a:schemeClr val="tx1"/>
                </a:solidFill>
              </a:rPr>
              <a:t>やシラバスに記載されたメールアドレス宛にメールを送る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＜方法②＞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1"/>
                </a:solidFill>
              </a:rPr>
              <a:t>専任教員の場合は、各教員の研究室に伺う／非常勤講師の場合は、授業日に講師室（３号館１階）を訪問する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37" y="592999"/>
            <a:ext cx="9875463" cy="999746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６．教務課窓口／証明書発行機</a:t>
            </a:r>
            <a:endParaRPr lang="ja-JP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12</a:t>
            </a:fld>
            <a:endParaRPr lang="ja-JP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E66C46-935F-7CE6-CB42-F4E0D4F3FFED}"/>
              </a:ext>
            </a:extLst>
          </p:cNvPr>
          <p:cNvSpPr txBox="1"/>
          <p:nvPr/>
        </p:nvSpPr>
        <p:spPr>
          <a:xfrm>
            <a:off x="2528887" y="2286159"/>
            <a:ext cx="7653337" cy="143017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/>
            <a:r>
              <a:rPr kumimoji="1" lang="ja-JP" altLang="en-US" sz="2400" b="1" u="sng" dirty="0">
                <a:solidFill>
                  <a:schemeClr val="tx1"/>
                </a:solidFill>
              </a:rPr>
              <a:t>教務課窓口</a:t>
            </a:r>
            <a:endParaRPr kumimoji="1" lang="en-US" altLang="ja-JP" sz="2400" b="1" u="sng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場所：３号館１階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履修相談、試験、資格取得に関する相談窓口です。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教務課</a:t>
            </a:r>
            <a:r>
              <a:rPr kumimoji="1" lang="en-US" altLang="ja-JP" dirty="0">
                <a:solidFill>
                  <a:schemeClr val="tx1"/>
                </a:solidFill>
              </a:rPr>
              <a:t>HP</a:t>
            </a:r>
            <a:r>
              <a:rPr kumimoji="1" lang="ja-JP" altLang="en-US" dirty="0">
                <a:solidFill>
                  <a:schemeClr val="tx1"/>
                </a:solidFill>
              </a:rPr>
              <a:t>も定期的に確認してください。</a:t>
            </a:r>
          </a:p>
        </p:txBody>
      </p:sp>
      <p:pic>
        <p:nvPicPr>
          <p:cNvPr id="10" name="グラフィックス 9" descr="ユーザー 単色塗りつぶし">
            <a:extLst>
              <a:ext uri="{FF2B5EF4-FFF2-40B4-BE49-F238E27FC236}">
                <a16:creationId xmlns:a16="http://schemas.microsoft.com/office/drawing/2014/main" id="{310E6155-3097-A3D9-BC04-91BB248D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2571750"/>
            <a:ext cx="914400" cy="91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BA3671-D471-309D-6420-3F121B3383B0}"/>
              </a:ext>
            </a:extLst>
          </p:cNvPr>
          <p:cNvSpPr txBox="1"/>
          <p:nvPr/>
        </p:nvSpPr>
        <p:spPr>
          <a:xfrm>
            <a:off x="2528887" y="4329272"/>
            <a:ext cx="7653337" cy="14301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/>
            <a:r>
              <a:rPr kumimoji="1" lang="ja-JP" altLang="en-US" sz="2400" b="1" u="sng" dirty="0">
                <a:solidFill>
                  <a:schemeClr val="tx1"/>
                </a:solidFill>
              </a:rPr>
              <a:t>証明書発行機</a:t>
            </a:r>
            <a:endParaRPr kumimoji="1" lang="en-US" altLang="ja-JP" sz="2400" b="1" u="sng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場所：３号館１階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取扱時間</a:t>
            </a:r>
            <a:r>
              <a:rPr kumimoji="1" lang="ja-JP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：月～金　</a:t>
            </a:r>
            <a:r>
              <a:rPr kumimoji="1"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9:00</a:t>
            </a:r>
            <a:r>
              <a:rPr kumimoji="1" lang="ja-JP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17:00</a:t>
            </a:r>
            <a:r>
              <a:rPr kumimoji="1" lang="ja-JP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／土　</a:t>
            </a:r>
            <a:r>
              <a:rPr kumimoji="1"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9:00</a:t>
            </a:r>
            <a:r>
              <a:rPr kumimoji="1" lang="ja-JP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～</a:t>
            </a:r>
            <a:r>
              <a:rPr kumimoji="1" lang="en-US" altLang="ja-JP" dirty="0">
                <a:solidFill>
                  <a:schemeClr val="tx1"/>
                </a:solidFill>
                <a:sym typeface="Wingdings" panose="05000000000000000000" pitchFamily="2" charset="2"/>
              </a:rPr>
              <a:t>12:00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chemeClr val="tx1"/>
                </a:solidFill>
              </a:rPr>
              <a:t>暗証番号：初期設定は保証人の電話番号下４桁</a:t>
            </a:r>
          </a:p>
        </p:txBody>
      </p:sp>
      <p:pic>
        <p:nvPicPr>
          <p:cNvPr id="18" name="グラフィックス 17" descr="新聞 単色塗りつぶし">
            <a:extLst>
              <a:ext uri="{FF2B5EF4-FFF2-40B4-BE49-F238E27FC236}">
                <a16:creationId xmlns:a16="http://schemas.microsoft.com/office/drawing/2014/main" id="{81BA4182-8071-D770-4CFC-E5998B1CE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0" y="4700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rtlCol="0"/>
          <a:lstStyle>
            <a:defPPr>
              <a:defRPr lang="ja-JP"/>
            </a:defPPr>
          </a:lstStyle>
          <a:p>
            <a:pPr algn="l" rtl="0"/>
            <a:r>
              <a:rPr lang="ja-JP" altLang="en-US" b="1" dirty="0"/>
              <a:t>７．免許・資格取得について</a:t>
            </a:r>
            <a:endParaRPr lang="ja-JP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13</a:t>
            </a:fld>
            <a:endParaRPr lang="ja-JP" b="1" dirty="0"/>
          </a:p>
        </p:txBody>
      </p:sp>
      <p:pic>
        <p:nvPicPr>
          <p:cNvPr id="8" name="グラフィックス 7" descr="ドキュメント 単色塗りつぶし">
            <a:extLst>
              <a:ext uri="{FF2B5EF4-FFF2-40B4-BE49-F238E27FC236}">
                <a16:creationId xmlns:a16="http://schemas.microsoft.com/office/drawing/2014/main" id="{1873941D-029D-0D7F-5589-2EF8BFE9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372115">
            <a:off x="1090735" y="2727325"/>
            <a:ext cx="2266950" cy="22669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95E145-3667-5D72-8CB9-08C71165127E}"/>
              </a:ext>
            </a:extLst>
          </p:cNvPr>
          <p:cNvSpPr txBox="1"/>
          <p:nvPr/>
        </p:nvSpPr>
        <p:spPr>
          <a:xfrm>
            <a:off x="3682447" y="2848950"/>
            <a:ext cx="701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学部・学科によって取得条件が大きく異なります。必ず「履修のてびき」該当ページを熟読してください。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400" dirty="0"/>
              <a:t>選抜や申請方法は</a:t>
            </a:r>
            <a:r>
              <a:rPr kumimoji="1" lang="en-US" altLang="ja-JP" sz="2400" dirty="0" err="1"/>
              <a:t>B!Navi</a:t>
            </a:r>
            <a:r>
              <a:rPr kumimoji="1" lang="ja-JP" altLang="en-US" sz="2400" dirty="0"/>
              <a:t>・大学付与メールに連絡が届きます。確認が漏れないように！</a:t>
            </a:r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916458"/>
            <a:ext cx="5981699" cy="540868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迷ったら相談を！</a:t>
            </a:r>
            <a:endParaRPr lang="ja-JP" b="1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8F31AB65-CDBA-EEFD-1D11-57C6E77A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1795894"/>
            <a:ext cx="6286501" cy="2234642"/>
          </a:xfrm>
        </p:spPr>
        <p:txBody>
          <a:bodyPr/>
          <a:lstStyle/>
          <a:p>
            <a:r>
              <a:rPr lang="ja-JP" altLang="en-US" dirty="0"/>
              <a:t>履修相談は教務課窓口（３号館１階）か、</a:t>
            </a:r>
            <a:endParaRPr lang="en-US" altLang="ja-JP" dirty="0"/>
          </a:p>
          <a:p>
            <a:r>
              <a:rPr lang="ja-JP" altLang="en-US" dirty="0"/>
              <a:t>履修相談フォームから受け付けています。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sz="2000" dirty="0"/>
              <a:t>▼履修相談フォームリンク先</a:t>
            </a:r>
            <a:endParaRPr lang="en-US" altLang="ja-JP" sz="2000" dirty="0"/>
          </a:p>
          <a:p>
            <a:r>
              <a:rPr lang="en-US" altLang="ja-JP" sz="1800" u="sng" dirty="0">
                <a:solidFill>
                  <a:srgbClr val="0563C1"/>
                </a:solidFill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  <a:hlinkClick r:id="rId3"/>
              </a:rPr>
              <a:t>https://www.koshigaya.bunkyo.ac.jp/kyomu/news/8309</a:t>
            </a:r>
            <a:endParaRPr lang="en-US" altLang="ja-JP" dirty="0"/>
          </a:p>
        </p:txBody>
      </p:sp>
      <p:pic>
        <p:nvPicPr>
          <p:cNvPr id="8" name="図 7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439F40-0A2F-F0C3-53D0-21BF492E0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3" y="4021963"/>
            <a:ext cx="2028825" cy="20288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12D29D-1A17-C193-6D85-5041CCB34100}"/>
              </a:ext>
            </a:extLst>
          </p:cNvPr>
          <p:cNvSpPr txBox="1"/>
          <p:nvPr/>
        </p:nvSpPr>
        <p:spPr>
          <a:xfrm>
            <a:off x="3176588" y="4376650"/>
            <a:ext cx="4938712" cy="132802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「多分こうだろう」という安易な自己判断や思い込みは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大変危険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です！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dirty="0"/>
              <a:t>少しでも疑問に思ったら、必ず教務課や担当教員に相談してください。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838B2CAF-4306-5172-1544-067EFBED3376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altLang="ja-JP" sz="1600" b="1" smtClean="0">
                <a:solidFill>
                  <a:schemeClr val="accent6"/>
                </a:solidFill>
              </a:rPr>
              <a:pPr algn="r"/>
              <a:t>14</a:t>
            </a:fld>
            <a:endParaRPr lang="ja-JP" alt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9925050" cy="685801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b="1" dirty="0"/>
              <a:t>１．大学生活の「重要冊子」を理解しよう</a:t>
            </a:r>
            <a:endParaRPr 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ja-JP" b="1" smtClean="0"/>
              <a:pPr/>
              <a:t>2</a:t>
            </a:fld>
            <a:endParaRPr lang="ja-JP" b="1" dirty="0"/>
          </a:p>
        </p:txBody>
      </p:sp>
      <p:pic>
        <p:nvPicPr>
          <p:cNvPr id="6" name="図 5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9560188-85D8-D9B5-32B1-0E78CCEB0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18" y="1743075"/>
            <a:ext cx="3339182" cy="4722097"/>
          </a:xfrm>
          <a:prstGeom prst="rect">
            <a:avLst/>
          </a:prstGeom>
        </p:spPr>
      </p:pic>
      <p:pic>
        <p:nvPicPr>
          <p:cNvPr id="8" name="図 7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4D4B51-DF87-221D-D14D-79A6B89E3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127" y="1791300"/>
            <a:ext cx="3237323" cy="45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04E978-075F-B8DD-F2C5-CAA1FDDAF00A}"/>
              </a:ext>
            </a:extLst>
          </p:cNvPr>
          <p:cNvSpPr txBox="1"/>
          <p:nvPr/>
        </p:nvSpPr>
        <p:spPr>
          <a:xfrm>
            <a:off x="4562475" y="2143125"/>
            <a:ext cx="2619375" cy="1477328"/>
          </a:xfrm>
          <a:prstGeom prst="wedgeRectCallout">
            <a:avLst>
              <a:gd name="adj1" fmla="val -48544"/>
              <a:gd name="adj2" fmla="val 7804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年間の履修計画を立てるために必携冊子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b="1" u="sng" dirty="0">
                <a:solidFill>
                  <a:srgbClr val="FF0000"/>
                </a:solidFill>
              </a:rPr>
              <a:t>※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紛失しても再配布は行いません。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5FBD18-4BB9-D130-EA66-E8E41FE85EBE}"/>
              </a:ext>
            </a:extLst>
          </p:cNvPr>
          <p:cNvSpPr txBox="1"/>
          <p:nvPr/>
        </p:nvSpPr>
        <p:spPr>
          <a:xfrm>
            <a:off x="4714875" y="5477560"/>
            <a:ext cx="2619375" cy="646331"/>
          </a:xfrm>
          <a:prstGeom prst="wedgeRectCallout">
            <a:avLst>
              <a:gd name="adj1" fmla="val 52183"/>
              <a:gd name="adj2" fmla="val 8393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大学生活全般に関しての総合ガイドブック</a:t>
            </a: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C9AFE-409A-4AC9-820E-2FD8B5E5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31" y="863011"/>
            <a:ext cx="9925050" cy="685801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２</a:t>
            </a:r>
            <a:r>
              <a:rPr lang="ja-JP" altLang="en-US" b="1" dirty="0"/>
              <a:t>．時間割の組み方（高校との違い）</a:t>
            </a:r>
            <a:endParaRPr lang="ja-JP" b="1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88B51CD8-4792-813F-2118-33991DE98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20626"/>
              </p:ext>
            </p:extLst>
          </p:nvPr>
        </p:nvGraphicFramePr>
        <p:xfrm>
          <a:off x="1142206" y="2545080"/>
          <a:ext cx="9498012" cy="1767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49006">
                  <a:extLst>
                    <a:ext uri="{9D8B030D-6E8A-4147-A177-3AD203B41FA5}">
                      <a16:colId xmlns:a16="http://schemas.microsoft.com/office/drawing/2014/main" val="709493146"/>
                    </a:ext>
                  </a:extLst>
                </a:gridCol>
                <a:gridCol w="4749006">
                  <a:extLst>
                    <a:ext uri="{9D8B030D-6E8A-4147-A177-3AD203B41FA5}">
                      <a16:colId xmlns:a16="http://schemas.microsoft.com/office/drawing/2014/main" val="2603568350"/>
                    </a:ext>
                  </a:extLst>
                </a:gridCol>
              </a:tblGrid>
              <a:tr h="5376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高校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/>
                        <a:t>大学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119475"/>
                  </a:ext>
                </a:extLst>
              </a:tr>
              <a:tr h="1121622">
                <a:tc>
                  <a:txBody>
                    <a:bodyPr/>
                    <a:lstStyle/>
                    <a:p>
                      <a:pPr algn="l"/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決められた時間割に基づいて授業に出席。</a:t>
                      </a:r>
                      <a:endParaRPr kumimoji="1" lang="en-US" altLang="ja-JP" dirty="0"/>
                    </a:p>
                    <a:p>
                      <a:pPr algn="l"/>
                      <a:endParaRPr kumimoji="1" lang="en-US" altLang="ja-JP" dirty="0"/>
                    </a:p>
                    <a:p>
                      <a:pPr algn="l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自分で履修のてびき等を確認しながら、時間割を組み立てる。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14416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FBD2B0-156A-AB5D-7AB6-B12606453E2A}"/>
              </a:ext>
            </a:extLst>
          </p:cNvPr>
          <p:cNvSpPr txBox="1"/>
          <p:nvPr/>
        </p:nvSpPr>
        <p:spPr>
          <a:xfrm>
            <a:off x="1514475" y="4939856"/>
            <a:ext cx="8753475" cy="369332"/>
          </a:xfrm>
          <a:prstGeom prst="wedgeRectCallout">
            <a:avLst>
              <a:gd name="adj1" fmla="val 36222"/>
              <a:gd name="adj2" fmla="val -96814"/>
            </a:avLst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卒業要件や免許資格要件等を各自で確認しながら、</a:t>
            </a:r>
            <a:r>
              <a:rPr kumimoji="1" lang="en-US" altLang="ja-JP" dirty="0"/>
              <a:t>4</a:t>
            </a:r>
            <a:r>
              <a:rPr kumimoji="1" lang="ja-JP" altLang="en-US" dirty="0"/>
              <a:t>年間の計画的な履修が必要です！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2EDDB49-153D-F3E8-33FE-7AAF3EC15396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altLang="ja-JP" sz="1600" b="1" smtClean="0">
                <a:solidFill>
                  <a:schemeClr val="accent6"/>
                </a:solidFill>
              </a:rPr>
              <a:pPr algn="r"/>
              <a:t>3</a:t>
            </a:fld>
            <a:endParaRPr lang="ja-JP" alt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E657903C-9997-DB44-99B3-B609D62C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674272"/>
            <a:ext cx="9925050" cy="685801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３</a:t>
            </a:r>
            <a:r>
              <a:rPr lang="ja-JP" altLang="en-US" b="1" dirty="0"/>
              <a:t>．授業形態と重要用語</a:t>
            </a:r>
            <a:endParaRPr lang="ja-JP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20B325-6A02-8339-6B34-863DC41FB79E}"/>
              </a:ext>
            </a:extLst>
          </p:cNvPr>
          <p:cNvGrpSpPr/>
          <p:nvPr/>
        </p:nvGrpSpPr>
        <p:grpSpPr>
          <a:xfrm>
            <a:off x="1308892" y="1604315"/>
            <a:ext cx="10183815" cy="3256564"/>
            <a:chOff x="1047749" y="1925036"/>
            <a:chExt cx="10183815" cy="325656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5AFAC69-AA50-ABF7-4AC4-80C62274A23B}"/>
                </a:ext>
              </a:extLst>
            </p:cNvPr>
            <p:cNvSpPr txBox="1"/>
            <p:nvPr/>
          </p:nvSpPr>
          <p:spPr>
            <a:xfrm>
              <a:off x="1047749" y="3029179"/>
              <a:ext cx="2124075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/>
                <a:t>授業形態</a:t>
              </a:r>
            </a:p>
          </p:txBody>
        </p: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76AA321E-7CCD-52FB-D3AE-ABC49A250F9F}"/>
                </a:ext>
              </a:extLst>
            </p:cNvPr>
            <p:cNvGrpSpPr/>
            <p:nvPr/>
          </p:nvGrpSpPr>
          <p:grpSpPr>
            <a:xfrm>
              <a:off x="3467102" y="1925036"/>
              <a:ext cx="3505199" cy="523220"/>
              <a:chOff x="3543301" y="2004685"/>
              <a:chExt cx="3505199" cy="523220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555474-D86F-E8A8-08CF-5D9752DEEE1B}"/>
                  </a:ext>
                </a:extLst>
              </p:cNvPr>
              <p:cNvSpPr txBox="1"/>
              <p:nvPr/>
            </p:nvSpPr>
            <p:spPr>
              <a:xfrm>
                <a:off x="4381499" y="2004685"/>
                <a:ext cx="2667001" cy="523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b="1" dirty="0"/>
                  <a:t>対面授業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4F99825-9BA0-9580-92AD-56D3F70D56BE}"/>
                  </a:ext>
                </a:extLst>
              </p:cNvPr>
              <p:cNvSpPr txBox="1"/>
              <p:nvPr/>
            </p:nvSpPr>
            <p:spPr>
              <a:xfrm>
                <a:off x="3543301" y="21035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・・・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A20542E-7659-503C-F48F-53FC417AA9D1}"/>
                </a:ext>
              </a:extLst>
            </p:cNvPr>
            <p:cNvGrpSpPr/>
            <p:nvPr/>
          </p:nvGrpSpPr>
          <p:grpSpPr>
            <a:xfrm>
              <a:off x="3467102" y="4257821"/>
              <a:ext cx="3505199" cy="523220"/>
              <a:chOff x="3543301" y="4589083"/>
              <a:chExt cx="3505199" cy="523220"/>
            </a:xfrm>
          </p:grpSpPr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D974575-DD92-08E5-CE37-8FEE10D654F8}"/>
                  </a:ext>
                </a:extLst>
              </p:cNvPr>
              <p:cNvSpPr txBox="1"/>
              <p:nvPr/>
            </p:nvSpPr>
            <p:spPr>
              <a:xfrm>
                <a:off x="4381500" y="4589083"/>
                <a:ext cx="2667000" cy="523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b="1" dirty="0"/>
                  <a:t>集中講義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FE926D4-3512-8C13-06BC-C83CF05463AF}"/>
                  </a:ext>
                </a:extLst>
              </p:cNvPr>
              <p:cNvSpPr txBox="1"/>
              <p:nvPr/>
            </p:nvSpPr>
            <p:spPr>
              <a:xfrm>
                <a:off x="3543301" y="466602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・・・</a:t>
                </a: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AB7D9648-ADE8-EB7C-1AA8-FD3F42DEEA6E}"/>
                </a:ext>
              </a:extLst>
            </p:cNvPr>
            <p:cNvGrpSpPr/>
            <p:nvPr/>
          </p:nvGrpSpPr>
          <p:grpSpPr>
            <a:xfrm>
              <a:off x="3467102" y="3029179"/>
              <a:ext cx="3505199" cy="523220"/>
              <a:chOff x="3543301" y="3338108"/>
              <a:chExt cx="3505199" cy="523220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57DF19F-BE85-4B4A-A1CD-14FBF04C27FC}"/>
                  </a:ext>
                </a:extLst>
              </p:cNvPr>
              <p:cNvSpPr txBox="1"/>
              <p:nvPr/>
            </p:nvSpPr>
            <p:spPr>
              <a:xfrm>
                <a:off x="4381500" y="3338108"/>
                <a:ext cx="2667000" cy="523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800" b="1" dirty="0"/>
                  <a:t>オンライン授業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4CBDD27-1CA3-DCC0-AE03-085B38EA2BFB}"/>
                  </a:ext>
                </a:extLst>
              </p:cNvPr>
              <p:cNvSpPr txBox="1"/>
              <p:nvPr/>
            </p:nvSpPr>
            <p:spPr>
              <a:xfrm>
                <a:off x="3543301" y="3414524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・・・</a:t>
                </a: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83024DC-4825-88E9-4F3A-067757896A55}"/>
                </a:ext>
              </a:extLst>
            </p:cNvPr>
            <p:cNvSpPr txBox="1"/>
            <p:nvPr/>
          </p:nvSpPr>
          <p:spPr>
            <a:xfrm>
              <a:off x="4305301" y="2477886"/>
              <a:ext cx="4344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大学の教室等で行われる形式の授業のこと。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72604E6-10A0-4F80-E8B5-DCD0A14690E4}"/>
                </a:ext>
              </a:extLst>
            </p:cNvPr>
            <p:cNvSpPr txBox="1"/>
            <p:nvPr/>
          </p:nvSpPr>
          <p:spPr>
            <a:xfrm>
              <a:off x="4305299" y="4812268"/>
              <a:ext cx="564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特定の期間に集中して行われる授業のこと。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472D322-599A-92BC-EC71-A7096093B140}"/>
                </a:ext>
              </a:extLst>
            </p:cNvPr>
            <p:cNvSpPr txBox="1"/>
            <p:nvPr/>
          </p:nvSpPr>
          <p:spPr>
            <a:xfrm>
              <a:off x="4305301" y="3600974"/>
              <a:ext cx="692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対面形式ではなく、</a:t>
              </a:r>
              <a:r>
                <a:rPr kumimoji="1" lang="en-US" altLang="ja-JP" dirty="0"/>
                <a:t>Zoom</a:t>
              </a:r>
              <a:r>
                <a:rPr kumimoji="1" lang="ja-JP" altLang="en-US" dirty="0"/>
                <a:t>等を使用して行う授業のこと。オンデマンド型、リアルタイム型、ハイフレックス型に分類されます。</a:t>
              </a:r>
            </a:p>
          </p:txBody>
        </p:sp>
      </p:grp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4C34205E-988D-0F83-BA27-8175F16B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35447"/>
              </p:ext>
            </p:extLst>
          </p:nvPr>
        </p:nvGraphicFramePr>
        <p:xfrm>
          <a:off x="1131888" y="5164110"/>
          <a:ext cx="9498012" cy="11777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749006">
                  <a:extLst>
                    <a:ext uri="{9D8B030D-6E8A-4147-A177-3AD203B41FA5}">
                      <a16:colId xmlns:a16="http://schemas.microsoft.com/office/drawing/2014/main" val="709493146"/>
                    </a:ext>
                  </a:extLst>
                </a:gridCol>
                <a:gridCol w="4749006">
                  <a:extLst>
                    <a:ext uri="{9D8B030D-6E8A-4147-A177-3AD203B41FA5}">
                      <a16:colId xmlns:a16="http://schemas.microsoft.com/office/drawing/2014/main" val="2603568350"/>
                    </a:ext>
                  </a:extLst>
                </a:gridCol>
              </a:tblGrid>
              <a:tr h="5376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休講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補講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119475"/>
                  </a:ext>
                </a:extLst>
              </a:tr>
              <a:tr h="55948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担当教員のやむを得ない事情等により、授業がお休みになること。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休講分を補うために、通常の時間割とは別の時間帯に行われる授業のこと。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1441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1CB49037-7131-1F85-CDD2-41933F6C8796}"/>
              </a:ext>
            </a:extLst>
          </p:cNvPr>
          <p:cNvSpPr txBox="1">
            <a:spLocks/>
          </p:cNvSpPr>
          <p:nvPr/>
        </p:nvSpPr>
        <p:spPr>
          <a:xfrm>
            <a:off x="10358437" y="457199"/>
            <a:ext cx="1067589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altLang="ja-JP" sz="1600" b="1" smtClean="0">
                <a:solidFill>
                  <a:schemeClr val="accent6"/>
                </a:solidFill>
              </a:rPr>
              <a:pPr algn="r"/>
              <a:t>4</a:t>
            </a:fld>
            <a:endParaRPr lang="ja-JP" alt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5</a:t>
            </a:fld>
            <a:endParaRPr lang="ja-JP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9F30A6A-AB9F-012F-C39A-0548FED7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33362"/>
            <a:ext cx="9925050" cy="685801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r>
              <a:rPr lang="ja-JP" altLang="en-US" dirty="0"/>
              <a:t>３</a:t>
            </a:r>
            <a:r>
              <a:rPr lang="en-US" altLang="ja-JP" dirty="0"/>
              <a:t>-1</a:t>
            </a:r>
            <a:r>
              <a:rPr lang="ja-JP" altLang="en-US" b="1" dirty="0"/>
              <a:t>．履修登録について</a:t>
            </a:r>
            <a:endParaRPr lang="ja-JP" b="1" dirty="0"/>
          </a:p>
        </p:txBody>
      </p:sp>
      <p:pic>
        <p:nvPicPr>
          <p:cNvPr id="10" name="図 9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1F42AA-93CF-4F6B-0D24-67A4B43FC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622" y="2336659"/>
            <a:ext cx="2802823" cy="254966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2FEBE1-64E0-CC8C-612B-55ED8401C34F}"/>
              </a:ext>
            </a:extLst>
          </p:cNvPr>
          <p:cNvSpPr txBox="1"/>
          <p:nvPr/>
        </p:nvSpPr>
        <p:spPr>
          <a:xfrm>
            <a:off x="2971800" y="1190625"/>
            <a:ext cx="814387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履修登録期間内に、必ず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B!Navi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から</a:t>
            </a:r>
            <a:r>
              <a:rPr kumimoji="1" lang="ja-JP" altLang="en-US" sz="2000" dirty="0">
                <a:solidFill>
                  <a:srgbClr val="FF0000"/>
                </a:solidFill>
              </a:rPr>
              <a:t>履修登録を行ってください。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en-US" altLang="ja-JP" sz="2000" dirty="0" err="1"/>
              <a:t>manaba</a:t>
            </a:r>
            <a:r>
              <a:rPr kumimoji="1" lang="ja-JP" altLang="en-US" sz="2000" dirty="0"/>
              <a:t>の登録だけでは単位修得はできません。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C561143-B7E7-9988-5FF9-176B76ED416F}"/>
              </a:ext>
            </a:extLst>
          </p:cNvPr>
          <p:cNvSpPr txBox="1"/>
          <p:nvPr/>
        </p:nvSpPr>
        <p:spPr>
          <a:xfrm>
            <a:off x="2590800" y="2438400"/>
            <a:ext cx="374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/>
              <a:t>manaba</a:t>
            </a:r>
            <a:r>
              <a:rPr kumimoji="1" lang="ja-JP" altLang="en-US" sz="2000" b="1" dirty="0"/>
              <a:t>（学修支援システム）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のみの登録</a:t>
            </a:r>
          </a:p>
        </p:txBody>
      </p:sp>
      <p:sp>
        <p:nvSpPr>
          <p:cNvPr id="13" name="矢印: 二方向 12">
            <a:extLst>
              <a:ext uri="{FF2B5EF4-FFF2-40B4-BE49-F238E27FC236}">
                <a16:creationId xmlns:a16="http://schemas.microsoft.com/office/drawing/2014/main" id="{751B3EE6-F51E-B7C3-124F-117B8EA0AEA3}"/>
              </a:ext>
            </a:extLst>
          </p:cNvPr>
          <p:cNvSpPr/>
          <p:nvPr/>
        </p:nvSpPr>
        <p:spPr>
          <a:xfrm rot="10800000">
            <a:off x="3757611" y="3101182"/>
            <a:ext cx="2011010" cy="1785142"/>
          </a:xfrm>
          <a:prstGeom prst="leftUpArrow">
            <a:avLst>
              <a:gd name="adj1" fmla="val 20731"/>
              <a:gd name="adj2" fmla="val 25000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8B6EDA-3451-BBF2-6BBA-253C55F3BB5A}"/>
              </a:ext>
            </a:extLst>
          </p:cNvPr>
          <p:cNvSpPr txBox="1"/>
          <p:nvPr/>
        </p:nvSpPr>
        <p:spPr>
          <a:xfrm>
            <a:off x="3218482" y="5219700"/>
            <a:ext cx="25908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×</a:t>
            </a:r>
            <a:r>
              <a:rPr kumimoji="1" lang="ja-JP" altLang="en-US" sz="2400" b="1" dirty="0"/>
              <a:t>　単位修得不可</a:t>
            </a:r>
          </a:p>
        </p:txBody>
      </p:sp>
      <p:sp>
        <p:nvSpPr>
          <p:cNvPr id="15" name="矢印: 上向き折線 14">
            <a:extLst>
              <a:ext uri="{FF2B5EF4-FFF2-40B4-BE49-F238E27FC236}">
                <a16:creationId xmlns:a16="http://schemas.microsoft.com/office/drawing/2014/main" id="{8A564438-ACF5-F12E-6795-9D3D511769C7}"/>
              </a:ext>
            </a:extLst>
          </p:cNvPr>
          <p:cNvSpPr/>
          <p:nvPr/>
        </p:nvSpPr>
        <p:spPr>
          <a:xfrm flipV="1">
            <a:off x="8471293" y="3232013"/>
            <a:ext cx="2420938" cy="1711465"/>
          </a:xfrm>
          <a:prstGeom prst="bentUp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3BA65F-F495-AF43-5648-056A49D8B1E7}"/>
              </a:ext>
            </a:extLst>
          </p:cNvPr>
          <p:cNvSpPr txBox="1"/>
          <p:nvPr/>
        </p:nvSpPr>
        <p:spPr>
          <a:xfrm>
            <a:off x="8450263" y="2396880"/>
            <a:ext cx="305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/>
              <a:t>B!Navi</a:t>
            </a:r>
            <a:r>
              <a:rPr kumimoji="1" lang="ja-JP" altLang="en-US" sz="2000" b="1" dirty="0"/>
              <a:t>からの履修登録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7D87D1C-9A22-679F-0EC7-F65781E38675}"/>
              </a:ext>
            </a:extLst>
          </p:cNvPr>
          <p:cNvSpPr txBox="1"/>
          <p:nvPr/>
        </p:nvSpPr>
        <p:spPr>
          <a:xfrm>
            <a:off x="8973519" y="5193835"/>
            <a:ext cx="2818431" cy="461665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◎　単位修得可能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D3626095-D464-57C8-2B17-A30C800268C8}"/>
              </a:ext>
            </a:extLst>
          </p:cNvPr>
          <p:cNvSpPr txBox="1">
            <a:spLocks/>
          </p:cNvSpPr>
          <p:nvPr/>
        </p:nvSpPr>
        <p:spPr>
          <a:xfrm>
            <a:off x="561975" y="376600"/>
            <a:ext cx="9925050" cy="68580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ja-JP" sz="3600" b="1" kern="1200" cap="all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３</a:t>
            </a:r>
            <a:r>
              <a:rPr lang="en-US" altLang="ja-JP" dirty="0"/>
              <a:t>-</a:t>
            </a:r>
            <a:r>
              <a:rPr lang="ja-JP" altLang="en-US" dirty="0"/>
              <a:t>２．科目の種類と年次配当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952CA51-C284-66AF-E10B-5DCB3FBE2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47190"/>
              </p:ext>
            </p:extLst>
          </p:nvPr>
        </p:nvGraphicFramePr>
        <p:xfrm>
          <a:off x="677863" y="1742334"/>
          <a:ext cx="5435600" cy="40877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2720070239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1438858211"/>
                    </a:ext>
                  </a:extLst>
                </a:gridCol>
              </a:tblGrid>
              <a:tr h="2043854">
                <a:tc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必修科目</a:t>
                      </a:r>
                      <a:endParaRPr kumimoji="1" lang="en-US" altLang="ja-JP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卒業のために必ず履修しなければならない科目。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選択必修科目</a:t>
                      </a:r>
                      <a:endParaRPr kumimoji="1" lang="en-US" altLang="ja-JP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kumimoji="1" lang="en-US" altLang="ja-JP" dirty="0"/>
                    </a:p>
                    <a:p>
                      <a:r>
                        <a:rPr kumimoji="1" lang="ja-JP" altLang="en-US" sz="1600" dirty="0"/>
                        <a:t>指示された科目群の中から、決められた単位数・科目数を選んで必ず履修しなければならない科目。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10769"/>
                  </a:ext>
                </a:extLst>
              </a:tr>
              <a:tr h="2043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AC3E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選択科目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AC3E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自分の希望や興味に応じて、自由に選択して履修する科目。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AC3E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自由科目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AC3E8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卒業に必要な単位には含められません。</a:t>
                      </a:r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71674"/>
                  </a:ext>
                </a:extLst>
              </a:tr>
            </a:tbl>
          </a:graphicData>
        </a:graphic>
      </p:graphicFrame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AF4796AE-103C-EED2-3EC2-C70281365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1041"/>
              </p:ext>
            </p:extLst>
          </p:nvPr>
        </p:nvGraphicFramePr>
        <p:xfrm>
          <a:off x="6244428" y="2240065"/>
          <a:ext cx="5520536" cy="213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7B8F7D-6B44-DAF5-B408-C403CB5C9E11}"/>
              </a:ext>
            </a:extLst>
          </p:cNvPr>
          <p:cNvSpPr txBox="1"/>
          <p:nvPr/>
        </p:nvSpPr>
        <p:spPr>
          <a:xfrm>
            <a:off x="6877050" y="3686562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１年次配当科目のみ履修可能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3E28B6-F515-DD38-6328-19EE4E64886D}"/>
              </a:ext>
            </a:extLst>
          </p:cNvPr>
          <p:cNvSpPr txBox="1"/>
          <p:nvPr/>
        </p:nvSpPr>
        <p:spPr>
          <a:xfrm>
            <a:off x="8553450" y="3181351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１・２年次配当科目が履修可能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A7290A-A1D2-E8F0-2F26-89D415B9AD05}"/>
              </a:ext>
            </a:extLst>
          </p:cNvPr>
          <p:cNvSpPr txBox="1"/>
          <p:nvPr/>
        </p:nvSpPr>
        <p:spPr>
          <a:xfrm>
            <a:off x="6972300" y="4591050"/>
            <a:ext cx="4686300" cy="715089"/>
          </a:xfrm>
          <a:prstGeom prst="wedgeRoundRectCallout">
            <a:avLst>
              <a:gd name="adj1" fmla="val -19162"/>
              <a:gd name="adj2" fmla="val -8934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学年によって履修できる科目が決まっています。</a:t>
            </a:r>
            <a:endParaRPr kumimoji="1" lang="en-US" altLang="ja-JP" dirty="0"/>
          </a:p>
          <a:p>
            <a:r>
              <a:rPr kumimoji="1" lang="ja-JP" altLang="en-US" dirty="0"/>
              <a:t>カリキュラムに沿って計画的に修得しましょう。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CB49E3F-9575-1134-3E67-2F5AE325AC06}"/>
              </a:ext>
            </a:extLst>
          </p:cNvPr>
          <p:cNvCxnSpPr/>
          <p:nvPr/>
        </p:nvCxnSpPr>
        <p:spPr>
          <a:xfrm>
            <a:off x="6400800" y="1227561"/>
            <a:ext cx="0" cy="547200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22">
            <a:extLst>
              <a:ext uri="{FF2B5EF4-FFF2-40B4-BE49-F238E27FC236}">
                <a16:creationId xmlns:a16="http://schemas.microsoft.com/office/drawing/2014/main" id="{56D95192-46C8-85FC-07F4-C325743DD7A1}"/>
              </a:ext>
            </a:extLst>
          </p:cNvPr>
          <p:cNvSpPr txBox="1">
            <a:spLocks/>
          </p:cNvSpPr>
          <p:nvPr/>
        </p:nvSpPr>
        <p:spPr>
          <a:xfrm>
            <a:off x="11021225" y="483755"/>
            <a:ext cx="637375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altLang="ja-JP" sz="1600" b="1" smtClean="0">
                <a:solidFill>
                  <a:schemeClr val="accent3">
                    <a:lumMod val="50000"/>
                  </a:schemeClr>
                </a:solidFill>
              </a:rPr>
              <a:pPr/>
              <a:t>6</a:t>
            </a:fld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4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2">
            <a:extLst>
              <a:ext uri="{FF2B5EF4-FFF2-40B4-BE49-F238E27FC236}">
                <a16:creationId xmlns:a16="http://schemas.microsoft.com/office/drawing/2014/main" id="{79D6C802-E6AA-C8EE-8BCF-EA66AA6E0ED2}"/>
              </a:ext>
            </a:extLst>
          </p:cNvPr>
          <p:cNvSpPr txBox="1">
            <a:spLocks/>
          </p:cNvSpPr>
          <p:nvPr/>
        </p:nvSpPr>
        <p:spPr>
          <a:xfrm>
            <a:off x="11087101" y="461962"/>
            <a:ext cx="628650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altLang="ja-JP" sz="1600" b="1" smtClean="0">
                <a:solidFill>
                  <a:schemeClr val="accent3">
                    <a:lumMod val="50000"/>
                  </a:schemeClr>
                </a:solidFill>
              </a:rPr>
              <a:pPr/>
              <a:t>7</a:t>
            </a:fld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2E5D7F6-1B21-FB95-23B7-805BD4BE3CC5}"/>
              </a:ext>
            </a:extLst>
          </p:cNvPr>
          <p:cNvSpPr txBox="1">
            <a:spLocks/>
          </p:cNvSpPr>
          <p:nvPr/>
        </p:nvSpPr>
        <p:spPr>
          <a:xfrm>
            <a:off x="561975" y="376600"/>
            <a:ext cx="9925050" cy="68580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ja-JP" sz="3600" b="1" kern="1200" cap="all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３</a:t>
            </a:r>
            <a:r>
              <a:rPr lang="en-US" altLang="ja-JP" dirty="0"/>
              <a:t>-</a:t>
            </a:r>
            <a:r>
              <a:rPr lang="ja-JP" altLang="en-US" dirty="0"/>
              <a:t>３．時間割作成方法・注意点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486A84F-8064-F102-61AE-0C2619B3A8D7}"/>
              </a:ext>
            </a:extLst>
          </p:cNvPr>
          <p:cNvGrpSpPr/>
          <p:nvPr/>
        </p:nvGrpSpPr>
        <p:grpSpPr>
          <a:xfrm>
            <a:off x="1162049" y="1656364"/>
            <a:ext cx="9658352" cy="3354766"/>
            <a:chOff x="647700" y="1656366"/>
            <a:chExt cx="9658352" cy="335476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ACAF110-D2DC-6373-18E0-7BFAE11BD505}"/>
                </a:ext>
              </a:extLst>
            </p:cNvPr>
            <p:cNvSpPr txBox="1"/>
            <p:nvPr/>
          </p:nvSpPr>
          <p:spPr>
            <a:xfrm>
              <a:off x="647700" y="1656367"/>
              <a:ext cx="2533650" cy="3354765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①読む</a:t>
              </a:r>
              <a:endParaRPr kumimoji="1" lang="en-US" altLang="ja-JP" sz="3200" b="1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r>
                <a:rPr kumimoji="1" lang="ja-JP" altLang="en-US" dirty="0"/>
                <a:t>「履修のてびき」「履修の相談に関する</a:t>
              </a:r>
              <a:r>
                <a:rPr kumimoji="1" lang="en-US" altLang="ja-JP" dirty="0"/>
                <a:t>FAQ</a:t>
              </a:r>
              <a:r>
                <a:rPr kumimoji="1" lang="ja-JP" altLang="en-US" dirty="0"/>
                <a:t>」を熟読する。</a:t>
              </a:r>
            </a:p>
          </p:txBody>
        </p:sp>
        <p:pic>
          <p:nvPicPr>
            <p:cNvPr id="11" name="グラフィックス 10" descr="開いた本 単色塗りつぶし">
              <a:extLst>
                <a:ext uri="{FF2B5EF4-FFF2-40B4-BE49-F238E27FC236}">
                  <a16:creationId xmlns:a16="http://schemas.microsoft.com/office/drawing/2014/main" id="{46F98AAB-E9CB-83E2-2D97-A2C68BAF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825" y="2128837"/>
              <a:ext cx="2057400" cy="2057400"/>
            </a:xfrm>
            <a:prstGeom prst="rect">
              <a:avLst/>
            </a:prstGeom>
          </p:spPr>
        </p:pic>
        <p:sp>
          <p:nvSpPr>
            <p:cNvPr id="12" name="矢印: 山形 11">
              <a:extLst>
                <a:ext uri="{FF2B5EF4-FFF2-40B4-BE49-F238E27FC236}">
                  <a16:creationId xmlns:a16="http://schemas.microsoft.com/office/drawing/2014/main" id="{96D5337E-6A87-7B3C-33DF-00E274996777}"/>
                </a:ext>
              </a:extLst>
            </p:cNvPr>
            <p:cNvSpPr/>
            <p:nvPr/>
          </p:nvSpPr>
          <p:spPr>
            <a:xfrm>
              <a:off x="3395663" y="2697955"/>
              <a:ext cx="600075" cy="1014413"/>
            </a:xfrm>
            <a:prstGeom prst="chevron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49BCEAB-F7AE-CFB0-E52B-BD0451355A79}"/>
                </a:ext>
              </a:extLst>
            </p:cNvPr>
            <p:cNvSpPr txBox="1"/>
            <p:nvPr/>
          </p:nvSpPr>
          <p:spPr>
            <a:xfrm>
              <a:off x="4210051" y="1656366"/>
              <a:ext cx="2533650" cy="3354765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②確認する</a:t>
              </a:r>
              <a:endParaRPr kumimoji="1" lang="en-US" altLang="ja-JP" sz="3200" b="1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r>
                <a:rPr kumimoji="1" lang="ja-JP" altLang="en-US" dirty="0"/>
                <a:t>教務課</a:t>
              </a:r>
              <a:r>
                <a:rPr kumimoji="1" lang="en-US" altLang="ja-JP" dirty="0"/>
                <a:t>HP</a:t>
              </a:r>
              <a:r>
                <a:rPr kumimoji="1" lang="ja-JP" altLang="en-US" dirty="0"/>
                <a:t>でクラス分けの指定があるかどうか確認する。</a:t>
              </a:r>
            </a:p>
          </p:txBody>
        </p:sp>
        <p:pic>
          <p:nvPicPr>
            <p:cNvPr id="15" name="グラフィックス 14" descr="チェックリスト 単色塗りつぶし">
              <a:extLst>
                <a:ext uri="{FF2B5EF4-FFF2-40B4-BE49-F238E27FC236}">
                  <a16:creationId xmlns:a16="http://schemas.microsoft.com/office/drawing/2014/main" id="{8C5D55A0-3772-AD22-3D97-65EBCE376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29150" y="2290761"/>
              <a:ext cx="1771650" cy="1771650"/>
            </a:xfrm>
            <a:prstGeom prst="rect">
              <a:avLst/>
            </a:prstGeom>
          </p:spPr>
        </p:pic>
        <p:sp>
          <p:nvSpPr>
            <p:cNvPr id="16" name="矢印: 山形 15">
              <a:extLst>
                <a:ext uri="{FF2B5EF4-FFF2-40B4-BE49-F238E27FC236}">
                  <a16:creationId xmlns:a16="http://schemas.microsoft.com/office/drawing/2014/main" id="{7F61118F-592E-F36F-C6D5-E6A5789B7B22}"/>
                </a:ext>
              </a:extLst>
            </p:cNvPr>
            <p:cNvSpPr/>
            <p:nvPr/>
          </p:nvSpPr>
          <p:spPr>
            <a:xfrm>
              <a:off x="6958014" y="2650330"/>
              <a:ext cx="600075" cy="1014413"/>
            </a:xfrm>
            <a:prstGeom prst="chevron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B66B41B-F895-A94C-EE47-FAAA89873731}"/>
                </a:ext>
              </a:extLst>
            </p:cNvPr>
            <p:cNvSpPr txBox="1"/>
            <p:nvPr/>
          </p:nvSpPr>
          <p:spPr>
            <a:xfrm>
              <a:off x="7772402" y="1656367"/>
              <a:ext cx="2533650" cy="3354765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200" b="1" dirty="0"/>
                <a:t>③登録する</a:t>
              </a:r>
              <a:endParaRPr kumimoji="1" lang="en-US" altLang="ja-JP" sz="3200" b="1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endParaRPr kumimoji="1" lang="en-US" altLang="ja-JP" dirty="0"/>
            </a:p>
            <a:p>
              <a:r>
                <a:rPr kumimoji="1" lang="en-US" altLang="ja-JP" dirty="0" err="1"/>
                <a:t>B!Navi</a:t>
              </a:r>
              <a:r>
                <a:rPr kumimoji="1" lang="ja-JP" altLang="en-US" dirty="0"/>
                <a:t>から履修登録する。</a:t>
              </a:r>
            </a:p>
          </p:txBody>
        </p:sp>
        <p:pic>
          <p:nvPicPr>
            <p:cNvPr id="19" name="グラフィックス 18" descr="ノート PC 単色塗りつぶし">
              <a:extLst>
                <a:ext uri="{FF2B5EF4-FFF2-40B4-BE49-F238E27FC236}">
                  <a16:creationId xmlns:a16="http://schemas.microsoft.com/office/drawing/2014/main" id="{81120749-C8E2-B486-8CB1-FA2C951D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53399" y="2347912"/>
              <a:ext cx="1838325" cy="1838325"/>
            </a:xfrm>
            <a:prstGeom prst="rect">
              <a:avLst/>
            </a:prstGeom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1D1502-B651-8DF9-E7DD-9748E9A6CBCC}"/>
              </a:ext>
            </a:extLst>
          </p:cNvPr>
          <p:cNvSpPr txBox="1"/>
          <p:nvPr/>
        </p:nvSpPr>
        <p:spPr>
          <a:xfrm>
            <a:off x="8162925" y="5254461"/>
            <a:ext cx="3238501" cy="1226939"/>
          </a:xfrm>
          <a:prstGeom prst="horizontalScroll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学部ごとの主な注意点は別スライドにまとめていますので、そちらをご確認ください。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3339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22">
            <a:extLst>
              <a:ext uri="{FF2B5EF4-FFF2-40B4-BE49-F238E27FC236}">
                <a16:creationId xmlns:a16="http://schemas.microsoft.com/office/drawing/2014/main" id="{B7E89743-2A8C-536B-2C50-76F3574021B7}"/>
              </a:ext>
            </a:extLst>
          </p:cNvPr>
          <p:cNvSpPr txBox="1">
            <a:spLocks/>
          </p:cNvSpPr>
          <p:nvPr/>
        </p:nvSpPr>
        <p:spPr>
          <a:xfrm>
            <a:off x="11087101" y="461962"/>
            <a:ext cx="628650" cy="471489"/>
          </a:xfrm>
          <a:prstGeom prst="rect">
            <a:avLst/>
          </a:prstGeom>
        </p:spPr>
        <p:txBody>
          <a:bodyPr rtlCol="0"/>
          <a:lstStyle>
            <a:defPPr rtl="0">
              <a:defRPr lang="ja-JP"/>
            </a:defPPr>
            <a:lvl1pPr marL="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lang="ja-JP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altLang="ja-JP" sz="1600" b="1" smtClean="0">
                <a:solidFill>
                  <a:schemeClr val="accent3">
                    <a:lumMod val="50000"/>
                  </a:schemeClr>
                </a:solidFill>
              </a:rPr>
              <a:pPr/>
              <a:t>8</a:t>
            </a:fld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BCE33A0-3FF4-9C6B-F887-4D0EDF8E1EEB}"/>
              </a:ext>
            </a:extLst>
          </p:cNvPr>
          <p:cNvSpPr txBox="1">
            <a:spLocks/>
          </p:cNvSpPr>
          <p:nvPr/>
        </p:nvSpPr>
        <p:spPr>
          <a:xfrm>
            <a:off x="561975" y="376600"/>
            <a:ext cx="9925050" cy="68580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ja-JP" sz="3600" b="1" kern="1200" cap="all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３</a:t>
            </a:r>
            <a:r>
              <a:rPr lang="en-US" altLang="ja-JP" dirty="0"/>
              <a:t>-</a:t>
            </a:r>
            <a:r>
              <a:rPr lang="ja-JP" altLang="en-US" dirty="0"/>
              <a:t>４．授業の受講について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0E584B6-271D-A272-FFA5-59A6FC8F5307}"/>
              </a:ext>
            </a:extLst>
          </p:cNvPr>
          <p:cNvGrpSpPr/>
          <p:nvPr/>
        </p:nvGrpSpPr>
        <p:grpSpPr>
          <a:xfrm>
            <a:off x="666859" y="1270621"/>
            <a:ext cx="10572752" cy="2651664"/>
            <a:chOff x="704849" y="1900302"/>
            <a:chExt cx="10572752" cy="2651664"/>
          </a:xfrm>
        </p:grpSpPr>
        <p:sp>
          <p:nvSpPr>
            <p:cNvPr id="22" name="左中かっこ 21">
              <a:extLst>
                <a:ext uri="{FF2B5EF4-FFF2-40B4-BE49-F238E27FC236}">
                  <a16:creationId xmlns:a16="http://schemas.microsoft.com/office/drawing/2014/main" id="{264F98E2-4578-A2CF-45EE-B3CF58BFDADE}"/>
                </a:ext>
              </a:extLst>
            </p:cNvPr>
            <p:cNvSpPr/>
            <p:nvPr/>
          </p:nvSpPr>
          <p:spPr>
            <a:xfrm rot="5400000">
              <a:off x="2704162" y="1711634"/>
              <a:ext cx="324000" cy="1440000"/>
            </a:xfrm>
            <a:prstGeom prst="leftBrac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5A168C18-C23F-9F91-D166-F044467382D4}"/>
                </a:ext>
              </a:extLst>
            </p:cNvPr>
            <p:cNvGrpSpPr/>
            <p:nvPr/>
          </p:nvGrpSpPr>
          <p:grpSpPr>
            <a:xfrm>
              <a:off x="704849" y="2586482"/>
              <a:ext cx="10572752" cy="1184732"/>
              <a:chOff x="704849" y="2586482"/>
              <a:chExt cx="10572752" cy="1184732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688F099C-310C-5DB2-E54F-73C3811E59EE}"/>
                  </a:ext>
                </a:extLst>
              </p:cNvPr>
              <p:cNvGrpSpPr/>
              <p:nvPr/>
            </p:nvGrpSpPr>
            <p:grpSpPr>
              <a:xfrm>
                <a:off x="704849" y="2591550"/>
                <a:ext cx="10572752" cy="1179664"/>
                <a:chOff x="514349" y="2127718"/>
                <a:chExt cx="10572752" cy="1179664"/>
              </a:xfrm>
            </p:grpSpPr>
            <p:cxnSp>
              <p:nvCxnSpPr>
                <p:cNvPr id="8" name="直線コネクタ 7">
                  <a:extLst>
                    <a:ext uri="{FF2B5EF4-FFF2-40B4-BE49-F238E27FC236}">
                      <a16:creationId xmlns:a16="http://schemas.microsoft.com/office/drawing/2014/main" id="{69C452ED-82C4-66CE-A4C7-103562524DF9}"/>
                    </a:ext>
                  </a:extLst>
                </p:cNvPr>
                <p:cNvCxnSpPr/>
                <p:nvPr/>
              </p:nvCxnSpPr>
              <p:spPr>
                <a:xfrm flipV="1">
                  <a:off x="1295101" y="2686050"/>
                  <a:ext cx="9792000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A1C07A3D-BE90-CC79-79B3-0E0D67A79254}"/>
                    </a:ext>
                  </a:extLst>
                </p:cNvPr>
                <p:cNvSpPr txBox="1"/>
                <p:nvPr/>
              </p:nvSpPr>
              <p:spPr>
                <a:xfrm>
                  <a:off x="514349" y="2501384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b="1" dirty="0">
                      <a:solidFill>
                        <a:schemeClr val="accent6"/>
                      </a:solidFill>
                    </a:rPr>
                    <a:t>４月</a:t>
                  </a:r>
                </a:p>
              </p:txBody>
            </p:sp>
            <p:sp>
              <p:nvSpPr>
                <p:cNvPr id="10" name="楕円 9">
                  <a:extLst>
                    <a:ext uri="{FF2B5EF4-FFF2-40B4-BE49-F238E27FC236}">
                      <a16:creationId xmlns:a16="http://schemas.microsoft.com/office/drawing/2014/main" id="{E19DED20-9E18-7F27-28AB-697622584559}"/>
                    </a:ext>
                  </a:extLst>
                </p:cNvPr>
                <p:cNvSpPr/>
                <p:nvPr/>
              </p:nvSpPr>
              <p:spPr>
                <a:xfrm>
                  <a:off x="1871776" y="2560050"/>
                  <a:ext cx="252000" cy="2520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楕円 10">
                  <a:extLst>
                    <a:ext uri="{FF2B5EF4-FFF2-40B4-BE49-F238E27FC236}">
                      <a16:creationId xmlns:a16="http://schemas.microsoft.com/office/drawing/2014/main" id="{8B5F9703-386A-6E21-B230-093CD49D38A1}"/>
                    </a:ext>
                  </a:extLst>
                </p:cNvPr>
                <p:cNvSpPr/>
                <p:nvPr/>
              </p:nvSpPr>
              <p:spPr>
                <a:xfrm>
                  <a:off x="3269663" y="2560050"/>
                  <a:ext cx="252000" cy="2520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楕円 11">
                  <a:extLst>
                    <a:ext uri="{FF2B5EF4-FFF2-40B4-BE49-F238E27FC236}">
                      <a16:creationId xmlns:a16="http://schemas.microsoft.com/office/drawing/2014/main" id="{96EC498E-962A-6D7B-0353-5584951123ED}"/>
                    </a:ext>
                  </a:extLst>
                </p:cNvPr>
                <p:cNvSpPr/>
                <p:nvPr/>
              </p:nvSpPr>
              <p:spPr>
                <a:xfrm>
                  <a:off x="8801100" y="2560050"/>
                  <a:ext cx="252000" cy="2520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楕円 12">
                  <a:extLst>
                    <a:ext uri="{FF2B5EF4-FFF2-40B4-BE49-F238E27FC236}">
                      <a16:creationId xmlns:a16="http://schemas.microsoft.com/office/drawing/2014/main" id="{CE4EEC4F-303F-3F3A-F63C-CD2BDBF404D1}"/>
                    </a:ext>
                  </a:extLst>
                </p:cNvPr>
                <p:cNvSpPr/>
                <p:nvPr/>
              </p:nvSpPr>
              <p:spPr>
                <a:xfrm>
                  <a:off x="3856742" y="2560050"/>
                  <a:ext cx="252000" cy="2520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楕円 13">
                  <a:extLst>
                    <a:ext uri="{FF2B5EF4-FFF2-40B4-BE49-F238E27FC236}">
                      <a16:creationId xmlns:a16="http://schemas.microsoft.com/office/drawing/2014/main" id="{6895ADF2-5FF8-E482-45C8-14FC7A5F60CC}"/>
                    </a:ext>
                  </a:extLst>
                </p:cNvPr>
                <p:cNvSpPr/>
                <p:nvPr/>
              </p:nvSpPr>
              <p:spPr>
                <a:xfrm>
                  <a:off x="4637494" y="2560050"/>
                  <a:ext cx="252000" cy="2520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0C8496BA-9879-2F3F-356D-492C86737155}"/>
                    </a:ext>
                  </a:extLst>
                </p:cNvPr>
                <p:cNvSpPr txBox="1"/>
                <p:nvPr/>
              </p:nvSpPr>
              <p:spPr>
                <a:xfrm>
                  <a:off x="1583438" y="2127718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>
                      <a:solidFill>
                        <a:schemeClr val="accent6"/>
                      </a:solidFill>
                    </a:rPr>
                    <a:t>4/1</a:t>
                  </a:r>
                  <a:endParaRPr kumimoji="1" lang="ja-JP" altLang="en-US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35191B53-84CC-BEE4-9246-F7174EA36AEF}"/>
                    </a:ext>
                  </a:extLst>
                </p:cNvPr>
                <p:cNvSpPr txBox="1"/>
                <p:nvPr/>
              </p:nvSpPr>
              <p:spPr>
                <a:xfrm>
                  <a:off x="2981325" y="2127718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>
                      <a:solidFill>
                        <a:schemeClr val="accent6"/>
                      </a:solidFill>
                    </a:rPr>
                    <a:t>4/6</a:t>
                  </a:r>
                  <a:endParaRPr kumimoji="1" lang="ja-JP" altLang="en-US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555EF254-1B0B-2397-8E8E-7B638A771C54}"/>
                    </a:ext>
                  </a:extLst>
                </p:cNvPr>
                <p:cNvSpPr txBox="1"/>
                <p:nvPr/>
              </p:nvSpPr>
              <p:spPr>
                <a:xfrm>
                  <a:off x="3552825" y="2938050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>
                      <a:solidFill>
                        <a:schemeClr val="accent6"/>
                      </a:solidFill>
                    </a:rPr>
                    <a:t>4/7</a:t>
                  </a:r>
                  <a:endParaRPr kumimoji="1" lang="ja-JP" altLang="en-US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9AA8FE4D-7E7D-3D98-DE7E-4D6057322887}"/>
                    </a:ext>
                  </a:extLst>
                </p:cNvPr>
                <p:cNvSpPr txBox="1"/>
                <p:nvPr/>
              </p:nvSpPr>
              <p:spPr>
                <a:xfrm>
                  <a:off x="4349156" y="2132052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>
                      <a:solidFill>
                        <a:schemeClr val="accent6"/>
                      </a:solidFill>
                    </a:rPr>
                    <a:t>4/9</a:t>
                  </a:r>
                  <a:endParaRPr kumimoji="1" lang="ja-JP" altLang="en-US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E9C6ED43-2220-EB3A-28D0-F0EAC023627A}"/>
                    </a:ext>
                  </a:extLst>
                </p:cNvPr>
                <p:cNvSpPr txBox="1"/>
                <p:nvPr/>
              </p:nvSpPr>
              <p:spPr>
                <a:xfrm>
                  <a:off x="8512762" y="2934359"/>
                  <a:ext cx="828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b="1" dirty="0">
                      <a:solidFill>
                        <a:schemeClr val="accent6"/>
                      </a:solidFill>
                    </a:rPr>
                    <a:t>4/30</a:t>
                  </a:r>
                  <a:endParaRPr kumimoji="1" lang="ja-JP" altLang="en-US" b="1" dirty="0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7378B0CC-6E18-095F-432D-49B773745C73}"/>
                  </a:ext>
                </a:extLst>
              </p:cNvPr>
              <p:cNvSpPr/>
              <p:nvPr/>
            </p:nvSpPr>
            <p:spPr>
              <a:xfrm>
                <a:off x="6274800" y="3023882"/>
                <a:ext cx="252000" cy="2520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256AFAFC-77BC-CAE6-144A-C21F478B4A3C}"/>
                  </a:ext>
                </a:extLst>
              </p:cNvPr>
              <p:cNvSpPr/>
              <p:nvPr/>
            </p:nvSpPr>
            <p:spPr>
              <a:xfrm>
                <a:off x="7346472" y="3019802"/>
                <a:ext cx="252000" cy="252000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93960A7-7BE0-29D8-0CDE-835408AA1E0B}"/>
                  </a:ext>
                </a:extLst>
              </p:cNvPr>
              <p:cNvSpPr txBox="1"/>
              <p:nvPr/>
            </p:nvSpPr>
            <p:spPr>
              <a:xfrm>
                <a:off x="5953235" y="2595884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chemeClr val="accent6"/>
                    </a:solidFill>
                  </a:rPr>
                  <a:t>4/16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33EFFD0-833D-E64D-A57F-C9D9364ED095}"/>
                  </a:ext>
                </a:extLst>
              </p:cNvPr>
              <p:cNvSpPr txBox="1"/>
              <p:nvPr/>
            </p:nvSpPr>
            <p:spPr>
              <a:xfrm>
                <a:off x="7058135" y="2586482"/>
                <a:ext cx="828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solidFill>
                      <a:schemeClr val="accent6"/>
                    </a:solidFill>
                  </a:rPr>
                  <a:t>4/18</a:t>
                </a:r>
                <a:endParaRPr kumimoji="1" lang="ja-JP" altLang="en-US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8" name="左中かっこ 27">
              <a:extLst>
                <a:ext uri="{FF2B5EF4-FFF2-40B4-BE49-F238E27FC236}">
                  <a16:creationId xmlns:a16="http://schemas.microsoft.com/office/drawing/2014/main" id="{C0F8E560-8977-C38A-187B-19B6D47C2DE8}"/>
                </a:ext>
              </a:extLst>
            </p:cNvPr>
            <p:cNvSpPr/>
            <p:nvPr/>
          </p:nvSpPr>
          <p:spPr>
            <a:xfrm rot="5400000">
              <a:off x="6799199" y="1776482"/>
              <a:ext cx="324000" cy="1296000"/>
            </a:xfrm>
            <a:prstGeom prst="leftBrac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52009C0-A968-51D8-D803-52D6E219B6BC}"/>
                </a:ext>
              </a:extLst>
            </p:cNvPr>
            <p:cNvSpPr txBox="1"/>
            <p:nvPr/>
          </p:nvSpPr>
          <p:spPr>
            <a:xfrm>
              <a:off x="2145414" y="1917209"/>
              <a:ext cx="1562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6"/>
                  </a:solidFill>
                </a:rPr>
                <a:t>履修登録期間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E96DC95E-121F-E43C-3F87-60A25C3A220C}"/>
                </a:ext>
              </a:extLst>
            </p:cNvPr>
            <p:cNvSpPr txBox="1"/>
            <p:nvPr/>
          </p:nvSpPr>
          <p:spPr>
            <a:xfrm>
              <a:off x="6191100" y="1900302"/>
              <a:ext cx="3229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6"/>
                  </a:solidFill>
                </a:rPr>
                <a:t>履修登録（確認・修正）期間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A221BE8-48DC-016E-D3B2-B8A8AA679992}"/>
                </a:ext>
              </a:extLst>
            </p:cNvPr>
            <p:cNvSpPr txBox="1"/>
            <p:nvPr/>
          </p:nvSpPr>
          <p:spPr>
            <a:xfrm>
              <a:off x="4332565" y="2239816"/>
              <a:ext cx="14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u="sng" dirty="0">
                  <a:solidFill>
                    <a:schemeClr val="accent6"/>
                  </a:solidFill>
                </a:rPr>
                <a:t>授業開始日</a:t>
              </a:r>
            </a:p>
          </p:txBody>
        </p:sp>
        <p:sp>
          <p:nvSpPr>
            <p:cNvPr id="32" name="左中かっこ 31">
              <a:extLst>
                <a:ext uri="{FF2B5EF4-FFF2-40B4-BE49-F238E27FC236}">
                  <a16:creationId xmlns:a16="http://schemas.microsoft.com/office/drawing/2014/main" id="{5AAB1025-C94D-F907-8DFA-F74F4E6B0533}"/>
                </a:ext>
              </a:extLst>
            </p:cNvPr>
            <p:cNvSpPr/>
            <p:nvPr/>
          </p:nvSpPr>
          <p:spPr>
            <a:xfrm rot="16200000">
              <a:off x="6473153" y="1431214"/>
              <a:ext cx="324000" cy="5004000"/>
            </a:xfrm>
            <a:prstGeom prst="leftBrace">
              <a:avLst/>
            </a:prstGeom>
            <a:ln w="28575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4E61E6D-4073-42FC-E34D-39B52E2F99FD}"/>
                </a:ext>
              </a:extLst>
            </p:cNvPr>
            <p:cNvSpPr txBox="1"/>
            <p:nvPr/>
          </p:nvSpPr>
          <p:spPr>
            <a:xfrm>
              <a:off x="4804799" y="4182634"/>
              <a:ext cx="431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solidFill>
                    <a:schemeClr val="accent6"/>
                  </a:solidFill>
                </a:rPr>
                <a:t>教科書販売（６号館１階学生ホール）</a:t>
              </a:r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CEA7898-320C-CA49-801D-8A51E78EE82E}"/>
              </a:ext>
            </a:extLst>
          </p:cNvPr>
          <p:cNvSpPr txBox="1"/>
          <p:nvPr/>
        </p:nvSpPr>
        <p:spPr>
          <a:xfrm>
            <a:off x="1495534" y="4162667"/>
            <a:ext cx="9382125" cy="22814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重要</a:t>
            </a:r>
            <a:endParaRPr kumimoji="1" lang="en-US" altLang="ja-JP" sz="3200" b="1" dirty="0"/>
          </a:p>
          <a:p>
            <a:pPr lvl="3"/>
            <a:endParaRPr kumimoji="1" lang="en-US" altLang="ja-JP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</a:rPr>
              <a:t>初回授業から必ず出席してください！</a:t>
            </a:r>
            <a:endParaRPr kumimoji="1" lang="en-US" altLang="ja-JP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3"/>
            <a:r>
              <a:rPr kumimoji="1" lang="ja-JP" altLang="en-US" sz="2000" dirty="0"/>
              <a:t>履修登録完了前であっても授業には出席できます。出席しないと初回授業は欠席扱いとなるため、注意してください。</a:t>
            </a:r>
            <a:r>
              <a:rPr kumimoji="1" lang="ja-JP" altLang="en-US" sz="2000" b="1" u="sng" dirty="0">
                <a:solidFill>
                  <a:schemeClr val="accent1">
                    <a:lumMod val="50000"/>
                  </a:schemeClr>
                </a:solidFill>
              </a:rPr>
              <a:t>（この場合、必ず履修登録（確認・修正）期間で</a:t>
            </a:r>
            <a:r>
              <a:rPr kumimoji="1" lang="en-US" altLang="ja-JP" sz="2000" b="1" u="sng" dirty="0" err="1">
                <a:solidFill>
                  <a:schemeClr val="accent1">
                    <a:lumMod val="50000"/>
                  </a:schemeClr>
                </a:solidFill>
              </a:rPr>
              <a:t>B!Navi</a:t>
            </a:r>
            <a:r>
              <a:rPr kumimoji="1" lang="ja-JP" altLang="en-US" sz="2000" b="1" u="sng" dirty="0">
                <a:solidFill>
                  <a:schemeClr val="accent1">
                    <a:lumMod val="50000"/>
                  </a:schemeClr>
                </a:solidFill>
              </a:rPr>
              <a:t>履修登録を行うこと。）</a:t>
            </a:r>
            <a:endParaRPr kumimoji="1" lang="ja-JP" altLang="en-US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" name="グラフィックス 36" descr="警告 単色塗りつぶし">
            <a:extLst>
              <a:ext uri="{FF2B5EF4-FFF2-40B4-BE49-F238E27FC236}">
                <a16:creationId xmlns:a16="http://schemas.microsoft.com/office/drawing/2014/main" id="{2E24AEE7-4D74-7082-2352-C920E8BE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932" y="4906118"/>
            <a:ext cx="1328707" cy="13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ja-JP"/>
            </a:defPPr>
          </a:lstStyle>
          <a:p>
            <a:pPr rtl="0"/>
            <a:fld id="{48F63A3B-78C7-47BE-AE5E-E10140E04643}" type="slidenum">
              <a:rPr lang="en-US" altLang="ja-JP" b="1" smtClean="0"/>
              <a:pPr rtl="0"/>
              <a:t>9</a:t>
            </a:fld>
            <a:endParaRPr lang="ja-JP" b="1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73EB70A-F29E-3C14-81D1-4139BC4490DB}"/>
              </a:ext>
            </a:extLst>
          </p:cNvPr>
          <p:cNvSpPr txBox="1">
            <a:spLocks/>
          </p:cNvSpPr>
          <p:nvPr/>
        </p:nvSpPr>
        <p:spPr>
          <a:xfrm>
            <a:off x="561975" y="376600"/>
            <a:ext cx="9925050" cy="68580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ja-JP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lang="ja-JP" sz="3600" b="1" kern="1200" cap="all" baseline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４</a:t>
            </a:r>
            <a:r>
              <a:rPr lang="en-US" altLang="ja-JP" dirty="0"/>
              <a:t>-</a:t>
            </a:r>
            <a:r>
              <a:rPr lang="ja-JP" altLang="en-US" dirty="0"/>
              <a:t>１．試験について</a:t>
            </a:r>
          </a:p>
        </p:txBody>
      </p:sp>
      <p:pic>
        <p:nvPicPr>
          <p:cNvPr id="17" name="図 1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D3EDCF-6809-2496-E489-D6B7EAC4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2084428"/>
            <a:ext cx="4562475" cy="2841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B42B80-D9CD-77ED-CC72-67E7E5F14A2D}"/>
              </a:ext>
            </a:extLst>
          </p:cNvPr>
          <p:cNvSpPr txBox="1"/>
          <p:nvPr/>
        </p:nvSpPr>
        <p:spPr>
          <a:xfrm rot="21090438">
            <a:off x="223641" y="1758257"/>
            <a:ext cx="298502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</a:rPr>
              <a:t>試験時必携！学生証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40245B4-0451-9F15-46FD-9FAF10DE790A}"/>
              </a:ext>
            </a:extLst>
          </p:cNvPr>
          <p:cNvGrpSpPr/>
          <p:nvPr/>
        </p:nvGrpSpPr>
        <p:grpSpPr>
          <a:xfrm>
            <a:off x="6400800" y="1062401"/>
            <a:ext cx="3810000" cy="3766481"/>
            <a:chOff x="6400800" y="1062401"/>
            <a:chExt cx="3810000" cy="376648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ECB87B6-1777-C56E-0EE4-D5E39D395A8B}"/>
                </a:ext>
              </a:extLst>
            </p:cNvPr>
            <p:cNvSpPr txBox="1"/>
            <p:nvPr/>
          </p:nvSpPr>
          <p:spPr>
            <a:xfrm>
              <a:off x="6400800" y="1062401"/>
              <a:ext cx="3810000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6"/>
                  </a:solidFill>
                </a:rPr>
                <a:t>定期試験</a:t>
              </a:r>
              <a:endParaRPr kumimoji="1" lang="en-US" altLang="ja-JP" sz="2400" b="1" dirty="0">
                <a:solidFill>
                  <a:schemeClr val="accent6"/>
                </a:solidFill>
              </a:endParaRPr>
            </a:p>
            <a:p>
              <a:r>
                <a:rPr kumimoji="1" lang="ja-JP" altLang="en-US" dirty="0"/>
                <a:t>学期末に行われる試験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333F303-EEE4-3C88-05A6-154269784320}"/>
                </a:ext>
              </a:extLst>
            </p:cNvPr>
            <p:cNvSpPr txBox="1"/>
            <p:nvPr/>
          </p:nvSpPr>
          <p:spPr>
            <a:xfrm>
              <a:off x="6400800" y="2191589"/>
              <a:ext cx="3810000" cy="123110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6"/>
                  </a:solidFill>
                </a:rPr>
                <a:t>追試験</a:t>
              </a:r>
              <a:r>
                <a:rPr kumimoji="1" lang="ja-JP" alt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（要申請）</a:t>
              </a:r>
              <a:endParaRPr kumimoji="1" lang="en-US" altLang="ja-JP" sz="2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kumimoji="1" lang="ja-JP" altLang="en-US" dirty="0"/>
                <a:t>やむを得ない理由</a:t>
              </a:r>
              <a:r>
                <a:rPr kumimoji="1" lang="en-US" altLang="ja-JP" sz="1400" dirty="0"/>
                <a:t>※</a:t>
              </a:r>
              <a:r>
                <a:rPr kumimoji="1" lang="ja-JP" altLang="en-US" dirty="0"/>
                <a:t>で受験できなかった学生対象の試験。</a:t>
              </a:r>
              <a:endParaRPr kumimoji="1" lang="en-US" altLang="ja-JP" dirty="0"/>
            </a:p>
            <a:p>
              <a:r>
                <a:rPr kumimoji="1" lang="en-US" altLang="ja-JP" sz="1400" dirty="0"/>
                <a:t>※</a:t>
              </a:r>
              <a:r>
                <a:rPr kumimoji="1" lang="ja-JP" altLang="en-US" sz="1400" dirty="0"/>
                <a:t>履修のてびき参照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F382C35-32B4-187E-BA29-ECF71D172E91}"/>
                </a:ext>
              </a:extLst>
            </p:cNvPr>
            <p:cNvSpPr txBox="1"/>
            <p:nvPr/>
          </p:nvSpPr>
          <p:spPr>
            <a:xfrm>
              <a:off x="6400800" y="3813219"/>
              <a:ext cx="3810000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accent6"/>
                  </a:solidFill>
                </a:rPr>
                <a:t>再試験</a:t>
              </a:r>
              <a:r>
                <a:rPr kumimoji="1" lang="ja-JP" alt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（要申請）</a:t>
              </a:r>
              <a:endParaRPr kumimoji="1" lang="en-US" altLang="ja-JP" sz="2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kumimoji="1" lang="ja-JP" altLang="en-US" dirty="0"/>
                <a:t>不合格（</a:t>
              </a:r>
              <a:r>
                <a:rPr kumimoji="1" lang="en-US" altLang="ja-JP" dirty="0"/>
                <a:t>D</a:t>
              </a:r>
              <a:r>
                <a:rPr kumimoji="1" lang="ja-JP" altLang="en-US" dirty="0"/>
                <a:t>評価）科目について、最高学年対象の試験。</a:t>
              </a:r>
              <a:endParaRPr kumimoji="1" lang="ja-JP" altLang="en-US" sz="1400" dirty="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0241EC4-A068-B17E-7477-E3AAC5C49280}"/>
              </a:ext>
            </a:extLst>
          </p:cNvPr>
          <p:cNvGrpSpPr/>
          <p:nvPr/>
        </p:nvGrpSpPr>
        <p:grpSpPr>
          <a:xfrm>
            <a:off x="6400800" y="5172673"/>
            <a:ext cx="5132388" cy="1021556"/>
            <a:chOff x="6096000" y="5358410"/>
            <a:chExt cx="5132388" cy="1021556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EB8FA31-BC55-BA3E-7F93-9E677B086CA6}"/>
                </a:ext>
              </a:extLst>
            </p:cNvPr>
            <p:cNvSpPr txBox="1"/>
            <p:nvPr/>
          </p:nvSpPr>
          <p:spPr>
            <a:xfrm>
              <a:off x="6096000" y="5358410"/>
              <a:ext cx="5132388" cy="10215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2"/>
              <a:r>
                <a:rPr kumimoji="1" lang="ja-JP" altLang="en-US" dirty="0"/>
                <a:t>不正行為は絶対禁止！</a:t>
              </a:r>
              <a:endParaRPr kumimoji="1" lang="en-US" altLang="ja-JP" dirty="0"/>
            </a:p>
            <a:p>
              <a:pPr lvl="2"/>
              <a:r>
                <a:rPr kumimoji="1" lang="ja-JP" altLang="en-US" dirty="0"/>
                <a:t>不正行為があった場合、規程に基づき厳しい処分が下されます。</a:t>
              </a:r>
            </a:p>
          </p:txBody>
        </p:sp>
        <p:pic>
          <p:nvPicPr>
            <p:cNvPr id="25" name="グラフィックス 24" descr="No の記号 単色塗りつぶし">
              <a:extLst>
                <a:ext uri="{FF2B5EF4-FFF2-40B4-BE49-F238E27FC236}">
                  <a16:creationId xmlns:a16="http://schemas.microsoft.com/office/drawing/2014/main" id="{DA004EEE-273D-CBFA-6C2E-B6C1AB5F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10300" y="540514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theme/theme1.xml><?xml version="1.0" encoding="utf-8"?>
<a:theme xmlns:a="http://schemas.openxmlformats.org/drawingml/2006/main" name="カスタム​​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Meiryo UI "/>
        <a:ea typeface=""/>
        <a:cs typeface="Meiryo UI "/>
      </a:majorFont>
      <a:minorFont>
        <a:latin typeface="Meiryo UI "/>
        <a:ea typeface=""/>
        <a:cs typeface="Meiryo UI 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8_TF78438558_Win32" id="{B1BE5F25-8936-448A-9ABA-83FBDC3B0D34}" vid="{CFDFD86F-D6B1-429A-8934-98C5387741A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 " panose="020F0302020204030204"/>
        <a:ea typeface=""/>
        <a:cs typeface="Meiryo UI 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 " panose="020F0502020204030204"/>
        <a:ea typeface=""/>
        <a:cs typeface="Meiryo UI 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 " panose="020F0302020204030204"/>
        <a:ea typeface=""/>
        <a:cs typeface="Meiryo UI 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eiryo UI " panose="020F0502020204030204"/>
        <a:ea typeface=""/>
        <a:cs typeface="Meiryo UI 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{DF93B91C-AE17-4025-A324-5E5002CA812D}TF8a9b5915-b8c7-461e-8cdd-693d48b5e323669c3301_win32-d9a1fce8429a</Template>
  <TotalTime>250</TotalTime>
  <Words>1067</Words>
  <Application>Microsoft Office PowerPoint</Application>
  <PresentationFormat>ワイド画面</PresentationFormat>
  <Paragraphs>180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Meiryo UI</vt:lpstr>
      <vt:lpstr>ＭＳ ゴシック</vt:lpstr>
      <vt:lpstr>Arial</vt:lpstr>
      <vt:lpstr>Wingdings</vt:lpstr>
      <vt:lpstr>カスタム​​</vt:lpstr>
      <vt:lpstr>文教大学 教務オリエンテーション</vt:lpstr>
      <vt:lpstr>１．大学生活の「重要冊子」を理解しよう</vt:lpstr>
      <vt:lpstr>２．時間割の組み方（高校との違い）</vt:lpstr>
      <vt:lpstr>３．授業形態と重要用語</vt:lpstr>
      <vt:lpstr>３-1．履修登録について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５．情報収集先と教員連絡先</vt:lpstr>
      <vt:lpstr>６．教務課窓口／証明書発行機</vt:lpstr>
      <vt:lpstr>７．免許・資格取得について</vt:lpstr>
      <vt:lpstr>迷ったら相談を！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木村　友郁</dc:creator>
  <cp:lastModifiedBy>木村　友郁</cp:lastModifiedBy>
  <cp:revision>10</cp:revision>
  <dcterms:created xsi:type="dcterms:W3CDTF">2026-03-23T08:19:12Z</dcterms:created>
  <dcterms:modified xsi:type="dcterms:W3CDTF">2026-03-27T00:51:58Z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