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1058" r:id="rId5"/>
    <p:sldId id="1059" r:id="rId6"/>
    <p:sldId id="1137" r:id="rId7"/>
    <p:sldId id="1155" r:id="rId8"/>
    <p:sldId id="1173" r:id="rId9"/>
    <p:sldId id="1252" r:id="rId10"/>
    <p:sldId id="1260" r:id="rId11"/>
    <p:sldId id="1062" r:id="rId12"/>
    <p:sldId id="1257" r:id="rId13"/>
    <p:sldId id="1174" r:id="rId14"/>
    <p:sldId id="1175" r:id="rId15"/>
    <p:sldId id="1178" r:id="rId16"/>
    <p:sldId id="1180" r:id="rId17"/>
    <p:sldId id="1067" r:id="rId18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43"/>
    <a:srgbClr val="FF0066"/>
    <a:srgbClr val="FEFDF7"/>
    <a:srgbClr val="C9CDE8"/>
    <a:srgbClr val="FEF5CA"/>
    <a:srgbClr val="FEF7DB"/>
    <a:srgbClr val="FFFEF9"/>
    <a:srgbClr val="FFF9E6"/>
    <a:srgbClr val="E3EEC5"/>
    <a:srgbClr val="88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 autoAdjust="0"/>
    <p:restoredTop sz="95380" autoAdjust="0"/>
  </p:normalViewPr>
  <p:slideViewPr>
    <p:cSldViewPr>
      <p:cViewPr varScale="1">
        <p:scale>
          <a:sx n="113" d="100"/>
          <a:sy n="113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-3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24EF7A8-63BF-4DA0-83B7-6815F93CC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5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AABB71-A4C0-4AB3-8498-3869F5F4D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45" y="5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46CD44-9499-4E28-A2AE-25347E173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457364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FC044E-0191-4954-9C90-6B8702BA9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45" y="6457364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 anchor="b"/>
          <a:lstStyle>
            <a:lvl1pPr algn="r">
              <a:defRPr sz="1200"/>
            </a:lvl1pPr>
          </a:lstStyle>
          <a:p>
            <a:fld id="{A988A924-C905-4D5A-9C2C-3B4EC82CC9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76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6" y="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9" y="3228897"/>
            <a:ext cx="7941308" cy="3058953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645661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6" y="645661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r">
              <a:defRPr sz="1200"/>
            </a:lvl1pPr>
          </a:lstStyle>
          <a:p>
            <a:fld id="{F563DCE3-6F10-4CCE-9E8E-47ABB86D0B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6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1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284274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04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07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40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13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33995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14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268866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2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78063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3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65102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4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424494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428" indent="-28054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197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076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955" indent="-224439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8834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7713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592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471" indent="-224439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5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71026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753" indent="-28259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389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545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701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6856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012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168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324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6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45759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753" indent="-28259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389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545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701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6856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012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168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324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7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67558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36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2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0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9646-B2DF-4F02-8D4A-1DB2581E75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597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0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0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/>
          <p:cNvSpPr/>
          <p:nvPr/>
        </p:nvSpPr>
        <p:spPr>
          <a:xfrm>
            <a:off x="-324544" y="6021288"/>
            <a:ext cx="10153128" cy="816094"/>
          </a:xfrm>
          <a:prstGeom prst="rect">
            <a:avLst/>
          </a:prstGeom>
          <a:solidFill>
            <a:srgbClr val="EA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16656"/>
            <a:ext cx="9144000" cy="604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13712" y="-205690"/>
            <a:ext cx="9144000" cy="10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吸収曲線と作用曲線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/>
          <a:srcRect l="30524" t="6090" r="23101" b="67237"/>
          <a:stretch/>
        </p:blipFill>
        <p:spPr>
          <a:xfrm rot="60000">
            <a:off x="6105280" y="2817201"/>
            <a:ext cx="2856928" cy="113456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315526" y="2144286"/>
            <a:ext cx="7322912" cy="3724984"/>
            <a:chOff x="1497560" y="2204864"/>
            <a:chExt cx="7322912" cy="3724984"/>
          </a:xfrm>
        </p:grpSpPr>
        <p:sp>
          <p:nvSpPr>
            <p:cNvPr id="33" name="Rectangle 2"/>
            <p:cNvSpPr txBox="1">
              <a:spLocks noChangeArrowheads="1"/>
            </p:cNvSpPr>
            <p:nvPr/>
          </p:nvSpPr>
          <p:spPr>
            <a:xfrm>
              <a:off x="1763688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紫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34" name="Rectangle 2"/>
            <p:cNvSpPr txBox="1">
              <a:spLocks noChangeArrowheads="1"/>
            </p:cNvSpPr>
            <p:nvPr/>
          </p:nvSpPr>
          <p:spPr>
            <a:xfrm>
              <a:off x="2734222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青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40" name="Rectangle 2"/>
            <p:cNvSpPr txBox="1">
              <a:spLocks noChangeArrowheads="1"/>
            </p:cNvSpPr>
            <p:nvPr/>
          </p:nvSpPr>
          <p:spPr>
            <a:xfrm>
              <a:off x="3720430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緑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45" name="Rectangle 2"/>
            <p:cNvSpPr txBox="1">
              <a:spLocks noChangeArrowheads="1"/>
            </p:cNvSpPr>
            <p:nvPr/>
          </p:nvSpPr>
          <p:spPr>
            <a:xfrm>
              <a:off x="4597052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黄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sp>
          <p:nvSpPr>
            <p:cNvPr id="46" name="Rectangle 2"/>
            <p:cNvSpPr txBox="1">
              <a:spLocks noChangeArrowheads="1"/>
            </p:cNvSpPr>
            <p:nvPr/>
          </p:nvSpPr>
          <p:spPr>
            <a:xfrm>
              <a:off x="5940152" y="5497800"/>
              <a:ext cx="576064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spc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itchFamily="34" charset="0"/>
                </a:rPr>
                <a:t>赤</a:t>
              </a:r>
              <a:endParaRPr lang="en-US" altLang="ja-JP" sz="2200" spc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itchFamily="34" charset="0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497560" y="2204864"/>
              <a:ext cx="7322912" cy="3420998"/>
              <a:chOff x="1497560" y="2204864"/>
              <a:chExt cx="7322912" cy="3420998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3"/>
              <a:srcRect l="5190" t="23011" r="22303" b="15699"/>
              <a:stretch/>
            </p:blipFill>
            <p:spPr>
              <a:xfrm rot="60000">
                <a:off x="1777944" y="2567308"/>
                <a:ext cx="4726879" cy="2758868"/>
              </a:xfrm>
              <a:prstGeom prst="rect">
                <a:avLst/>
              </a:prstGeom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547664" y="5254252"/>
                <a:ext cx="51125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Rectangle 2"/>
              <p:cNvSpPr txBox="1">
                <a:spLocks noChangeArrowheads="1"/>
              </p:cNvSpPr>
              <p:nvPr/>
            </p:nvSpPr>
            <p:spPr>
              <a:xfrm>
                <a:off x="1497560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400</a:t>
                </a:r>
              </a:p>
            </p:txBody>
          </p:sp>
          <p:sp>
            <p:nvSpPr>
              <p:cNvPr id="49" name="Rectangle 2"/>
              <p:cNvSpPr txBox="1">
                <a:spLocks noChangeArrowheads="1"/>
              </p:cNvSpPr>
              <p:nvPr/>
            </p:nvSpPr>
            <p:spPr>
              <a:xfrm>
                <a:off x="2928342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51" name="Rectangle 2"/>
              <p:cNvSpPr txBox="1">
                <a:spLocks noChangeArrowheads="1"/>
              </p:cNvSpPr>
              <p:nvPr/>
            </p:nvSpPr>
            <p:spPr>
              <a:xfrm>
                <a:off x="4381028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52" name="Rectangle 2"/>
              <p:cNvSpPr txBox="1">
                <a:spLocks noChangeArrowheads="1"/>
              </p:cNvSpPr>
              <p:nvPr/>
            </p:nvSpPr>
            <p:spPr>
              <a:xfrm>
                <a:off x="5830566" y="5193814"/>
                <a:ext cx="936104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700</a:t>
                </a:r>
              </a:p>
            </p:txBody>
          </p:sp>
          <p:sp>
            <p:nvSpPr>
              <p:cNvPr id="53" name="Rectangle 2"/>
              <p:cNvSpPr txBox="1">
                <a:spLocks noChangeArrowheads="1"/>
              </p:cNvSpPr>
              <p:nvPr/>
            </p:nvSpPr>
            <p:spPr>
              <a:xfrm>
                <a:off x="6647706" y="5168762"/>
                <a:ext cx="2172766" cy="432048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ja-JP" altLang="en-US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波長</a:t>
                </a:r>
                <a:r>
                  <a:rPr lang="ja-JP" altLang="en-US" sz="2200" spc="100" dirty="0">
                    <a:latin typeface="+mn-ea"/>
                    <a:cs typeface="Arial" panose="020B0604020202020204" pitchFamily="34" charset="0"/>
                  </a:rPr>
                  <a:t>［</a:t>
                </a:r>
                <a:r>
                  <a:rPr lang="en-US" altLang="ja-JP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nm</a:t>
                </a:r>
                <a:r>
                  <a:rPr lang="ja-JP" altLang="en-US" sz="2200" spc="100" dirty="0"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］</a:t>
                </a:r>
                <a:endParaRPr lang="en-US" altLang="ja-JP" sz="22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2987824" y="2204864"/>
                <a:ext cx="3384376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1854746" y="2521471"/>
                <a:ext cx="46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rot="16200000">
                <a:off x="5137641" y="3879200"/>
                <a:ext cx="270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グループ化 20"/>
          <p:cNvGrpSpPr/>
          <p:nvPr/>
        </p:nvGrpSpPr>
        <p:grpSpPr>
          <a:xfrm>
            <a:off x="205800" y="2447176"/>
            <a:ext cx="454908" cy="2091660"/>
            <a:chOff x="274380" y="2622054"/>
            <a:chExt cx="454908" cy="2091660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>
            <a:xfrm>
              <a:off x="274380" y="2622054"/>
              <a:ext cx="360040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吸収率</a:t>
              </a:r>
              <a:endParaRPr lang="en-US" altLang="ja-JP" sz="2000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274380" y="3595876"/>
              <a:ext cx="360040" cy="958964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相対値</a:t>
              </a:r>
              <a:endParaRPr lang="en-US" altLang="ja-JP" sz="2000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9" name="Rectangle 2"/>
            <p:cNvSpPr txBox="1">
              <a:spLocks noChangeArrowheads="1"/>
            </p:cNvSpPr>
            <p:nvPr/>
          </p:nvSpPr>
          <p:spPr>
            <a:xfrm rot="5400000">
              <a:off x="-422840" y="3561586"/>
              <a:ext cx="1872208" cy="432048"/>
            </a:xfrm>
            <a:prstGeom prst="rect">
              <a:avLst/>
            </a:prstGeom>
          </p:spPr>
          <p:txBody>
            <a:bodyPr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en-US" altLang="ja-JP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(</a:t>
              </a:r>
              <a:r>
                <a:rPr lang="ja-JP" altLang="en-US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　　　</a:t>
              </a:r>
              <a:r>
                <a:rPr lang="en-US" altLang="ja-JP" sz="2000" spc="1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413236" y="2458606"/>
            <a:ext cx="360040" cy="132243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2000" spc="1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光合成速度</a:t>
            </a:r>
            <a:endParaRPr lang="en-US" altLang="ja-JP" sz="2000" spc="1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364088" y="3864476"/>
            <a:ext cx="458336" cy="1296144"/>
            <a:chOff x="5337800" y="4149080"/>
            <a:chExt cx="458336" cy="1296144"/>
          </a:xfrm>
        </p:grpSpPr>
        <p:sp>
          <p:nvSpPr>
            <p:cNvPr id="62" name="Rectangle 2"/>
            <p:cNvSpPr txBox="1">
              <a:spLocks noChangeArrowheads="1"/>
            </p:cNvSpPr>
            <p:nvPr/>
          </p:nvSpPr>
          <p:spPr>
            <a:xfrm>
              <a:off x="5337800" y="4330814"/>
              <a:ext cx="360040" cy="1114410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相対値</a:t>
              </a:r>
              <a:endParaRPr lang="en-US" altLang="ja-JP" sz="2000" spc="1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3" name="Rectangle 2"/>
            <p:cNvSpPr txBox="1">
              <a:spLocks noChangeArrowheads="1"/>
            </p:cNvSpPr>
            <p:nvPr/>
          </p:nvSpPr>
          <p:spPr>
            <a:xfrm rot="5400000">
              <a:off x="4932040" y="4581128"/>
              <a:ext cx="1296144" cy="432048"/>
            </a:xfrm>
            <a:prstGeom prst="rect">
              <a:avLst/>
            </a:prstGeom>
          </p:spPr>
          <p:txBody>
            <a:bodyPr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en-US" altLang="ja-JP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(</a:t>
              </a:r>
              <a:r>
                <a:rPr lang="ja-JP" altLang="en-US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　　　</a:t>
              </a:r>
              <a:r>
                <a:rPr lang="en-US" altLang="ja-JP" sz="2000" spc="1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254948" y="995586"/>
            <a:ext cx="8992616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+mn-ea"/>
                <a:cs typeface="Arial" panose="020B0604020202020204" pitchFamily="34" charset="0"/>
              </a:rPr>
              <a:t>光合成色素により光が吸収される効率（吸収率）と波長の関係を示す。</a:t>
            </a:r>
            <a:endParaRPr lang="en-US" altLang="ja-JP" sz="2200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96698" y="669836"/>
            <a:ext cx="1561980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+mn-ea"/>
                <a:cs typeface="Arial" panose="020B0604020202020204" pitchFamily="34" charset="0"/>
              </a:rPr>
              <a:t>吸収曲線；</a:t>
            </a:r>
            <a:endParaRPr lang="en-US" altLang="ja-JP" sz="2200" b="1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257752" y="1756812"/>
            <a:ext cx="8992616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+mn-ea"/>
                <a:cs typeface="Arial" panose="020B0604020202020204" pitchFamily="34" charset="0"/>
              </a:rPr>
              <a:t>光合成速度（光合成の速度）と波長の関係を示す。</a:t>
            </a:r>
            <a:endParaRPr lang="en-US" altLang="ja-JP" sz="2200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99502" y="1431062"/>
            <a:ext cx="4403918" cy="4320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+mn-ea"/>
                <a:cs typeface="Arial" panose="020B0604020202020204" pitchFamily="34" charset="0"/>
              </a:rPr>
              <a:t>作用曲線（作用スペクトル）；</a:t>
            </a:r>
            <a:endParaRPr lang="en-US" altLang="ja-JP" sz="2200" b="1" spc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-195386" y="6021288"/>
            <a:ext cx="8992616" cy="43204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ja-JP" altLang="en-US" sz="2400" b="1" spc="100" dirty="0">
                <a:latin typeface="+mn-ea"/>
                <a:cs typeface="Arial" panose="020B0604020202020204" pitchFamily="34" charset="0"/>
              </a:rPr>
              <a:t>クロロフィルは、緑色光を効率的に吸収できず反射・透過する。</a:t>
            </a:r>
            <a:endParaRPr lang="en-US" altLang="ja-JP" sz="2400" b="1" spc="100" dirty="0">
              <a:latin typeface="+mn-ea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ja-JP" altLang="en-US" sz="2400" b="1" spc="100" dirty="0">
                <a:latin typeface="+mn-ea"/>
                <a:cs typeface="Arial" panose="020B0604020202020204" pitchFamily="34" charset="0"/>
              </a:rPr>
              <a:t>（植物が緑色に見える理由）</a:t>
            </a:r>
            <a:endParaRPr lang="en-US" altLang="ja-JP" sz="2400" b="1" spc="1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8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>
            <a:extLst>
              <a:ext uri="{FF2B5EF4-FFF2-40B4-BE49-F238E27FC236}">
                <a16:creationId xmlns:a16="http://schemas.microsoft.com/office/drawing/2014/main" id="{5608DDFD-893A-D3D5-9512-78990CDAB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14"/>
          <a:stretch/>
        </p:blipFill>
        <p:spPr>
          <a:xfrm>
            <a:off x="1954301" y="588639"/>
            <a:ext cx="5370632" cy="293514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15875" y="-705847"/>
            <a:ext cx="9144000" cy="1278056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778782" y="-3488"/>
            <a:ext cx="77048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光合成；反応①－</a:t>
            </a:r>
            <a:r>
              <a:rPr lang="en-US" altLang="ja-JP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3: </a:t>
            </a:r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光誘起電子移動</a:t>
            </a:r>
            <a:endParaRPr lang="en-US" altLang="ja-JP" sz="3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27A6DA6B-2F8D-4B54-AC72-B3408E0658D8}"/>
              </a:ext>
            </a:extLst>
          </p:cNvPr>
          <p:cNvCxnSpPr>
            <a:cxnSpLocks/>
          </p:cNvCxnSpPr>
          <p:nvPr/>
        </p:nvCxnSpPr>
        <p:spPr>
          <a:xfrm>
            <a:off x="1667988" y="4504228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w="med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8224A44-5C06-0572-4D80-9B9FF76C83B7}"/>
              </a:ext>
            </a:extLst>
          </p:cNvPr>
          <p:cNvSpPr/>
          <p:nvPr/>
        </p:nvSpPr>
        <p:spPr>
          <a:xfrm>
            <a:off x="256878" y="4290937"/>
            <a:ext cx="1896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P680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B6B7BDC-DDF7-2D42-0C52-36E81588B29D}"/>
              </a:ext>
            </a:extLst>
          </p:cNvPr>
          <p:cNvSpPr/>
          <p:nvPr/>
        </p:nvSpPr>
        <p:spPr>
          <a:xfrm>
            <a:off x="2285864" y="4300052"/>
            <a:ext cx="1896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P680</a:t>
            </a:r>
            <a:r>
              <a:rPr lang="ja-JP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＊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D47C4E7-8F68-896E-536D-87AC6B2997C3}"/>
              </a:ext>
            </a:extLst>
          </p:cNvPr>
          <p:cNvSpPr/>
          <p:nvPr/>
        </p:nvSpPr>
        <p:spPr>
          <a:xfrm>
            <a:off x="1433616" y="4103391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光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EBF45F4-0EF8-473D-C28C-B9454CB770D3}"/>
              </a:ext>
            </a:extLst>
          </p:cNvPr>
          <p:cNvSpPr txBox="1"/>
          <p:nvPr/>
        </p:nvSpPr>
        <p:spPr>
          <a:xfrm>
            <a:off x="1926097" y="4647007"/>
            <a:ext cx="223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P680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の励起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EB9BFF7-6CC8-A7B9-F060-8C70773F9011}"/>
              </a:ext>
            </a:extLst>
          </p:cNvPr>
          <p:cNvCxnSpPr>
            <a:cxnSpLocks/>
          </p:cNvCxnSpPr>
          <p:nvPr/>
        </p:nvCxnSpPr>
        <p:spPr>
          <a:xfrm>
            <a:off x="3953896" y="4504228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w="med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D4AA1DB-6C38-A877-5643-040A659398D6}"/>
              </a:ext>
            </a:extLst>
          </p:cNvPr>
          <p:cNvSpPr/>
          <p:nvPr/>
        </p:nvSpPr>
        <p:spPr>
          <a:xfrm>
            <a:off x="4529960" y="4300236"/>
            <a:ext cx="1896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P680</a:t>
            </a:r>
            <a:r>
              <a:rPr lang="ja-JP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＊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7DE6AD91-C507-7E44-E4E3-0D7772A86DDE}"/>
              </a:ext>
            </a:extLst>
          </p:cNvPr>
          <p:cNvSpPr/>
          <p:nvPr/>
        </p:nvSpPr>
        <p:spPr>
          <a:xfrm rot="19643931">
            <a:off x="4927385" y="4246111"/>
            <a:ext cx="772570" cy="6685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9BECD56-1BE0-800E-41FD-64C43FF41E3A}"/>
              </a:ext>
            </a:extLst>
          </p:cNvPr>
          <p:cNvSpPr/>
          <p:nvPr/>
        </p:nvSpPr>
        <p:spPr>
          <a:xfrm>
            <a:off x="5434431" y="4019179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電子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1972288-98FB-B262-D7B3-C2BB6229B0D2}"/>
              </a:ext>
            </a:extLst>
          </p:cNvPr>
          <p:cNvSpPr/>
          <p:nvPr/>
        </p:nvSpPr>
        <p:spPr>
          <a:xfrm>
            <a:off x="6809605" y="4300236"/>
            <a:ext cx="223673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P680</a:t>
            </a:r>
            <a:r>
              <a:rPr lang="ja-JP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＋</a:t>
            </a: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－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ja-JP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</a:p>
          <a:p>
            <a:pPr algn="ctr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2808B36-1988-36E9-C91A-DEDB20DB7BB8}"/>
              </a:ext>
            </a:extLst>
          </p:cNvPr>
          <p:cNvCxnSpPr>
            <a:cxnSpLocks/>
          </p:cNvCxnSpPr>
          <p:nvPr/>
        </p:nvCxnSpPr>
        <p:spPr>
          <a:xfrm>
            <a:off x="6186144" y="4504044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w="med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58451F-B80E-1347-F2F4-3D536A53EA21}"/>
              </a:ext>
            </a:extLst>
          </p:cNvPr>
          <p:cNvSpPr/>
          <p:nvPr/>
        </p:nvSpPr>
        <p:spPr>
          <a:xfrm>
            <a:off x="8544127" y="4368547"/>
            <a:ext cx="441086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altLang="ja-JP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0C9432A-29D5-4FAA-4EBA-C5E432AB0B4F}"/>
              </a:ext>
            </a:extLst>
          </p:cNvPr>
          <p:cNvSpPr/>
          <p:nvPr/>
        </p:nvSpPr>
        <p:spPr>
          <a:xfrm>
            <a:off x="7567635" y="4364313"/>
            <a:ext cx="441086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altLang="ja-JP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288F328-D0D4-934D-89AB-3D44E6BF2F14}"/>
              </a:ext>
            </a:extLst>
          </p:cNvPr>
          <p:cNvSpPr txBox="1"/>
          <p:nvPr/>
        </p:nvSpPr>
        <p:spPr>
          <a:xfrm>
            <a:off x="6341277" y="4618707"/>
            <a:ext cx="2746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電荷分離状態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（ラジカルイオンの生成）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D87EF64-39DE-03A6-2925-26E769E60253}"/>
              </a:ext>
            </a:extLst>
          </p:cNvPr>
          <p:cNvSpPr/>
          <p:nvPr/>
        </p:nvSpPr>
        <p:spPr>
          <a:xfrm>
            <a:off x="-36895" y="3652411"/>
            <a:ext cx="832662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クロロフィル</a:t>
            </a:r>
            <a:r>
              <a:rPr lang="en-US" altLang="ja-JP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P680</a:t>
            </a:r>
            <a:r>
              <a:rPr lang="ja-JP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）とフェオフィチン（</a:t>
            </a:r>
            <a:r>
              <a:rPr lang="en-US" altLang="ja-JP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ja-JP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）の間の</a:t>
            </a:r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光誘起電子移動</a:t>
            </a:r>
            <a:endParaRPr lang="en-US" altLang="ja-JP" sz="2000" b="1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84836790-55AE-36AF-7ADB-79FEB730A60B}"/>
              </a:ext>
            </a:extLst>
          </p:cNvPr>
          <p:cNvSpPr/>
          <p:nvPr/>
        </p:nvSpPr>
        <p:spPr>
          <a:xfrm>
            <a:off x="-21020" y="5302770"/>
            <a:ext cx="925252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ラジカルイオン</a:t>
            </a:r>
            <a:r>
              <a:rPr lang="ja-JP" altLang="en-US" sz="2000" b="1" u="sng" dirty="0">
                <a:latin typeface="+mn-ea"/>
                <a:cs typeface="Arial" panose="020B0604020202020204" pitchFamily="34" charset="0"/>
              </a:rPr>
              <a:t>（</a:t>
            </a:r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電荷をもち、かつ対を形成していない電子を</a:t>
            </a:r>
            <a:r>
              <a:rPr lang="en-US" altLang="ja-JP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</a:t>
            </a:r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つもつ化学種）</a:t>
            </a:r>
            <a:endParaRPr lang="en-US" altLang="ja-JP" sz="2000" b="1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385B9C2-EFD9-30F6-BCF4-EDCAB3ABB91A}"/>
              </a:ext>
            </a:extLst>
          </p:cNvPr>
          <p:cNvSpPr/>
          <p:nvPr/>
        </p:nvSpPr>
        <p:spPr>
          <a:xfrm>
            <a:off x="-6544" y="5640228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ラジカルカチオン</a:t>
            </a:r>
            <a:r>
              <a:rPr lang="ja-JP" altLang="en-US" dirty="0">
                <a:latin typeface="+mn-ea"/>
                <a:cs typeface="Arial" panose="020B0604020202020204" pitchFamily="34" charset="0"/>
              </a:rPr>
              <a:t>； 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正電荷をもつラジカルイオン　例）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P680</a:t>
            </a:r>
            <a:r>
              <a:rPr lang="ja-JP" alt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＋</a:t>
            </a:r>
            <a:r>
              <a:rPr lang="en-US" altLang="ja-JP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FB85DE5-3D71-54E2-0D76-B654DE58EAA7}"/>
              </a:ext>
            </a:extLst>
          </p:cNvPr>
          <p:cNvSpPr/>
          <p:nvPr/>
        </p:nvSpPr>
        <p:spPr>
          <a:xfrm>
            <a:off x="6439689" y="5679143"/>
            <a:ext cx="441086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altLang="ja-JP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A0705E5-A832-3E74-DA1C-15470D47FB1B}"/>
              </a:ext>
            </a:extLst>
          </p:cNvPr>
          <p:cNvSpPr/>
          <p:nvPr/>
        </p:nvSpPr>
        <p:spPr>
          <a:xfrm>
            <a:off x="256878" y="5898863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電子不足の化学種であるので、他の分子から電子を奪い取る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酸化剤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として機能する。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39F2E95-AE12-0538-4FC1-ECF8E8785617}"/>
              </a:ext>
            </a:extLst>
          </p:cNvPr>
          <p:cNvSpPr/>
          <p:nvPr/>
        </p:nvSpPr>
        <p:spPr>
          <a:xfrm>
            <a:off x="-4982" y="6216292"/>
            <a:ext cx="724127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ラジカルアニオン</a:t>
            </a:r>
            <a:r>
              <a:rPr lang="ja-JP" altLang="en-US" dirty="0">
                <a:latin typeface="+mn-ea"/>
                <a:cs typeface="Arial" panose="020B0604020202020204" pitchFamily="34" charset="0"/>
              </a:rPr>
              <a:t>； 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負電荷をもつラジカルイオン　例）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  <a:r>
              <a:rPr lang="ja-JP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CE7F747-53B1-3D7B-21BF-B6B9ED75BE49}"/>
              </a:ext>
            </a:extLst>
          </p:cNvPr>
          <p:cNvSpPr/>
          <p:nvPr/>
        </p:nvSpPr>
        <p:spPr>
          <a:xfrm>
            <a:off x="253084" y="6486084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電子過剰の化学種であるので、他の分子に電子を押しつける還元剤として機能する。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4B4473D-C803-3F8C-1DC7-924141D9C7A2}"/>
              </a:ext>
            </a:extLst>
          </p:cNvPr>
          <p:cNvSpPr/>
          <p:nvPr/>
        </p:nvSpPr>
        <p:spPr>
          <a:xfrm>
            <a:off x="6240166" y="6259722"/>
            <a:ext cx="441086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altLang="ja-JP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4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777417"/>
            <a:ext cx="9144000" cy="1278056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-201737" y="-10366"/>
            <a:ext cx="97930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光合成；反応➁（光化学系</a:t>
            </a:r>
            <a:r>
              <a:rPr lang="en-US" altLang="ja-JP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＆</a:t>
            </a:r>
            <a:r>
              <a:rPr lang="en-US" altLang="ja-JP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grpSp>
        <p:nvGrpSpPr>
          <p:cNvPr id="29" name="グループ化 28"/>
          <p:cNvGrpSpPr/>
          <p:nvPr/>
        </p:nvGrpSpPr>
        <p:grpSpPr>
          <a:xfrm>
            <a:off x="-452360" y="558568"/>
            <a:ext cx="9791402" cy="4712002"/>
            <a:chOff x="-511540" y="837274"/>
            <a:chExt cx="9791402" cy="471200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233" t="3396" b="23514"/>
            <a:stretch/>
          </p:blipFill>
          <p:spPr>
            <a:xfrm>
              <a:off x="322404" y="1311740"/>
              <a:ext cx="7272808" cy="2667623"/>
            </a:xfrm>
            <a:prstGeom prst="rect">
              <a:avLst/>
            </a:prstGeom>
          </p:spPr>
        </p:pic>
        <p:sp>
          <p:nvSpPr>
            <p:cNvPr id="68" name="正方形/長方形 67"/>
            <p:cNvSpPr/>
            <p:nvPr/>
          </p:nvSpPr>
          <p:spPr>
            <a:xfrm>
              <a:off x="827022" y="4810542"/>
              <a:ext cx="1512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12H</a:t>
              </a:r>
              <a:r>
                <a:rPr lang="en-US" altLang="ja-JP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1604596" y="4519295"/>
              <a:ext cx="0" cy="360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弧 16"/>
            <p:cNvSpPr/>
            <p:nvPr/>
          </p:nvSpPr>
          <p:spPr>
            <a:xfrm rot="18439730">
              <a:off x="1504023" y="4718995"/>
              <a:ext cx="975222" cy="685339"/>
            </a:xfrm>
            <a:prstGeom prst="arc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835134" y="4581128"/>
              <a:ext cx="1512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6O</a:t>
              </a:r>
              <a:r>
                <a:rPr lang="en-US" altLang="ja-JP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142396" y="4163594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 flipV="1">
              <a:off x="1604034" y="3873903"/>
              <a:ext cx="0" cy="288000"/>
            </a:xfrm>
            <a:prstGeom prst="straightConnector1">
              <a:avLst/>
            </a:prstGeom>
            <a:ln w="34925">
              <a:solidFill>
                <a:srgbClr val="00B0F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弧 71"/>
            <p:cNvSpPr/>
            <p:nvPr/>
          </p:nvSpPr>
          <p:spPr>
            <a:xfrm rot="19780648">
              <a:off x="1517685" y="4150607"/>
              <a:ext cx="749196" cy="491437"/>
            </a:xfrm>
            <a:prstGeom prst="arc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835134" y="4194970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129006" y="3514960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24e</a:t>
              </a:r>
              <a:r>
                <a:rPr lang="en-US" altLang="ja-JP" sz="2000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2295648" y="3919104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210836" y="167178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0692" y="940658"/>
              <a:ext cx="1814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12NADP</a:t>
              </a:r>
              <a:r>
                <a:rPr lang="en-US" altLang="ja-JP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613856" y="837274"/>
              <a:ext cx="1814714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12NADP</a:t>
              </a:r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pPr algn="ctr">
                <a:lnSpc>
                  <a:spcPts val="2200"/>
                </a:lnSpc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+ 12</a:t>
              </a:r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808964" y="980728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6875132" y="1167724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6875694" y="1686294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ADP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6299068" y="3976036"/>
              <a:ext cx="1512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  <a:p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合成酵素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右中かっこ 19"/>
            <p:cNvSpPr/>
            <p:nvPr/>
          </p:nvSpPr>
          <p:spPr>
            <a:xfrm>
              <a:off x="7580698" y="2449354"/>
              <a:ext cx="144016" cy="10081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7767694" y="2636912"/>
              <a:ext cx="1512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チラコイド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膜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7755428" y="1857652"/>
              <a:ext cx="151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ストロマ側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7755428" y="3658976"/>
              <a:ext cx="133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チラコイド</a:t>
              </a:r>
              <a:endPara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  <a:p>
              <a:r>
                <a:rPr lang="ja-JP" altLang="en-US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内腔側</a:t>
              </a:r>
              <a:endPara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261342" y="4134566"/>
              <a:ext cx="18722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</a:t>
              </a:r>
              <a:r>
                <a:rPr lang="en-US" altLang="ja-JP" sz="2400" b="1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+</a:t>
              </a:r>
              <a:r>
                <a:rPr lang="ja-JP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の蓄積</a:t>
              </a:r>
              <a:endPara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638902" y="4264630"/>
              <a:ext cx="6480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➀</a:t>
              </a:r>
              <a:endPara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4859470" y="1556792"/>
              <a:ext cx="6480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➁</a:t>
              </a:r>
              <a:endPara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3059270" y="4293096"/>
              <a:ext cx="259566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187062" y="1412776"/>
              <a:ext cx="4320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1216090" y="2017306"/>
              <a:ext cx="216024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3793864" y="1427290"/>
              <a:ext cx="21602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3635334" y="1340768"/>
              <a:ext cx="21602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275294" y="1340768"/>
              <a:ext cx="567680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3701774" y="1966504"/>
              <a:ext cx="207640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3433262" y="1268760"/>
              <a:ext cx="207640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5" name="図 114"/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l="13982" t="14875" r="73567" b="65353"/>
            <a:stretch/>
          </p:blipFill>
          <p:spPr>
            <a:xfrm rot="2534890">
              <a:off x="1223549" y="1567768"/>
              <a:ext cx="595085" cy="682172"/>
            </a:xfrm>
            <a:prstGeom prst="rect">
              <a:avLst/>
            </a:prstGeom>
          </p:spPr>
        </p:pic>
        <p:pic>
          <p:nvPicPr>
            <p:cNvPr id="116" name="図 115"/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l="13982" t="14875" r="73567" b="65353"/>
            <a:stretch/>
          </p:blipFill>
          <p:spPr>
            <a:xfrm rot="2534890">
              <a:off x="3571347" y="1596235"/>
              <a:ext cx="595085" cy="682172"/>
            </a:xfrm>
            <a:prstGeom prst="rect">
              <a:avLst/>
            </a:prstGeom>
          </p:spPr>
        </p:pic>
        <p:sp>
          <p:nvSpPr>
            <p:cNvPr id="81" name="正方形/長方形 80"/>
            <p:cNvSpPr/>
            <p:nvPr/>
          </p:nvSpPr>
          <p:spPr>
            <a:xfrm>
              <a:off x="3793302" y="1570744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63326" y="1484784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1259070" y="1470270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10910" y="137035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光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087174" y="1372706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光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848524" y="1887242"/>
              <a:ext cx="2448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光化学系</a:t>
              </a: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-511540" y="1887242"/>
              <a:ext cx="2448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光化学系</a:t>
              </a: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50010" y="5068375"/>
            <a:ext cx="9289032" cy="72008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➀  電荷分離状態のクロロフィル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が、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分子の水（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）を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分子の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分子の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、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1/2O</a:t>
            </a:r>
            <a:r>
              <a:rPr lang="en-US" altLang="ja-JP" sz="2000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に酸化（分解）する（</a:t>
            </a:r>
            <a:r>
              <a:rPr lang="ja-JP" altLang="en-US" sz="2000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光化学系</a:t>
            </a:r>
            <a:r>
              <a:rPr lang="en-US" altLang="ja-JP" sz="2000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上図の青色矢印の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の流れが生じる。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1205408" y="5975391"/>
            <a:ext cx="6160952" cy="400110"/>
            <a:chOff x="539552" y="6021288"/>
            <a:chExt cx="6160952" cy="40011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539552" y="6021288"/>
              <a:ext cx="5072146" cy="400110"/>
              <a:chOff x="539552" y="6021288"/>
              <a:chExt cx="5072146" cy="400110"/>
            </a:xfrm>
          </p:grpSpPr>
          <p:cxnSp>
            <p:nvCxnSpPr>
              <p:cNvPr id="119" name="直線矢印コネクタ 118">
                <a:extLst>
                  <a:ext uri="{FF2B5EF4-FFF2-40B4-BE49-F238E27FC236}">
                    <a16:creationId xmlns:a16="http://schemas.microsoft.com/office/drawing/2014/main" id="{27A6DA6B-2F8D-4B54-AC72-B3408E065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4748" y="6237312"/>
                <a:ext cx="468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 Box 44">
                <a:extLst>
                  <a:ext uri="{FF2B5EF4-FFF2-40B4-BE49-F238E27FC236}">
                    <a16:creationId xmlns:a16="http://schemas.microsoft.com/office/drawing/2014/main" id="{C0B2B960-B4F6-4067-A841-6BA7EE67D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857" y="6021288"/>
                <a:ext cx="114457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ts val="0"/>
                  </a:spcBef>
                  <a:buNone/>
                  <a:defRPr/>
                </a:pPr>
                <a:r>
                  <a:rPr lang="en-US" altLang="ja-JP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24H</a:t>
                </a:r>
                <a:r>
                  <a:rPr lang="en-US" altLang="ja-JP" sz="2000" baseline="30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r>
                  <a:rPr lang="ja-JP" altLang="en-US" sz="2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＊</a:t>
                </a:r>
                <a:r>
                  <a:rPr lang="en-US" altLang="ja-JP" sz="2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　</a:t>
                </a:r>
                <a:endParaRPr lang="en-US" altLang="ja-JP" sz="2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xt Box 44">
                <a:extLst>
                  <a:ext uri="{FF2B5EF4-FFF2-40B4-BE49-F238E27FC236}">
                    <a16:creationId xmlns:a16="http://schemas.microsoft.com/office/drawing/2014/main" id="{49168AD4-DDDF-49BF-BBFA-26D6A4924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449" y="6021288"/>
                <a:ext cx="240524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ts val="0"/>
                  </a:spcBef>
                  <a:buNone/>
                  <a:defRPr/>
                </a:pPr>
                <a:r>
                  <a:rPr lang="en-US" altLang="ja-JP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  </a:t>
                </a:r>
                <a:r>
                  <a:rPr lang="ja-JP" altLang="en-US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ja-JP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24e</a:t>
                </a:r>
                <a:r>
                  <a:rPr lang="en-US" altLang="ja-JP" sz="2000" baseline="30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　</a:t>
                </a:r>
                <a:endParaRPr lang="en-US" altLang="ja-JP" sz="2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xt Box 44">
                <a:extLst>
                  <a:ext uri="{FF2B5EF4-FFF2-40B4-BE49-F238E27FC236}">
                    <a16:creationId xmlns:a16="http://schemas.microsoft.com/office/drawing/2014/main" id="{2FCD88C5-5AA3-4F1B-9A2F-841585DD3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6021288"/>
                <a:ext cx="10081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ts val="0"/>
                  </a:spcBef>
                  <a:buNone/>
                  <a:defRPr/>
                </a:pPr>
                <a:r>
                  <a:rPr lang="en-US" altLang="ja-JP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12H</a:t>
                </a:r>
                <a:r>
                  <a:rPr lang="en-US" altLang="ja-JP" sz="2000" baseline="-25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en-US" altLang="ja-JP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lang="ja-JP" altLang="en-US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　　　</a:t>
                </a:r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　</a:t>
                </a:r>
                <a:endParaRPr lang="en-US" altLang="ja-JP" sz="2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7" name="Text Box 44">
              <a:extLst>
                <a:ext uri="{FF2B5EF4-FFF2-40B4-BE49-F238E27FC236}">
                  <a16:creationId xmlns:a16="http://schemas.microsoft.com/office/drawing/2014/main" id="{49168AD4-DDDF-49BF-BBFA-26D6A4924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255" y="6021288"/>
              <a:ext cx="24052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</a:t>
              </a:r>
              <a:r>
                <a:rPr lang="ja-JP" altLang="en-US" sz="2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ja-JP" sz="2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6O</a:t>
              </a:r>
              <a:r>
                <a:rPr lang="en-US" altLang="ja-JP" sz="20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8" name="Rectangle 2"/>
          <p:cNvSpPr txBox="1">
            <a:spLocks noChangeArrowheads="1"/>
          </p:cNvSpPr>
          <p:nvPr/>
        </p:nvSpPr>
        <p:spPr>
          <a:xfrm>
            <a:off x="50010" y="6453898"/>
            <a:ext cx="9289032" cy="72008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➁  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と水の分解で生じた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が、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NADP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NADPH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に還元する。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　　　　　　　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6FDF0E-F6C1-BB7C-AE0B-F4BD63481BAC}"/>
              </a:ext>
            </a:extLst>
          </p:cNvPr>
          <p:cNvSpPr/>
          <p:nvPr/>
        </p:nvSpPr>
        <p:spPr>
          <a:xfrm>
            <a:off x="6130080" y="5987819"/>
            <a:ext cx="323759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＊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： チラコイ内腔に蓄積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9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755363"/>
            <a:ext cx="9144000" cy="1278056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-201737" y="-10366"/>
            <a:ext cx="97930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光合成；反応➂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grpSp>
        <p:nvGrpSpPr>
          <p:cNvPr id="29" name="グループ化 28"/>
          <p:cNvGrpSpPr/>
          <p:nvPr/>
        </p:nvGrpSpPr>
        <p:grpSpPr>
          <a:xfrm>
            <a:off x="-452360" y="650789"/>
            <a:ext cx="9791402" cy="4712002"/>
            <a:chOff x="-511540" y="837274"/>
            <a:chExt cx="9791402" cy="471200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233" t="3396" b="23514"/>
            <a:stretch/>
          </p:blipFill>
          <p:spPr>
            <a:xfrm>
              <a:off x="322404" y="1311740"/>
              <a:ext cx="7272808" cy="2667623"/>
            </a:xfrm>
            <a:prstGeom prst="rect">
              <a:avLst/>
            </a:prstGeom>
          </p:spPr>
        </p:pic>
        <p:sp>
          <p:nvSpPr>
            <p:cNvPr id="68" name="正方形/長方形 67"/>
            <p:cNvSpPr/>
            <p:nvPr/>
          </p:nvSpPr>
          <p:spPr>
            <a:xfrm>
              <a:off x="827022" y="4810542"/>
              <a:ext cx="1512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12H</a:t>
              </a:r>
              <a:r>
                <a:rPr lang="en-US" altLang="ja-JP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1604596" y="4519295"/>
              <a:ext cx="0" cy="360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弧 16"/>
            <p:cNvSpPr/>
            <p:nvPr/>
          </p:nvSpPr>
          <p:spPr>
            <a:xfrm rot="18439730">
              <a:off x="1504023" y="4718995"/>
              <a:ext cx="975222" cy="685339"/>
            </a:xfrm>
            <a:prstGeom prst="arc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835134" y="4581128"/>
              <a:ext cx="1512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6O</a:t>
              </a:r>
              <a:r>
                <a:rPr lang="en-US" altLang="ja-JP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142396" y="4163594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 flipV="1">
              <a:off x="1604034" y="3873903"/>
              <a:ext cx="0" cy="288000"/>
            </a:xfrm>
            <a:prstGeom prst="straightConnector1">
              <a:avLst/>
            </a:prstGeom>
            <a:ln w="34925">
              <a:solidFill>
                <a:srgbClr val="00B0F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弧 71"/>
            <p:cNvSpPr/>
            <p:nvPr/>
          </p:nvSpPr>
          <p:spPr>
            <a:xfrm rot="19780648">
              <a:off x="1517685" y="4150607"/>
              <a:ext cx="749196" cy="491437"/>
            </a:xfrm>
            <a:prstGeom prst="arc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835134" y="4194970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129006" y="3514960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24e</a:t>
              </a:r>
              <a:r>
                <a:rPr lang="en-US" altLang="ja-JP" sz="2000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2295648" y="3919104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210836" y="167178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0692" y="940658"/>
              <a:ext cx="1814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12NADP</a:t>
              </a:r>
              <a:r>
                <a:rPr lang="en-US" altLang="ja-JP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613856" y="837274"/>
              <a:ext cx="1814714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12NADP</a:t>
              </a:r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pPr algn="ctr">
                <a:lnSpc>
                  <a:spcPts val="2200"/>
                </a:lnSpc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+ 12</a:t>
              </a:r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808964" y="980728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6875132" y="1167724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6875694" y="1686294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ADP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6299068" y="3976036"/>
              <a:ext cx="1512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  <a:p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合成酵素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右中かっこ 19"/>
            <p:cNvSpPr/>
            <p:nvPr/>
          </p:nvSpPr>
          <p:spPr>
            <a:xfrm>
              <a:off x="7580698" y="2449354"/>
              <a:ext cx="144016" cy="10081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7767694" y="2636912"/>
              <a:ext cx="1512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チラコイド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膜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7755428" y="1857652"/>
              <a:ext cx="151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ストロマ側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7755428" y="3658976"/>
              <a:ext cx="133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チラコイド</a:t>
              </a:r>
              <a:endPara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  <a:p>
              <a:r>
                <a:rPr lang="ja-JP" altLang="en-US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内腔側</a:t>
              </a:r>
              <a:endPara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261342" y="4134566"/>
              <a:ext cx="18722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</a:t>
              </a:r>
              <a:r>
                <a:rPr lang="en-US" altLang="ja-JP" sz="2400" b="1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+</a:t>
              </a:r>
              <a:r>
                <a:rPr lang="ja-JP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の蓄積</a:t>
              </a:r>
              <a:endPara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3360692" y="3746622"/>
              <a:ext cx="6480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➀</a:t>
              </a:r>
              <a:endPara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6673060" y="1946422"/>
              <a:ext cx="6480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➁</a:t>
              </a:r>
              <a:endPara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3059270" y="4293096"/>
              <a:ext cx="259566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187062" y="1412776"/>
              <a:ext cx="43204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1216090" y="2017306"/>
              <a:ext cx="216024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3793864" y="1427290"/>
              <a:ext cx="21602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3635334" y="1340768"/>
              <a:ext cx="21602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275294" y="1340768"/>
              <a:ext cx="567680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3701774" y="1966504"/>
              <a:ext cx="207640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3433262" y="1268760"/>
              <a:ext cx="207640" cy="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5" name="図 114"/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l="13982" t="14875" r="73567" b="65353"/>
            <a:stretch/>
          </p:blipFill>
          <p:spPr>
            <a:xfrm rot="2534890">
              <a:off x="1223549" y="1567768"/>
              <a:ext cx="595085" cy="682172"/>
            </a:xfrm>
            <a:prstGeom prst="rect">
              <a:avLst/>
            </a:prstGeom>
          </p:spPr>
        </p:pic>
        <p:pic>
          <p:nvPicPr>
            <p:cNvPr id="116" name="図 115"/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l="13982" t="14875" r="73567" b="65353"/>
            <a:stretch/>
          </p:blipFill>
          <p:spPr>
            <a:xfrm rot="2534890">
              <a:off x="3571347" y="1596235"/>
              <a:ext cx="595085" cy="682172"/>
            </a:xfrm>
            <a:prstGeom prst="rect">
              <a:avLst/>
            </a:prstGeom>
          </p:spPr>
        </p:pic>
        <p:sp>
          <p:nvSpPr>
            <p:cNvPr id="81" name="正方形/長方形 80"/>
            <p:cNvSpPr/>
            <p:nvPr/>
          </p:nvSpPr>
          <p:spPr>
            <a:xfrm>
              <a:off x="3793302" y="1570744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63326" y="1484784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1259070" y="1470270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10910" y="137035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光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087174" y="1372706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光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848524" y="1887242"/>
              <a:ext cx="2448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光化学系</a:t>
              </a: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-511540" y="1887242"/>
              <a:ext cx="2448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光化学系</a:t>
              </a: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107504" y="5158987"/>
            <a:ext cx="9289032" cy="100923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➀  </a:t>
            </a:r>
            <a:r>
              <a:rPr lang="en-US" altLang="ja-JP" sz="1900" spc="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分子の</a:t>
            </a:r>
            <a:r>
              <a:rPr lang="en-US" altLang="ja-JP" sz="1900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1900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900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の分解により</a:t>
            </a:r>
            <a:r>
              <a:rPr lang="en-US" altLang="ja-JP" sz="1900" spc="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分子の</a:t>
            </a:r>
            <a:r>
              <a:rPr lang="en-US" altLang="ja-JP" sz="1900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19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がチラコイド内腔に蓄積し、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分子の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　光学系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から光学系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に移動する時に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分子の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がストロマ側から</a:t>
            </a: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チラコイド内腔</a:t>
            </a:r>
            <a:endParaRPr lang="en-US" altLang="ja-JP" sz="19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1900" spc="100" dirty="0">
                <a:latin typeface="Arial" panose="020B0604020202020204" pitchFamily="34" charset="0"/>
                <a:cs typeface="Arial" panose="020B0604020202020204" pitchFamily="34" charset="0"/>
              </a:rPr>
              <a:t>　に移入する。⇒ </a:t>
            </a:r>
            <a:r>
              <a:rPr lang="ja-JP" alt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電気化学ポテンシャルが、ストロマとチラコイド内腔の間に発生する。</a:t>
            </a:r>
          </a:p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　　　　　　　　　　　　　　　　　　　　</a:t>
            </a:r>
            <a:endParaRPr lang="en-US" altLang="ja-JP" sz="19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08066" y="6156896"/>
            <a:ext cx="9145575" cy="6822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➁  電気化学ポテンシャルを利用して、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合成酵素が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を合成する。</a:t>
            </a: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　この過程は、</a:t>
            </a:r>
            <a:r>
              <a:rPr lang="ja-JP" alt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光リン酸化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と呼ばれる。</a:t>
            </a: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1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-220030" y="1302136"/>
            <a:ext cx="6934200" cy="5100547"/>
            <a:chOff x="539552" y="764704"/>
            <a:chExt cx="6934200" cy="510054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/>
            <a:srcRect b="7314"/>
            <a:stretch/>
          </p:blipFill>
          <p:spPr>
            <a:xfrm>
              <a:off x="539552" y="764704"/>
              <a:ext cx="6934200" cy="4689612"/>
            </a:xfrm>
            <a:prstGeom prst="rect">
              <a:avLst/>
            </a:prstGeom>
          </p:spPr>
        </p:pic>
        <p:sp>
          <p:nvSpPr>
            <p:cNvPr id="40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907850"/>
              <a:ext cx="8807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6CO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16" y="1195882"/>
              <a:ext cx="12241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ja-JP" alt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ルビスコ</a:t>
              </a:r>
              <a:endPara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buNone/>
                <a:defRPr/>
              </a:pPr>
              <a:r>
                <a:rPr lang="ja-JP" alt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（酵素）　</a:t>
              </a:r>
              <a:endPara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223" y="5495919"/>
              <a:ext cx="2520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グルコース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0" y="-209955"/>
            <a:ext cx="9144000" cy="931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25361" y="-10685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光合成；反応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➃：カルビン・ベンソン回路</a:t>
            </a:r>
            <a:endParaRPr lang="zh-CN" altLang="en-US" sz="3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522" y="1805322"/>
            <a:ext cx="3240360" cy="36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ATP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（反応➂に由来）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610" y="3101466"/>
            <a:ext cx="3600400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2100"/>
              </a:lnSpc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NADPH, H</a:t>
            </a:r>
            <a:r>
              <a:rPr lang="en-US" altLang="ja-JP" sz="1800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（反応➁に由来）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929138"/>
            <a:ext cx="5040560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C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C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　　　（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個の炭素を骨格とする有機化合物）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460598"/>
            <a:ext cx="5040560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C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C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　　　（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個の炭素を骨格とする有機化合物）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986956"/>
            <a:ext cx="5040560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C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</a:t>
            </a:r>
            <a:r>
              <a:rPr lang="en-US" altLang="ja-JP" sz="18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　　　（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個の炭素を骨格とする有機化合物）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998946" y="4869160"/>
            <a:ext cx="4968552" cy="21876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352995" y="2619712"/>
            <a:ext cx="504056" cy="369332"/>
            <a:chOff x="1464505" y="2731222"/>
            <a:chExt cx="504056" cy="369332"/>
          </a:xfrm>
        </p:grpSpPr>
        <p:sp>
          <p:nvSpPr>
            <p:cNvPr id="4" name="正方形/長方形 3"/>
            <p:cNvSpPr/>
            <p:nvPr/>
          </p:nvSpPr>
          <p:spPr>
            <a:xfrm>
              <a:off x="1503060" y="2803230"/>
              <a:ext cx="360040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505" y="2731222"/>
              <a:ext cx="5040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036583" y="1805322"/>
            <a:ext cx="476652" cy="369332"/>
            <a:chOff x="1452713" y="2731222"/>
            <a:chExt cx="504056" cy="369332"/>
          </a:xfrm>
        </p:grpSpPr>
        <p:sp>
          <p:nvSpPr>
            <p:cNvPr id="30" name="正方形/長方形 29"/>
            <p:cNvSpPr/>
            <p:nvPr/>
          </p:nvSpPr>
          <p:spPr>
            <a:xfrm>
              <a:off x="1503060" y="2803230"/>
              <a:ext cx="360040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713" y="2731222"/>
              <a:ext cx="5040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776873" y="2946299"/>
            <a:ext cx="598366" cy="369332"/>
            <a:chOff x="4888383" y="3057809"/>
            <a:chExt cx="598366" cy="369332"/>
          </a:xfrm>
        </p:grpSpPr>
        <p:sp>
          <p:nvSpPr>
            <p:cNvPr id="36" name="正方形/長方形 35"/>
            <p:cNvSpPr/>
            <p:nvPr/>
          </p:nvSpPr>
          <p:spPr>
            <a:xfrm>
              <a:off x="4943191" y="3121389"/>
              <a:ext cx="324000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383" y="3057809"/>
              <a:ext cx="5983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809408" y="4923968"/>
            <a:ext cx="498954" cy="369332"/>
            <a:chOff x="417786" y="2764675"/>
            <a:chExt cx="504055" cy="369332"/>
          </a:xfrm>
        </p:grpSpPr>
        <p:sp>
          <p:nvSpPr>
            <p:cNvPr id="51" name="正方形/長方形 50"/>
            <p:cNvSpPr/>
            <p:nvPr/>
          </p:nvSpPr>
          <p:spPr>
            <a:xfrm>
              <a:off x="485377" y="2836683"/>
              <a:ext cx="327312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86" y="2764675"/>
              <a:ext cx="5040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255617" y="4194596"/>
            <a:ext cx="598366" cy="369332"/>
            <a:chOff x="4888383" y="3057809"/>
            <a:chExt cx="598366" cy="369332"/>
          </a:xfrm>
        </p:grpSpPr>
        <p:sp>
          <p:nvSpPr>
            <p:cNvPr id="62" name="正方形/長方形 61"/>
            <p:cNvSpPr/>
            <p:nvPr/>
          </p:nvSpPr>
          <p:spPr>
            <a:xfrm>
              <a:off x="4943191" y="3121389"/>
              <a:ext cx="324000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383" y="3057809"/>
              <a:ext cx="5983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2421964" y="4425053"/>
            <a:ext cx="598366" cy="369332"/>
            <a:chOff x="4888383" y="3057809"/>
            <a:chExt cx="598366" cy="369332"/>
          </a:xfrm>
        </p:grpSpPr>
        <p:sp>
          <p:nvSpPr>
            <p:cNvPr id="65" name="正方形/長方形 64"/>
            <p:cNvSpPr/>
            <p:nvPr/>
          </p:nvSpPr>
          <p:spPr>
            <a:xfrm>
              <a:off x="4943191" y="3121389"/>
              <a:ext cx="324000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383" y="3057809"/>
              <a:ext cx="5983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1436154" y="3692836"/>
            <a:ext cx="598366" cy="369332"/>
            <a:chOff x="4888383" y="3057809"/>
            <a:chExt cx="598366" cy="369332"/>
          </a:xfrm>
        </p:grpSpPr>
        <p:sp>
          <p:nvSpPr>
            <p:cNvPr id="68" name="正方形/長方形 67"/>
            <p:cNvSpPr/>
            <p:nvPr/>
          </p:nvSpPr>
          <p:spPr>
            <a:xfrm>
              <a:off x="4943191" y="3121389"/>
              <a:ext cx="324000" cy="26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383" y="3057809"/>
              <a:ext cx="5983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1800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lang="ja-JP" altLang="en-US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0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6507265"/>
            <a:ext cx="504056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P; </a:t>
            </a:r>
            <a:r>
              <a:rPr lang="ja-JP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リン酸基</a:t>
            </a:r>
            <a:endParaRPr lang="en-US" altLang="ja-JP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836712"/>
            <a:ext cx="8392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➀ 炭素固定； ルビスコの触媒により、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1600" baseline="-250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化合物の</a:t>
            </a:r>
            <a:r>
              <a:rPr lang="en-US" altLang="ja-JP" sz="16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RuBP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に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lang="en-US" altLang="ja-JP" sz="1600" baseline="-250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C1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化合物）が加わる。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　　　　　　　その結果、生成した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1600" baseline="-250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化合物が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分して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PGA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16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化合物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）になる。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7" y="2154211"/>
            <a:ext cx="3168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➁ 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ATP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のリン酸基により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PGA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がリン酸化される。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3717032"/>
            <a:ext cx="34350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➂ 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NADPH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により、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1600" baseline="-250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化合物が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還元され、糖の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種の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ができる。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34350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➃ 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の一部が回路から離れ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いくつかの中間産物を経て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</a:t>
            </a:r>
            <a:r>
              <a:rPr lang="en-US" altLang="ja-JP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1600" baseline="-250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ja-JP" altLang="en-US" sz="16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化合物のグルコースになる。</a:t>
            </a:r>
            <a:endParaRPr lang="en-US" altLang="ja-JP" sz="16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73274"/>
            <a:ext cx="504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ja-JP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➀　</a:t>
            </a:r>
            <a:endParaRPr lang="en-US" altLang="ja-JP" sz="2400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309378"/>
            <a:ext cx="504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ja-JP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➁　</a:t>
            </a:r>
            <a:endParaRPr lang="en-US" altLang="ja-JP" sz="2400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3245482"/>
            <a:ext cx="504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ja-JP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➂　</a:t>
            </a:r>
            <a:endParaRPr lang="en-US" altLang="ja-JP" sz="2400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4613634"/>
            <a:ext cx="504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ja-JP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➃　</a:t>
            </a:r>
            <a:endParaRPr lang="en-US" altLang="ja-JP" sz="2400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id="{C8AE0664-B213-470E-BEF1-25612A78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49" y="6325573"/>
            <a:ext cx="1235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altLang="ja-JP" sz="18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775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25361" y="-232257"/>
            <a:ext cx="9144000" cy="931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13194" y="-16233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光合成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の各反応のまとめ</a:t>
            </a:r>
            <a:endParaRPr lang="zh-CN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12952" y="3280379"/>
            <a:ext cx="9061282" cy="777235"/>
            <a:chOff x="107504" y="6011427"/>
            <a:chExt cx="9061282" cy="777235"/>
          </a:xfrm>
        </p:grpSpPr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B3726DD2-FC25-425C-9173-3F2EAF9A9B96}"/>
                </a:ext>
              </a:extLst>
            </p:cNvPr>
            <p:cNvCxnSpPr>
              <a:cxnSpLocks/>
            </p:cNvCxnSpPr>
            <p:nvPr/>
          </p:nvCxnSpPr>
          <p:spPr>
            <a:xfrm>
              <a:off x="1895978" y="6597352"/>
              <a:ext cx="72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44">
              <a:extLst>
                <a:ext uri="{FF2B5EF4-FFF2-40B4-BE49-F238E27FC236}">
                  <a16:creationId xmlns:a16="http://schemas.microsoft.com/office/drawing/2014/main" id="{6749085F-0AFA-4246-A5DA-B3032EC30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687" y="6011427"/>
              <a:ext cx="192612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12NADPH</a:t>
              </a:r>
              <a:endParaRPr lang="en-US" altLang="ja-JP" sz="2100" b="1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Text Box 44">
              <a:extLst>
                <a:ext uri="{FF2B5EF4-FFF2-40B4-BE49-F238E27FC236}">
                  <a16:creationId xmlns:a16="http://schemas.microsoft.com/office/drawing/2014/main" id="{C8AE0664-B213-470E-BEF1-25612A787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6014426"/>
              <a:ext cx="88072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6CO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lang="ja-JP" altLang="en-US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　</a:t>
              </a:r>
              <a:r>
                <a:rPr lang="ja-JP" alt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DBEF18B6-2424-4CD9-A3FD-0F1974335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1286" y="6373164"/>
              <a:ext cx="1628988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Text Box 44">
              <a:extLst>
                <a:ext uri="{FF2B5EF4-FFF2-40B4-BE49-F238E27FC236}">
                  <a16:creationId xmlns:a16="http://schemas.microsoft.com/office/drawing/2014/main" id="{6749085F-0AFA-4246-A5DA-B3032EC30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513" y="6014426"/>
              <a:ext cx="4320480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18ATP</a:t>
              </a:r>
              <a:r>
                <a:rPr lang="ja-JP" altLang="en-US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12H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5" name="Text Box 44">
              <a:extLst>
                <a:ext uri="{FF2B5EF4-FFF2-40B4-BE49-F238E27FC236}">
                  <a16:creationId xmlns:a16="http://schemas.microsoft.com/office/drawing/2014/main" id="{6749085F-0AFA-4246-A5DA-B3032EC30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226" y="6373164"/>
              <a:ext cx="185367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12NADP</a:t>
              </a:r>
              <a:r>
                <a:rPr lang="en-US" altLang="ja-JP" sz="2100" b="1" baseline="30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" name="Text Box 44">
              <a:extLst>
                <a:ext uri="{FF2B5EF4-FFF2-40B4-BE49-F238E27FC236}">
                  <a16:creationId xmlns:a16="http://schemas.microsoft.com/office/drawing/2014/main" id="{6749085F-0AFA-4246-A5DA-B3032EC30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606" y="6021650"/>
              <a:ext cx="192612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12H</a:t>
              </a:r>
              <a:r>
                <a:rPr lang="en-US" altLang="ja-JP" sz="2100" b="1" baseline="30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" name="Text Box 44">
              <a:extLst>
                <a:ext uri="{FF2B5EF4-FFF2-40B4-BE49-F238E27FC236}">
                  <a16:creationId xmlns:a16="http://schemas.microsoft.com/office/drawing/2014/main" id="{6749085F-0AFA-4246-A5DA-B3032EC30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418" y="6365286"/>
              <a:ext cx="185367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18ADP</a:t>
              </a:r>
              <a:endParaRPr lang="en-US" altLang="ja-JP" sz="2100" b="1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 Box 44">
              <a:extLst>
                <a:ext uri="{FF2B5EF4-FFF2-40B4-BE49-F238E27FC236}">
                  <a16:creationId xmlns:a16="http://schemas.microsoft.com/office/drawing/2014/main" id="{6749085F-0AFA-4246-A5DA-B3032EC30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113" y="6365286"/>
              <a:ext cx="185367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18H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en-US" altLang="ja-JP" sz="2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</a:t>
              </a:r>
              <a:r>
                <a:rPr lang="en-US" altLang="ja-JP" sz="2100" b="1" baseline="-25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3726DD2-FC25-425C-9173-3F2EAF9A9B96}"/>
              </a:ext>
            </a:extLst>
          </p:cNvPr>
          <p:cNvCxnSpPr>
            <a:cxnSpLocks/>
          </p:cNvCxnSpPr>
          <p:nvPr/>
        </p:nvCxnSpPr>
        <p:spPr>
          <a:xfrm>
            <a:off x="1855075" y="2348880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345870"/>
            <a:ext cx="19261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12NADP</a:t>
            </a:r>
            <a:r>
              <a:rPr lang="en-US" altLang="ja-JP" sz="2100" b="1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48869"/>
            <a:ext cx="135152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12H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782" y="2139349"/>
            <a:ext cx="18536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12NADPH</a:t>
            </a:r>
            <a:endParaRPr lang="en-US" altLang="ja-JP" sz="2100" b="1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477" y="2131471"/>
            <a:ext cx="18536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12H</a:t>
            </a:r>
            <a:r>
              <a:rPr lang="en-US" altLang="ja-JP" sz="2100" b="1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078" y="2131471"/>
            <a:ext cx="18536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6O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371" y="1777946"/>
            <a:ext cx="23762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1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光エネルギー</a:t>
            </a:r>
            <a:endParaRPr lang="en-US" altLang="ja-JP" sz="2100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3726DD2-FC25-425C-9173-3F2EAF9A9B96}"/>
              </a:ext>
            </a:extLst>
          </p:cNvPr>
          <p:cNvCxnSpPr>
            <a:cxnSpLocks/>
          </p:cNvCxnSpPr>
          <p:nvPr/>
        </p:nvCxnSpPr>
        <p:spPr>
          <a:xfrm>
            <a:off x="3368217" y="5189153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620" y="4981404"/>
            <a:ext cx="19261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12H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21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lang="en-US" altLang="ja-JP" sz="2100" b="1" baseline="300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08" y="4984403"/>
            <a:ext cx="135152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en-US" altLang="ja-JP" sz="21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en-US" altLang="ja-JP" sz="2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182" y="4990715"/>
            <a:ext cx="18536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6H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lang="en-US" altLang="ja-JP" sz="2100" b="1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338" y="4990715"/>
            <a:ext cx="18536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6</a:t>
            </a:r>
            <a:r>
              <a:rPr lang="en-US" altLang="ja-JP" sz="21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Text Box 44">
            <a:extLst>
              <a:ext uri="{FF2B5EF4-FFF2-40B4-BE49-F238E27FC236}">
                <a16:creationId xmlns:a16="http://schemas.microsoft.com/office/drawing/2014/main" id="{DBEF18B6-2424-4CD9-A3FD-0F1974335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380" y="4987442"/>
            <a:ext cx="162898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lang="en-US" altLang="ja-JP" sz="2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8" y="807095"/>
            <a:ext cx="4946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400" b="1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明反応（チラコイドでの反応）</a:t>
            </a:r>
            <a:endParaRPr lang="en-US" altLang="ja-JP" sz="2400" b="1" u="sng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8" y="2717089"/>
            <a:ext cx="4707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400" b="1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暗反応（ストロマでの反応）</a:t>
            </a:r>
            <a:endParaRPr lang="en-US" altLang="ja-JP" sz="2400" b="1" u="sng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8" y="4296932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400" b="1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全体の反応 </a:t>
            </a:r>
            <a:r>
              <a:rPr lang="en-US" altLang="ja-JP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質量関係</a:t>
            </a:r>
            <a:r>
              <a:rPr lang="en-US" altLang="ja-JP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altLang="ja-JP" sz="2400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1679" y="5379570"/>
            <a:ext cx="1745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264g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 x 44g)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9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55" y="5379570"/>
            <a:ext cx="1745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216g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(12 x 18g)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181" y="5356507"/>
            <a:ext cx="17450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180g   </a:t>
            </a: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672" y="5352081"/>
            <a:ext cx="1745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108g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 x 18g)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204" y="5350458"/>
            <a:ext cx="1745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192g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 x 32g)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3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6110887"/>
            <a:ext cx="583264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の「</a:t>
            </a:r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（炭素）」は、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altLang="ja-JP" sz="20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に由来する。</a:t>
            </a:r>
            <a:endParaRPr lang="en-US" altLang="ja-JP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6749085F-0AFA-4246-A5DA-B3032EC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79" y="6465175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の「</a:t>
            </a:r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（酸素）」は、</a:t>
            </a:r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lang="en-US" altLang="ja-JP" sz="20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に由来する。</a:t>
            </a:r>
            <a:endParaRPr lang="en-US" altLang="ja-JP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84B8CA07-8A66-BFED-984F-36414431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927" y="1340768"/>
            <a:ext cx="301511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18</a:t>
            </a:r>
            <a:r>
              <a:rPr lang="ja-JP" alt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ADP + H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ja-JP" alt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endParaRPr lang="en-US" altLang="ja-JP" sz="2100" b="1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44">
            <a:extLst>
              <a:ext uri="{FF2B5EF4-FFF2-40B4-BE49-F238E27FC236}">
                <a16:creationId xmlns:a16="http://schemas.microsoft.com/office/drawing/2014/main" id="{DAEC6F2F-CF34-BABC-291A-1D4EC4C3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510" y="2134255"/>
            <a:ext cx="301511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18</a:t>
            </a:r>
            <a:r>
              <a:rPr lang="ja-JP" alt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ATP + H</a:t>
            </a:r>
            <a:r>
              <a:rPr lang="en-US" altLang="ja-JP" sz="21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ja-JP" alt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endParaRPr lang="en-US" altLang="ja-JP" sz="2100" b="1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033336C7-CBC6-BBDE-F1DC-31FDB053F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256" y="4693614"/>
            <a:ext cx="23762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1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光エネルギー</a:t>
            </a:r>
            <a:endParaRPr lang="en-US" altLang="ja-JP" sz="2100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6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16656"/>
            <a:ext cx="9144000" cy="676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25400" y="-2540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光合成の概要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1920" y="815504"/>
            <a:ext cx="4860032" cy="136815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反応①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（チラコイド）　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光化学反応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 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反応中心クロロフィル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の活性化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（酸化力の獲得）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 　 酵素反応なし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5496" y="2748422"/>
            <a:ext cx="5184576" cy="136815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反応②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（チラコイド）　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水の酸化（分解） → 酸素と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US" altLang="ja-JP" sz="2200" spc="1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・電子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spc="100" dirty="0">
                <a:latin typeface="Arial" panose="020B0604020202020204" pitchFamily="34" charset="0"/>
                <a:cs typeface="Arial" panose="020B0604020202020204" pitchFamily="34" charset="0"/>
              </a:rPr>
              <a:t>NADP</a:t>
            </a:r>
            <a:r>
              <a:rPr lang="ja-JP" altLang="en-US" sz="2200" spc="100" dirty="0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lang="en-US" altLang="ja-JP" sz="2200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2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2200" spc="100" dirty="0">
                <a:latin typeface="Arial" panose="020B0604020202020204" pitchFamily="34" charset="0"/>
                <a:cs typeface="Arial" panose="020B0604020202020204" pitchFamily="34" charset="0"/>
              </a:rPr>
              <a:t>・電子 → </a:t>
            </a:r>
            <a:r>
              <a:rPr lang="en-US" altLang="ja-JP" sz="2200" spc="100" dirty="0">
                <a:latin typeface="Arial" panose="020B0604020202020204" pitchFamily="34" charset="0"/>
                <a:cs typeface="Arial" panose="020B0604020202020204" pitchFamily="34" charset="0"/>
              </a:rPr>
              <a:t>NADPH</a:t>
            </a: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（</a:t>
            </a:r>
            <a:r>
              <a:rPr lang="ja-JP" altLang="en-US" sz="2200" spc="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ヒル反応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；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lang="en-US" altLang="ja-JP" sz="2200" spc="100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の発生に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altLang="ja-JP" sz="2200" spc="100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は不要）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35496" y="4343749"/>
            <a:ext cx="5184576" cy="136815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反応➂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（チラコイド）　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ATP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合成酵素による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ATP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の産生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35496" y="5313908"/>
            <a:ext cx="5184576" cy="144016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反応➃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（ストロマ）　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カルビン・ベンソン回路（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altLang="ja-JP" sz="2200" spc="100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の固定）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  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altLang="ja-JP" sz="2200" spc="100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ja-JP" altLang="en-US" sz="2200" spc="1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、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NADP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・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2[H]</a:t>
            </a:r>
            <a:r>
              <a:rPr lang="ja-JP" altLang="en-US" sz="2200" spc="1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、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および</a:t>
            </a:r>
            <a:r>
              <a: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ATP</a:t>
            </a: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を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  使用した有機物の合成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788024" y="725499"/>
            <a:ext cx="4075554" cy="3960440"/>
            <a:chOff x="69404" y="667296"/>
            <a:chExt cx="4075554" cy="396044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150" t="2321" r="2347"/>
            <a:stretch/>
          </p:blipFill>
          <p:spPr>
            <a:xfrm>
              <a:off x="69404" y="1027336"/>
              <a:ext cx="4075554" cy="3600400"/>
            </a:xfrm>
            <a:prstGeom prst="rect">
              <a:avLst/>
            </a:prstGeom>
          </p:spPr>
        </p:pic>
        <p:sp>
          <p:nvSpPr>
            <p:cNvPr id="45" name="Rectangle 2"/>
            <p:cNvSpPr txBox="1">
              <a:spLocks noChangeArrowheads="1"/>
            </p:cNvSpPr>
            <p:nvPr/>
          </p:nvSpPr>
          <p:spPr>
            <a:xfrm>
              <a:off x="1221532" y="667296"/>
              <a:ext cx="2160240" cy="1368152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200" b="1" spc="1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光エネルギー</a:t>
              </a:r>
              <a:endParaRPr lang="en-US" altLang="ja-JP" sz="22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381772" y="1099344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Rectangle 2"/>
            <p:cNvSpPr txBox="1">
              <a:spLocks noChangeArrowheads="1"/>
            </p:cNvSpPr>
            <p:nvPr/>
          </p:nvSpPr>
          <p:spPr>
            <a:xfrm>
              <a:off x="2517676" y="3730837"/>
              <a:ext cx="1368152" cy="432048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000" b="1" spc="1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葉緑体</a:t>
              </a:r>
              <a:endParaRPr lang="en-US" altLang="ja-JP" sz="20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95358" y="4688073"/>
            <a:ext cx="4105015" cy="104518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明反応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； 光エネルギーを使用し</a:t>
            </a:r>
            <a:endParaRPr lang="en-US" altLang="ja-JP" sz="20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   </a:t>
            </a:r>
            <a:r>
              <a:rPr lang="en-US" altLang="ja-JP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ATP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と</a:t>
            </a:r>
            <a:r>
              <a:rPr lang="en-US" altLang="ja-JP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NADPH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を産生</a:t>
            </a:r>
            <a:endParaRPr lang="en-US" altLang="ja-JP" sz="20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（反応①～➂）</a:t>
            </a:r>
            <a:endParaRPr lang="en-US" altLang="ja-JP" sz="20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195358" y="5761791"/>
            <a:ext cx="4105015" cy="10451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暗反応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； </a:t>
            </a:r>
            <a:r>
              <a:rPr lang="en-US" altLang="ja-JP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ATP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と</a:t>
            </a:r>
            <a:r>
              <a:rPr lang="en-US" altLang="ja-JP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NADPH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を使用し</a:t>
            </a:r>
            <a:endParaRPr lang="en-US" altLang="ja-JP" sz="20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  </a:t>
            </a:r>
            <a:r>
              <a:rPr lang="en-US" altLang="ja-JP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</a:t>
            </a:r>
            <a:r>
              <a:rPr lang="en-US" altLang="ja-JP" sz="2000" spc="100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から有機物（糖）を</a:t>
            </a:r>
            <a:endParaRPr lang="en-US" altLang="ja-JP" sz="20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20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 　 合成 （反応➃）</a:t>
            </a:r>
            <a:endParaRPr lang="en-US" altLang="ja-JP" sz="20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352487"/>
            <a:ext cx="9144000" cy="931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36512" y="-39741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光の強さと光合成の関係</a:t>
            </a:r>
            <a:endParaRPr lang="zh-CN" altLang="en-US" sz="28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034529" y="951746"/>
            <a:ext cx="4569919" cy="3096344"/>
            <a:chOff x="3323588" y="1124744"/>
            <a:chExt cx="4274974" cy="289650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1124744"/>
              <a:ext cx="3890658" cy="2736304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3359712" y="2901064"/>
              <a:ext cx="43204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359896" y="2500988"/>
              <a:ext cx="43204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364048" y="2085124"/>
              <a:ext cx="432048" cy="3661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364048" y="1684624"/>
              <a:ext cx="432048" cy="3661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64048" y="1286130"/>
              <a:ext cx="432048" cy="3661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324408" y="3278898"/>
              <a:ext cx="432048" cy="3661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323588" y="3655122"/>
              <a:ext cx="432048" cy="3661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-2</a:t>
              </a: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771800" y="1239778"/>
            <a:ext cx="1308501" cy="1137449"/>
            <a:chOff x="2750305" y="1412776"/>
            <a:chExt cx="1308501" cy="1137449"/>
          </a:xfrm>
        </p:grpSpPr>
        <p:sp>
          <p:nvSpPr>
            <p:cNvPr id="44" name="正方形/長方形 43"/>
            <p:cNvSpPr/>
            <p:nvPr/>
          </p:nvSpPr>
          <p:spPr>
            <a:xfrm>
              <a:off x="3279075" y="1688451"/>
              <a:ext cx="64807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の吸収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266718" y="1412776"/>
              <a:ext cx="79208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ja-JP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ja-JP" altLang="en-US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2750305" y="1581506"/>
              <a:ext cx="648072" cy="874131"/>
              <a:chOff x="2136085" y="1604086"/>
              <a:chExt cx="648072" cy="874131"/>
            </a:xfrm>
          </p:grpSpPr>
          <p:sp>
            <p:nvSpPr>
              <p:cNvPr id="48" name="大かっこ 47"/>
              <p:cNvSpPr/>
              <p:nvPr/>
            </p:nvSpPr>
            <p:spPr>
              <a:xfrm rot="5400000">
                <a:off x="2027006" y="1892118"/>
                <a:ext cx="864096" cy="28803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2136085" y="1616443"/>
                <a:ext cx="64807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光合成　</a:t>
                </a:r>
              </a:p>
            </p:txBody>
          </p:sp>
        </p:grpSp>
      </p:grpSp>
      <p:grpSp>
        <p:nvGrpSpPr>
          <p:cNvPr id="57" name="グループ化 56"/>
          <p:cNvGrpSpPr/>
          <p:nvPr/>
        </p:nvGrpSpPr>
        <p:grpSpPr>
          <a:xfrm>
            <a:off x="2771800" y="2970292"/>
            <a:ext cx="1308501" cy="1137449"/>
            <a:chOff x="2799733" y="2939623"/>
            <a:chExt cx="1308501" cy="1137449"/>
          </a:xfrm>
        </p:grpSpPr>
        <p:sp>
          <p:nvSpPr>
            <p:cNvPr id="46" name="正方形/長方形 45"/>
            <p:cNvSpPr/>
            <p:nvPr/>
          </p:nvSpPr>
          <p:spPr>
            <a:xfrm>
              <a:off x="3328503" y="3215298"/>
              <a:ext cx="64807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ja-JP" alt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の排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出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316146" y="2939623"/>
              <a:ext cx="79208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ja-JP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ja-JP" altLang="en-US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2799733" y="3167816"/>
              <a:ext cx="648072" cy="630008"/>
              <a:chOff x="2136085" y="1604086"/>
              <a:chExt cx="648072" cy="630008"/>
            </a:xfrm>
          </p:grpSpPr>
          <p:sp>
            <p:nvSpPr>
              <p:cNvPr id="52" name="大かっこ 51"/>
              <p:cNvSpPr/>
              <p:nvPr/>
            </p:nvSpPr>
            <p:spPr>
              <a:xfrm rot="5400000">
                <a:off x="2153054" y="1766070"/>
                <a:ext cx="612000" cy="288032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2136085" y="1628800"/>
                <a:ext cx="648072" cy="60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呼吸　</a:t>
                </a:r>
              </a:p>
            </p:txBody>
          </p:sp>
        </p:grpSp>
      </p:grpSp>
      <p:grpSp>
        <p:nvGrpSpPr>
          <p:cNvPr id="55" name="グループ化 54"/>
          <p:cNvGrpSpPr/>
          <p:nvPr/>
        </p:nvGrpSpPr>
        <p:grpSpPr>
          <a:xfrm>
            <a:off x="2411760" y="598108"/>
            <a:ext cx="2304256" cy="387286"/>
            <a:chOff x="2195736" y="682473"/>
            <a:chExt cx="2304256" cy="387286"/>
          </a:xfrm>
        </p:grpSpPr>
        <p:sp>
          <p:nvSpPr>
            <p:cNvPr id="29" name="正方形/長方形 28"/>
            <p:cNvSpPr/>
            <p:nvPr/>
          </p:nvSpPr>
          <p:spPr>
            <a:xfrm>
              <a:off x="2195736" y="682473"/>
              <a:ext cx="2304256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mgCO</a:t>
              </a:r>
              <a:r>
                <a:rPr lang="en-US" altLang="ja-JP" baseline="-25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2 </a:t>
              </a: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/ (50cm</a:t>
              </a:r>
              <a:r>
                <a:rPr lang="en-US" altLang="ja-JP" baseline="30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2</a:t>
              </a:r>
              <a:r>
                <a:rPr lang="ja-JP" altLang="en-US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・</a:t>
              </a:r>
              <a:r>
                <a:rPr lang="en-US" altLang="ja-JP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h)</a:t>
              </a: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2267744" y="1040379"/>
              <a:ext cx="20882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529329" y="673194"/>
            <a:ext cx="1224136" cy="3434547"/>
            <a:chOff x="827584" y="873783"/>
            <a:chExt cx="1224136" cy="3434547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827584" y="908720"/>
              <a:ext cx="1199422" cy="3399610"/>
              <a:chOff x="1068322" y="836712"/>
              <a:chExt cx="1199422" cy="3399610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1547664" y="836712"/>
                <a:ext cx="720080" cy="3399610"/>
                <a:chOff x="2016783" y="967241"/>
                <a:chExt cx="720080" cy="3399610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2016783" y="1196752"/>
                  <a:ext cx="648072" cy="31700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時間に</a:t>
                  </a:r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</a:t>
                  </a:r>
                </a:p>
                <a:p>
                  <a:pPr algn="ctr">
                    <a:lnSpc>
                      <a:spcPts val="2000"/>
                    </a:lnSpc>
                  </a:pPr>
                  <a:endPara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ts val="2000"/>
                    </a:lnSpc>
                  </a:pP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の葉で</a:t>
                  </a:r>
                  <a:endPara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ts val="2000"/>
                    </a:lnSpc>
                  </a:pP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行われる　</a:t>
                  </a:r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2088791" y="2194641"/>
                  <a:ext cx="648072" cy="348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cm</a:t>
                  </a:r>
                  <a:r>
                    <a:rPr lang="en-US" altLang="ja-JP" sz="20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　</a:t>
                  </a: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2183379" y="967241"/>
                  <a:ext cx="288032" cy="348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グループ化 40"/>
              <p:cNvGrpSpPr/>
              <p:nvPr/>
            </p:nvGrpSpPr>
            <p:grpSpPr>
              <a:xfrm>
                <a:off x="1068322" y="849069"/>
                <a:ext cx="792088" cy="2376264"/>
                <a:chOff x="944752" y="849069"/>
                <a:chExt cx="792088" cy="2376264"/>
              </a:xfrm>
            </p:grpSpPr>
            <p:sp>
              <p:nvSpPr>
                <p:cNvPr id="36" name="正方形/長方形 35"/>
                <p:cNvSpPr/>
                <p:nvPr/>
              </p:nvSpPr>
              <p:spPr>
                <a:xfrm>
                  <a:off x="944752" y="849069"/>
                  <a:ext cx="792088" cy="348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</a:t>
                  </a:r>
                  <a:r>
                    <a:rPr lang="en-US" altLang="ja-JP" sz="20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ja-JP" alt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1043608" y="1100030"/>
                  <a:ext cx="648072" cy="8617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の吸収　</a:t>
                  </a:r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1043608" y="1961744"/>
                  <a:ext cx="648072" cy="6052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排出　</a:t>
                  </a:r>
                </a:p>
              </p:txBody>
            </p:sp>
            <p:sp>
              <p:nvSpPr>
                <p:cNvPr id="18" name="大かっこ 17"/>
                <p:cNvSpPr/>
                <p:nvPr/>
              </p:nvSpPr>
              <p:spPr>
                <a:xfrm rot="5400000">
                  <a:off x="1043608" y="2132856"/>
                  <a:ext cx="648072" cy="216024"/>
                </a:xfrm>
                <a:prstGeom prst="bracketPair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1043608" y="2620039"/>
                  <a:ext cx="648072" cy="6052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速度　</a:t>
                  </a:r>
                </a:p>
              </p:txBody>
            </p:sp>
          </p:grpSp>
        </p:grpSp>
        <p:sp>
          <p:nvSpPr>
            <p:cNvPr id="59" name="正方形/長方形 58"/>
            <p:cNvSpPr/>
            <p:nvPr/>
          </p:nvSpPr>
          <p:spPr>
            <a:xfrm>
              <a:off x="899592" y="873783"/>
              <a:ext cx="1152128" cy="33689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正方形/長方形 60"/>
          <p:cNvSpPr/>
          <p:nvPr/>
        </p:nvSpPr>
        <p:spPr>
          <a:xfrm>
            <a:off x="251520" y="4241534"/>
            <a:ext cx="9073008" cy="605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光が弱い場合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；光合成による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吸収速度は小さく、呼吸による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排出が</a:t>
            </a:r>
            <a:endParaRPr lang="en-US" altLang="ja-JP" sz="19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　　　　　　　大きいと、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吸収速度は負の値になる。</a:t>
            </a:r>
            <a:endParaRPr lang="en-US" altLang="ja-JP" sz="19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51520" y="4914320"/>
            <a:ext cx="9073008" cy="605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光補償点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；光合成による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吸収速度と呼吸による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排出がつり合い</a:t>
            </a:r>
            <a:endParaRPr lang="en-US" altLang="ja-JP" sz="19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　　　　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 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吸収速度が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0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になる光の強さ。約</a:t>
            </a:r>
            <a:r>
              <a:rPr lang="en-US" altLang="ja-JP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2500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ルクス</a:t>
            </a:r>
            <a:endParaRPr lang="en-US" altLang="ja-JP" sz="19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53095" y="5587106"/>
            <a:ext cx="9696366" cy="605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光合成速度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；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見かけの光合成速度（植物が体外から吸収した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量）に呼吸速度</a:t>
            </a: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　　　　　　    　　　を加えたもの。</a:t>
            </a: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（植物は、呼吸で生じた</a:t>
            </a:r>
            <a:r>
              <a:rPr lang="en-US" altLang="ja-JP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r>
              <a:rPr lang="en-US" altLang="ja-JP" sz="1900" baseline="-25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1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を光合成に利用する。）</a:t>
            </a:r>
            <a:endParaRPr lang="en-US" altLang="ja-JP" sz="1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53095" y="6259892"/>
            <a:ext cx="9696366" cy="605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4.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光飽和</a:t>
            </a: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；光の強さを増やしても光合成速度が一定になる状態。光飽和になり</a:t>
            </a:r>
            <a:endParaRPr lang="en-US" altLang="ja-JP" sz="19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9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　　　　はじめの光の強さを「光飽和点」と定義する。</a:t>
            </a:r>
            <a:endParaRPr lang="en-US" altLang="ja-JP" sz="19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362107"/>
            <a:ext cx="9144000" cy="931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122588" y="-57849"/>
            <a:ext cx="936002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光合成量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速度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）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の決定因子</a:t>
            </a:r>
            <a:r>
              <a:rPr lang="ja-JP" altLang="en-US" sz="2800" b="1" dirty="0">
                <a:latin typeface="+mj-ea"/>
                <a:ea typeface="+mj-ea"/>
                <a:cs typeface="Arial" panose="020B0604020202020204" pitchFamily="34" charset="0"/>
              </a:rPr>
              <a:t>：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光の強さ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・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温度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・</a:t>
            </a:r>
            <a:r>
              <a:rPr lang="en-US" altLang="ja-JP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800" b="1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</a:t>
            </a:r>
            <a:endParaRPr lang="zh-CN" altLang="en-US" sz="28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743" t="5312" r="49896" b="20445"/>
          <a:stretch/>
        </p:blipFill>
        <p:spPr>
          <a:xfrm>
            <a:off x="755576" y="921208"/>
            <a:ext cx="3410842" cy="274500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51520" y="1353256"/>
            <a:ext cx="40733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光合成速度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16996" y="3657512"/>
            <a:ext cx="68860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21052" y="3657512"/>
            <a:ext cx="68860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701460" y="3657512"/>
            <a:ext cx="68860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161644" y="3657512"/>
            <a:ext cx="68860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509284" y="3674828"/>
            <a:ext cx="1944216" cy="35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（光量）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0828" y="794592"/>
            <a:ext cx="273630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8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濃度は一定）</a:t>
            </a:r>
            <a:endParaRPr lang="zh-CN" altLang="en-US" sz="18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115616" y="392264"/>
            <a:ext cx="273630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</a:t>
            </a:r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―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光合成曲線</a:t>
            </a:r>
            <a:endParaRPr lang="zh-CN" altLang="en-US" sz="19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451832" y="396004"/>
            <a:ext cx="273630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温度</a:t>
            </a:r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―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光合成曲線</a:t>
            </a:r>
            <a:endParaRPr lang="zh-CN" altLang="en-US" sz="19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51520" y="4182092"/>
            <a:ext cx="489654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・光合成速度は、光飽和点より弱い光量では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光の強さに比例し増加する。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・光の強さがある強さ（光飽和点）以上では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光合成速度は一定（光飽和）の状態になる。</a:t>
            </a:r>
            <a:endParaRPr lang="zh-CN" altLang="en-US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788024" y="4135012"/>
            <a:ext cx="48965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・光が弱い（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17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）場合は、光合成速度は温度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に依存しない。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・光が強い（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17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）場合は、 温度とともに光合成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速度が大きくなる。（但し、最適温度以上では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光合成速度は低下する。）</a:t>
            </a:r>
            <a:endParaRPr lang="zh-CN" altLang="en-US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816158" y="926208"/>
            <a:ext cx="4380090" cy="3085117"/>
            <a:chOff x="5133996" y="6453336"/>
            <a:chExt cx="4380090" cy="3085117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49878" t="5312" r="5232" b="20445"/>
            <a:stretch/>
          </p:blipFill>
          <p:spPr>
            <a:xfrm>
              <a:off x="5373858" y="6453336"/>
              <a:ext cx="3302598" cy="2745001"/>
            </a:xfrm>
            <a:prstGeom prst="rect">
              <a:avLst/>
            </a:prstGeom>
          </p:spPr>
        </p:pic>
        <p:sp>
          <p:nvSpPr>
            <p:cNvPr id="36" name="正方形/長方形 35"/>
            <p:cNvSpPr/>
            <p:nvPr/>
          </p:nvSpPr>
          <p:spPr>
            <a:xfrm>
              <a:off x="8776600" y="6885384"/>
              <a:ext cx="407334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↑</a:t>
              </a:r>
              <a:endParaRPr lang="en-US" altLang="ja-JP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1500"/>
                </a:lnSpc>
              </a:pP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000"/>
                </a:lnSpc>
              </a:pPr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光合成速度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5133996" y="9189640"/>
              <a:ext cx="68860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5855744" y="9189640"/>
              <a:ext cx="68860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02292" y="9189640"/>
              <a:ext cx="68860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7324040" y="9189640"/>
              <a:ext cx="68860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8059856" y="9189640"/>
              <a:ext cx="68860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8361958" y="9189556"/>
              <a:ext cx="1152128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（℃）</a:t>
              </a:r>
              <a:endParaRPr lang="ja-JP" altLang="en-US" sz="24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8" name="直線コネクタ 7"/>
          <p:cNvCxnSpPr/>
          <p:nvPr/>
        </p:nvCxnSpPr>
        <p:spPr>
          <a:xfrm>
            <a:off x="3606090" y="2867088"/>
            <a:ext cx="1728192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006794" y="1502272"/>
            <a:ext cx="115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620158" y="3117964"/>
            <a:ext cx="1728192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7424184" y="1353826"/>
            <a:ext cx="72008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最適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温度</a:t>
            </a:r>
            <a:endParaRPr lang="ja-JP" altLang="en-US" sz="24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963512" y="794592"/>
            <a:ext cx="273630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18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1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濃度は一定）</a:t>
            </a:r>
            <a:endParaRPr lang="zh-CN" altLang="en-US" sz="18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2109716" y="3866052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756088" y="104033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 bwMode="auto">
          <a:xfrm>
            <a:off x="-178860" y="4942836"/>
            <a:ext cx="3600400" cy="8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C. </a:t>
            </a:r>
            <a:r>
              <a:rPr lang="ja-JP" altLang="en-US" sz="19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限定要因（制限要因）</a:t>
            </a:r>
            <a:endParaRPr lang="zh-CN" altLang="en-US" sz="19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544600" y="5518900"/>
            <a:ext cx="93559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200"/>
              </a:lnSpc>
            </a:pP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のグラフにおいて、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17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の光量のとき、それ以上光を強くしても光合成速度は変化しないが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CN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温度を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℃から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℃にあげると、光合成速度が増加する（</a:t>
            </a:r>
            <a:r>
              <a:rPr lang="ja-JP" altLang="en-US" sz="17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温度が限定要因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）。</a:t>
            </a:r>
            <a:endParaRPr lang="zh-CN" altLang="en-US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539552" y="6119360"/>
            <a:ext cx="93559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200"/>
              </a:lnSpc>
            </a:pP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のグラフにおいて、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17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の光量のとき温度を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10℃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から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30℃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に上げても光合成速度は変化し</a:t>
            </a:r>
            <a:endParaRPr lang="en-US" altLang="ja-JP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ないが、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1700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の光量では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℃と</a:t>
            </a:r>
            <a:r>
              <a:rPr lang="en-US" altLang="ja-JP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℃の両条件で光合成速度が増加する（</a:t>
            </a:r>
            <a:r>
              <a:rPr lang="ja-JP" altLang="en-US" sz="17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光量が限定要因</a:t>
            </a:r>
            <a:r>
              <a:rPr lang="ja-JP" altLang="en-US" sz="17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）。</a:t>
            </a:r>
            <a:endParaRPr lang="zh-CN" altLang="en-US" sz="17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277699"/>
            <a:ext cx="9144000" cy="931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94452" y="-29713"/>
            <a:ext cx="936002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光合成量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（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速度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）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の決定因子</a:t>
            </a:r>
            <a:r>
              <a:rPr lang="ja-JP" altLang="en-US" sz="2800" b="1" dirty="0">
                <a:latin typeface="+mj-ea"/>
                <a:ea typeface="+mj-ea"/>
                <a:cs typeface="Arial" panose="020B0604020202020204" pitchFamily="34" charset="0"/>
              </a:rPr>
              <a:t>：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光の強さ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・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温度</a:t>
            </a:r>
            <a:r>
              <a:rPr lang="ja-JP" altLang="en-US" sz="2800" b="1" dirty="0">
                <a:latin typeface="+mn-ea"/>
                <a:ea typeface="+mn-ea"/>
                <a:cs typeface="Arial" panose="020B0604020202020204" pitchFamily="34" charset="0"/>
              </a:rPr>
              <a:t>・</a:t>
            </a:r>
            <a:r>
              <a:rPr lang="en-US" altLang="ja-JP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800" b="1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</a:t>
            </a:r>
            <a:endParaRPr lang="zh-CN" altLang="en-US" sz="28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051720" y="780440"/>
            <a:ext cx="4608512" cy="3849968"/>
            <a:chOff x="1907704" y="822644"/>
            <a:chExt cx="4608512" cy="384996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160"/>
            <a:stretch/>
          </p:blipFill>
          <p:spPr>
            <a:xfrm>
              <a:off x="2555776" y="908720"/>
              <a:ext cx="3960440" cy="2955697"/>
            </a:xfrm>
            <a:prstGeom prst="rect">
              <a:avLst/>
            </a:prstGeom>
          </p:spPr>
        </p:pic>
        <p:sp>
          <p:nvSpPr>
            <p:cNvPr id="37" name="正方形/長方形 36"/>
            <p:cNvSpPr/>
            <p:nvPr/>
          </p:nvSpPr>
          <p:spPr>
            <a:xfrm>
              <a:off x="1907704" y="980728"/>
              <a:ext cx="407334" cy="27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↑</a:t>
              </a:r>
              <a:endParaRPr lang="en-US" altLang="ja-JP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300"/>
                </a:lnSpc>
              </a:pPr>
              <a:endParaRPr lang="en-US" altLang="ja-JP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光合成速度</a:t>
              </a: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 bwMode="auto">
            <a:xfrm>
              <a:off x="3779912" y="3947124"/>
              <a:ext cx="2736304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　</a:t>
              </a:r>
              <a:r>
                <a:rPr lang="ja-JP" altLang="en-US" sz="28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←</a:t>
              </a: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　</a:t>
              </a:r>
              <a:r>
                <a:rPr lang="en-US" altLang="ja-JP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CO</a:t>
              </a:r>
              <a:r>
                <a:rPr lang="en-US" altLang="ja-JP" sz="2000" baseline="-25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2</a:t>
              </a:r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濃度 　</a:t>
              </a:r>
              <a:r>
                <a:rPr lang="ja-JP" altLang="en-US" sz="28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→</a:t>
              </a:r>
              <a:endParaRPr lang="zh-CN" altLang="en-US" sz="28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 bwMode="auto">
            <a:xfrm>
              <a:off x="2485436" y="822644"/>
              <a:ext cx="2736304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（温度は一定）</a:t>
              </a:r>
              <a:endParaRPr lang="zh-CN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 bwMode="auto">
          <a:xfrm>
            <a:off x="251520" y="4711076"/>
            <a:ext cx="9001000" cy="8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000" b="1" u="sng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濃度が低い場合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（例；</a:t>
            </a:r>
            <a:r>
              <a:rPr lang="en-US" altLang="ja-JP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CO</a:t>
            </a:r>
            <a:r>
              <a:rPr lang="en-US" altLang="ja-JP" sz="2000" u="sng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 </a:t>
            </a:r>
            <a:r>
              <a:rPr lang="en-US" altLang="ja-JP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と</a:t>
            </a:r>
            <a:r>
              <a:rPr lang="en-US" altLang="ja-JP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の間）</a:t>
            </a:r>
            <a:endParaRPr lang="en-US" altLang="ja-JP" sz="2000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0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濃度の増加に伴い、光合成速度が増加する（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000" b="1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濃度が限定要因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）。</a:t>
            </a:r>
            <a:endParaRPr lang="zh-CN" altLang="en-US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51520" y="5819332"/>
            <a:ext cx="9001000" cy="8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000" b="1" u="sng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濃度が高い場合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（例；</a:t>
            </a:r>
            <a:r>
              <a:rPr lang="en-US" altLang="ja-JP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CO</a:t>
            </a:r>
            <a:r>
              <a:rPr lang="en-US" altLang="ja-JP" sz="2000" u="sng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</a:t>
            </a:r>
            <a:r>
              <a:rPr lang="en-US" altLang="ja-JP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</a:t>
            </a:r>
            <a:r>
              <a:rPr lang="ja-JP" altLang="en-US" sz="2000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</a:t>
            </a:r>
            <a:endParaRPr lang="en-US" altLang="ja-JP" sz="2000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光量が弱い程、光合成速度はより遅い状態で一定になる。また、各光量の  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光合成速度は、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</a:t>
            </a:r>
            <a:r>
              <a:rPr lang="en-US" altLang="ja-JP" sz="2000" baseline="-25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濃度に依存しない（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光量が限定要因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）。</a:t>
            </a:r>
            <a:endParaRPr lang="zh-CN" altLang="en-US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5190268" y="1284496"/>
            <a:ext cx="0" cy="2520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 bwMode="auto">
          <a:xfrm>
            <a:off x="4988312" y="3615220"/>
            <a:ext cx="1224136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3087968" y="2320912"/>
            <a:ext cx="0" cy="1512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828072" y="2306676"/>
            <a:ext cx="0" cy="1512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/>
          <p:cNvSpPr txBox="1">
            <a:spLocks/>
          </p:cNvSpPr>
          <p:nvPr/>
        </p:nvSpPr>
        <p:spPr bwMode="auto">
          <a:xfrm>
            <a:off x="2814004" y="3645024"/>
            <a:ext cx="54792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2555776" y="3645024"/>
            <a:ext cx="504056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3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16656"/>
            <a:ext cx="9144000" cy="578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238145" y="-81172"/>
            <a:ext cx="968456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オオカナダモの光合成速度の測定方法</a:t>
            </a:r>
            <a:endParaRPr lang="en-US" altLang="ja-JP" sz="3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536F2EE-2B17-BF2D-0B18-20C84D212D91}"/>
              </a:ext>
            </a:extLst>
          </p:cNvPr>
          <p:cNvSpPr/>
          <p:nvPr/>
        </p:nvSpPr>
        <p:spPr>
          <a:xfrm>
            <a:off x="127882" y="3516436"/>
            <a:ext cx="983201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➀ 光源と植物の距離を変えて、植物にあたる光量が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2400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4500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8000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13000</a:t>
            </a: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および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24000 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ルクス（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lux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）になる条件を決定する。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D7831CA-47FC-C6D3-4576-F65D9489048A}"/>
              </a:ext>
            </a:extLst>
          </p:cNvPr>
          <p:cNvSpPr/>
          <p:nvPr/>
        </p:nvSpPr>
        <p:spPr>
          <a:xfrm>
            <a:off x="-5031" y="2681550"/>
            <a:ext cx="4553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 光合成の明反応の評価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15DAD60-3A6D-35DD-1714-1875078F507F}"/>
              </a:ext>
            </a:extLst>
          </p:cNvPr>
          <p:cNvSpPr/>
          <p:nvPr/>
        </p:nvSpPr>
        <p:spPr>
          <a:xfrm>
            <a:off x="20368" y="645040"/>
            <a:ext cx="9140255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 実験材料と器具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･オオカナダモ</a:t>
            </a:r>
            <a:r>
              <a:rPr lang="ja-JP" altLang="en-US" sz="2000" baseline="30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＊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（被子生物）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＊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オオカナダモなどの水生植物の茎の切断面から出てくる気泡は、主に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 明反応で生じた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である。この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発生は、光合成速度に比例するとみなす。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5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 </a:t>
            </a:r>
          </a:p>
          <a:p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･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KHCO3,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0.01M 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リン酸緩衝液（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pH7.0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       ･ 照度計　</a:t>
            </a:r>
          </a:p>
          <a:p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･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気泡計測系（次スライドに詳細を示す。）</a:t>
            </a:r>
            <a:endParaRPr lang="ja-JP" altLang="en-US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9F5A7E-9A42-3148-2AF3-AB6E59B78671}"/>
              </a:ext>
            </a:extLst>
          </p:cNvPr>
          <p:cNvSpPr/>
          <p:nvPr/>
        </p:nvSpPr>
        <p:spPr>
          <a:xfrm>
            <a:off x="120204" y="4183763"/>
            <a:ext cx="983201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② 各条件で、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分間あたりに発生する気泡の数（または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個の気泡の発生に要する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時間）を、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回測定する。測定値の平均値を求める。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C18C89-3397-0A76-CFFF-E910ACF416F6}"/>
              </a:ext>
            </a:extLst>
          </p:cNvPr>
          <p:cNvSpPr/>
          <p:nvPr/>
        </p:nvSpPr>
        <p:spPr>
          <a:xfrm>
            <a:off x="20369" y="3097088"/>
            <a:ext cx="558812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実験</a:t>
            </a:r>
            <a:r>
              <a:rPr lang="en-US" altLang="ja-JP" sz="20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：光の強さと光合成速度（明反応）の関係</a:t>
            </a:r>
            <a:endParaRPr lang="en-US" altLang="ja-JP" sz="2000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7673F2-61C0-AE84-7EF3-CA4F3A97D2DD}"/>
              </a:ext>
            </a:extLst>
          </p:cNvPr>
          <p:cNvSpPr/>
          <p:nvPr/>
        </p:nvSpPr>
        <p:spPr>
          <a:xfrm>
            <a:off x="22796" y="5343242"/>
            <a:ext cx="558812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実験</a:t>
            </a:r>
            <a:r>
              <a:rPr lang="en-US" altLang="ja-JP" sz="20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20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：光の波長と光合成速度（明反応）の関係</a:t>
            </a:r>
            <a:endParaRPr lang="en-US" altLang="ja-JP" sz="2000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AED736-03AD-3752-75FD-74072759F32F}"/>
              </a:ext>
            </a:extLst>
          </p:cNvPr>
          <p:cNvSpPr/>
          <p:nvPr/>
        </p:nvSpPr>
        <p:spPr>
          <a:xfrm>
            <a:off x="128712" y="4864844"/>
            <a:ext cx="983201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③ ②の平均値と光量の関係のグラフを作成する。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7659DB-B901-0645-63A9-F0783673959F}"/>
              </a:ext>
            </a:extLst>
          </p:cNvPr>
          <p:cNvSpPr/>
          <p:nvPr/>
        </p:nvSpPr>
        <p:spPr>
          <a:xfrm>
            <a:off x="127882" y="5730528"/>
            <a:ext cx="983201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➀ 気泡計測系のガラス円筒に、赤、青、または緑のフィルターをかぶせる。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CD9461-08F3-0BE3-255D-4DF8680DD5CB}"/>
              </a:ext>
            </a:extLst>
          </p:cNvPr>
          <p:cNvSpPr/>
          <p:nvPr/>
        </p:nvSpPr>
        <p:spPr>
          <a:xfrm>
            <a:off x="120204" y="6118438"/>
            <a:ext cx="983201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② 各条件で、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分間あたりに発生する気泡の数（または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個の気泡の発生に要する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時間）を、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回測定する。測定値の平均値を求める。</a:t>
            </a:r>
          </a:p>
        </p:txBody>
      </p:sp>
    </p:spTree>
    <p:extLst>
      <p:ext uri="{BB962C8B-B14F-4D97-AF65-F5344CB8AC3E}">
        <p14:creationId xmlns:p14="http://schemas.microsoft.com/office/powerpoint/2010/main" val="112281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16656"/>
            <a:ext cx="9144000" cy="578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238145" y="-81172"/>
            <a:ext cx="968456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気泡計測系の概要</a:t>
            </a:r>
            <a:endParaRPr lang="en-US" altLang="ja-JP" sz="3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F2DD44-69EE-E82D-DDA1-8F29D7642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4604"/>
          <a:stretch/>
        </p:blipFill>
        <p:spPr>
          <a:xfrm>
            <a:off x="5003432" y="1606383"/>
            <a:ext cx="2103158" cy="472104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00EB4AC-3051-90E9-DD21-BF306BE6C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1" y="1016266"/>
            <a:ext cx="4122420" cy="5684520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39264CA-1D94-9D56-10FD-CE32936E8075}"/>
              </a:ext>
            </a:extLst>
          </p:cNvPr>
          <p:cNvGrpSpPr/>
          <p:nvPr/>
        </p:nvGrpSpPr>
        <p:grpSpPr>
          <a:xfrm>
            <a:off x="2574821" y="1530027"/>
            <a:ext cx="2376264" cy="2822396"/>
            <a:chOff x="2771800" y="1470700"/>
            <a:chExt cx="2376264" cy="2822396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3863AFB-4D7A-3138-4400-6876AD1EE855}"/>
                </a:ext>
              </a:extLst>
            </p:cNvPr>
            <p:cNvSpPr txBox="1"/>
            <p:nvPr/>
          </p:nvSpPr>
          <p:spPr>
            <a:xfrm>
              <a:off x="2771800" y="1470700"/>
              <a:ext cx="18683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ガラス円筒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60958B5-123E-699C-D84C-7B5558A14977}"/>
                </a:ext>
              </a:extLst>
            </p:cNvPr>
            <p:cNvSpPr txBox="1"/>
            <p:nvPr/>
          </p:nvSpPr>
          <p:spPr>
            <a:xfrm>
              <a:off x="2771800" y="2076272"/>
              <a:ext cx="18683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植物材料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932E808-E8FD-C251-AFF1-83234EEEF3A4}"/>
                </a:ext>
              </a:extLst>
            </p:cNvPr>
            <p:cNvSpPr txBox="1"/>
            <p:nvPr/>
          </p:nvSpPr>
          <p:spPr>
            <a:xfrm>
              <a:off x="2771800" y="2681844"/>
              <a:ext cx="18683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ノズル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52DAB82-FFB9-203A-15BE-7B9697A80270}"/>
                </a:ext>
              </a:extLst>
            </p:cNvPr>
            <p:cNvSpPr txBox="1"/>
            <p:nvPr/>
          </p:nvSpPr>
          <p:spPr>
            <a:xfrm>
              <a:off x="2771800" y="3287415"/>
              <a:ext cx="23762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気ほう捕集管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2FC0C71-F2B0-54E2-5A9E-EF2073A026D6}"/>
                </a:ext>
              </a:extLst>
            </p:cNvPr>
            <p:cNvSpPr txBox="1"/>
            <p:nvPr/>
          </p:nvSpPr>
          <p:spPr>
            <a:xfrm>
              <a:off x="2771800" y="3892986"/>
              <a:ext cx="23762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コック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303FDC6-F734-540F-C84C-F073BAAECFC3}"/>
              </a:ext>
            </a:extLst>
          </p:cNvPr>
          <p:cNvSpPr txBox="1"/>
          <p:nvPr/>
        </p:nvSpPr>
        <p:spPr>
          <a:xfrm>
            <a:off x="1503335" y="1563491"/>
            <a:ext cx="591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E769D7D-38D7-F04F-B711-DA3482137C7A}"/>
              </a:ext>
            </a:extLst>
          </p:cNvPr>
          <p:cNvSpPr txBox="1"/>
          <p:nvPr/>
        </p:nvSpPr>
        <p:spPr>
          <a:xfrm>
            <a:off x="2318983" y="5950046"/>
            <a:ext cx="1190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ランプ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294BAE7-82C1-CD19-9C91-6C50C76ABB08}"/>
              </a:ext>
            </a:extLst>
          </p:cNvPr>
          <p:cNvSpPr txBox="1"/>
          <p:nvPr/>
        </p:nvSpPr>
        <p:spPr>
          <a:xfrm>
            <a:off x="7173915" y="2934920"/>
            <a:ext cx="1868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ノズル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2039C3D-261B-B91E-A9A8-6708DBAB9787}"/>
              </a:ext>
            </a:extLst>
          </p:cNvPr>
          <p:cNvSpPr txBox="1"/>
          <p:nvPr/>
        </p:nvSpPr>
        <p:spPr>
          <a:xfrm>
            <a:off x="7141294" y="3379668"/>
            <a:ext cx="913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ゴム管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987FD1-5180-353C-A59B-BA5D9F7D82EA}"/>
              </a:ext>
            </a:extLst>
          </p:cNvPr>
          <p:cNvSpPr txBox="1"/>
          <p:nvPr/>
        </p:nvSpPr>
        <p:spPr>
          <a:xfrm>
            <a:off x="7084973" y="3932446"/>
            <a:ext cx="913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オオカナダモ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6E6A3E8-B5E0-F32C-22EA-F037BF636CE1}"/>
              </a:ext>
            </a:extLst>
          </p:cNvPr>
          <p:cNvSpPr txBox="1"/>
          <p:nvPr/>
        </p:nvSpPr>
        <p:spPr>
          <a:xfrm>
            <a:off x="7069964" y="5373928"/>
            <a:ext cx="17261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KHCO3,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0.01M</a:t>
            </a: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リン酸緩衝液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pH7.0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0DD9345-5C6B-454F-22D6-8AC39395E6B4}"/>
              </a:ext>
            </a:extLst>
          </p:cNvPr>
          <p:cNvCxnSpPr>
            <a:cxnSpLocks/>
          </p:cNvCxnSpPr>
          <p:nvPr/>
        </p:nvCxnSpPr>
        <p:spPr>
          <a:xfrm flipV="1">
            <a:off x="6097349" y="1390940"/>
            <a:ext cx="484951" cy="125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979101D-349E-CF15-21D8-FB0359DD3335}"/>
              </a:ext>
            </a:extLst>
          </p:cNvPr>
          <p:cNvSpPr txBox="1"/>
          <p:nvPr/>
        </p:nvSpPr>
        <p:spPr>
          <a:xfrm>
            <a:off x="6582300" y="1054056"/>
            <a:ext cx="29832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気ほう捕集管に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緩衝液を満たすには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コックを開き、上部から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緩衝液を吸い上げる。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F354402-CEF2-6950-F5C3-77CDB56D7603}"/>
              </a:ext>
            </a:extLst>
          </p:cNvPr>
          <p:cNvSpPr txBox="1"/>
          <p:nvPr/>
        </p:nvSpPr>
        <p:spPr>
          <a:xfrm>
            <a:off x="179512" y="693464"/>
            <a:ext cx="674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6039CDE-3FF8-52D2-E574-DABD89F95862}"/>
              </a:ext>
            </a:extLst>
          </p:cNvPr>
          <p:cNvSpPr txBox="1"/>
          <p:nvPr/>
        </p:nvSpPr>
        <p:spPr>
          <a:xfrm>
            <a:off x="4875637" y="692696"/>
            <a:ext cx="674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5019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558707"/>
            <a:ext cx="9144000" cy="1278056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-201737" y="91232"/>
            <a:ext cx="9793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光合成；反応①（光化学反応；光化学系</a:t>
            </a:r>
            <a:r>
              <a:rPr lang="en-US" altLang="ja-JP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 &amp; II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l="9254" t="8530" r="26261" b="10983"/>
          <a:stretch/>
        </p:blipFill>
        <p:spPr>
          <a:xfrm>
            <a:off x="1029540" y="1426410"/>
            <a:ext cx="3081866" cy="2777067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309460" y="980728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光</a:t>
            </a:r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165444" y="2866570"/>
            <a:ext cx="147565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アンテナ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（集光性）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複合体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14456" y="4234722"/>
            <a:ext cx="14756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補助色素</a:t>
            </a:r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2136232" y="824227"/>
            <a:ext cx="308186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電子の受容体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（フェオフィチンなど）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707904" y="3874682"/>
            <a:ext cx="14756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反応中心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93436" y="4688762"/>
            <a:ext cx="2797284" cy="1938992"/>
            <a:chOff x="607286" y="4886093"/>
            <a:chExt cx="2797284" cy="1938992"/>
          </a:xfrm>
        </p:grpSpPr>
        <p:sp>
          <p:nvSpPr>
            <p:cNvPr id="76" name="正方形/長方形 75"/>
            <p:cNvSpPr/>
            <p:nvPr/>
          </p:nvSpPr>
          <p:spPr>
            <a:xfrm>
              <a:off x="738644" y="4886093"/>
              <a:ext cx="266592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クロロフィル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クロロフィル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クロロフィル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カロテノイド</a:t>
              </a:r>
              <a:endParaRPr lang="en-US" altLang="ja-JP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フィコビリン </a:t>
              </a: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など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左大かっこ 24"/>
            <p:cNvSpPr/>
            <p:nvPr/>
          </p:nvSpPr>
          <p:spPr>
            <a:xfrm>
              <a:off x="607286" y="4941168"/>
              <a:ext cx="144016" cy="18002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左大かっこ 81"/>
            <p:cNvSpPr/>
            <p:nvPr/>
          </p:nvSpPr>
          <p:spPr>
            <a:xfrm flipH="1">
              <a:off x="2903159" y="4941168"/>
              <a:ext cx="144016" cy="18002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843808" y="4594762"/>
            <a:ext cx="2870314" cy="1569660"/>
            <a:chOff x="4250102" y="4276163"/>
            <a:chExt cx="2870314" cy="1569660"/>
          </a:xfrm>
        </p:grpSpPr>
        <p:sp>
          <p:nvSpPr>
            <p:cNvPr id="80" name="正方形/長方形 79"/>
            <p:cNvSpPr/>
            <p:nvPr/>
          </p:nvSpPr>
          <p:spPr>
            <a:xfrm>
              <a:off x="4278238" y="4276163"/>
              <a:ext cx="284217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反応中心</a:t>
              </a:r>
              <a:endPara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クロロフィル</a:t>
              </a:r>
              <a:endPara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対の</a:t>
              </a:r>
              <a:endParaRPr lang="en-US" altLang="ja-JP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クロロフィル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4250102" y="5078518"/>
              <a:ext cx="2054366" cy="720080"/>
              <a:chOff x="4004319" y="5360560"/>
              <a:chExt cx="2054366" cy="1800200"/>
            </a:xfrm>
          </p:grpSpPr>
          <p:sp>
            <p:nvSpPr>
              <p:cNvPr id="83" name="左大かっこ 82"/>
              <p:cNvSpPr/>
              <p:nvPr/>
            </p:nvSpPr>
            <p:spPr>
              <a:xfrm>
                <a:off x="4004319" y="5360560"/>
                <a:ext cx="144016" cy="1800200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左大かっこ 83"/>
              <p:cNvSpPr/>
              <p:nvPr/>
            </p:nvSpPr>
            <p:spPr>
              <a:xfrm flipH="1">
                <a:off x="5914669" y="5360560"/>
                <a:ext cx="144016" cy="1800200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36" name="直線コネクタ 35"/>
          <p:cNvCxnSpPr/>
          <p:nvPr/>
        </p:nvCxnSpPr>
        <p:spPr>
          <a:xfrm>
            <a:off x="2855219" y="3514642"/>
            <a:ext cx="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2846832" y="4302460"/>
            <a:ext cx="432048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1259632" y="2290506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Rectangle 2"/>
          <p:cNvSpPr txBox="1">
            <a:spLocks noChangeArrowheads="1"/>
          </p:cNvSpPr>
          <p:nvPr/>
        </p:nvSpPr>
        <p:spPr>
          <a:xfrm>
            <a:off x="5116556" y="785444"/>
            <a:ext cx="4068960" cy="72008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en-US" altLang="ja-JP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アンテナ複合体の補助色素が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　光エネルギーを吸収する。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2195736" y="2938578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>
          <a:xfrm>
            <a:off x="5118260" y="1528656"/>
            <a:ext cx="4494300" cy="115212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en-US" altLang="ja-JP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補助色素が吸収した光エネ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　ルギーは、反応中心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　クロロフィルに集められる。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⇒ 反応中心クロロフィルの活性化　　　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2"/>
          <p:cNvSpPr txBox="1">
            <a:spLocks noChangeArrowheads="1"/>
          </p:cNvSpPr>
          <p:nvPr/>
        </p:nvSpPr>
        <p:spPr>
          <a:xfrm>
            <a:off x="5119928" y="2828136"/>
            <a:ext cx="4190532" cy="115212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en-US" altLang="ja-JP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活性化型の反応中心クロロ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　フィルは、電子（</a:t>
            </a:r>
            <a:r>
              <a:rPr lang="en-US" altLang="ja-JP" sz="2000" spc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000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）をその受容体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（フェオフィチンなど）に渡す。</a:t>
            </a:r>
            <a:endParaRPr lang="en-US" altLang="ja-JP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2"/>
          <p:cNvSpPr txBox="1">
            <a:spLocks noChangeArrowheads="1"/>
          </p:cNvSpPr>
          <p:nvPr/>
        </p:nvSpPr>
        <p:spPr>
          <a:xfrm>
            <a:off x="5104559" y="3889491"/>
            <a:ext cx="4766596" cy="115212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を失ったクロロフィル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ラジカルカチオン（酸化剤）となり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分子の水（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）を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個の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 err="1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個の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pc="100" dirty="0" err="1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および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1/2O</a:t>
            </a:r>
            <a:r>
              <a:rPr lang="en-US" altLang="ja-JP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に酸化（分解）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する。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973756" y="2506530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Rectangle 2"/>
          <p:cNvSpPr txBox="1">
            <a:spLocks noChangeArrowheads="1"/>
          </p:cNvSpPr>
          <p:nvPr/>
        </p:nvSpPr>
        <p:spPr>
          <a:xfrm>
            <a:off x="5183560" y="5379592"/>
            <a:ext cx="4766596" cy="36004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pc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：チラコイド内に蓄積する。　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5176200" y="5877272"/>
            <a:ext cx="4392488" cy="36004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：細胞外へ放出される。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　　　 光合成で放出される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        H</a:t>
            </a:r>
            <a:r>
              <a:rPr lang="en-US" altLang="ja-JP" spc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pc="100" dirty="0">
                <a:latin typeface="Arial" panose="020B0604020202020204" pitchFamily="34" charset="0"/>
                <a:cs typeface="Arial" panose="020B0604020202020204" pitchFamily="34" charset="0"/>
              </a:rPr>
              <a:t>に由来する。　</a:t>
            </a:r>
            <a:endParaRPr lang="en-US" altLang="ja-JP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大かっこ 39"/>
          <p:cNvSpPr/>
          <p:nvPr/>
        </p:nvSpPr>
        <p:spPr>
          <a:xfrm>
            <a:off x="5680256" y="6223244"/>
            <a:ext cx="2896056" cy="504056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249876" y="3804776"/>
            <a:ext cx="4752528" cy="3600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50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642787"/>
            <a:ext cx="9144000" cy="1278056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899592" y="49192"/>
            <a:ext cx="77048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光合成；反応①（光化学系</a:t>
            </a:r>
            <a:r>
              <a:rPr lang="en-US" altLang="ja-JP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&amp; II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grpSp>
        <p:nvGrpSpPr>
          <p:cNvPr id="24" name="グループ化 23"/>
          <p:cNvGrpSpPr/>
          <p:nvPr/>
        </p:nvGrpSpPr>
        <p:grpSpPr>
          <a:xfrm>
            <a:off x="96592" y="1278026"/>
            <a:ext cx="4342659" cy="5355678"/>
            <a:chOff x="183704" y="897182"/>
            <a:chExt cx="4342659" cy="5355678"/>
          </a:xfrm>
        </p:grpSpPr>
        <p:sp>
          <p:nvSpPr>
            <p:cNvPr id="9" name="右矢印 8"/>
            <p:cNvSpPr/>
            <p:nvPr/>
          </p:nvSpPr>
          <p:spPr>
            <a:xfrm rot="5400000">
              <a:off x="926021" y="3585158"/>
              <a:ext cx="523206" cy="43204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556539" y="3541561"/>
              <a:ext cx="216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エネルギー移動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323528" y="2087404"/>
              <a:ext cx="1728192" cy="1252939"/>
              <a:chOff x="539552" y="2046446"/>
              <a:chExt cx="1728192" cy="1252939"/>
            </a:xfrm>
          </p:grpSpPr>
          <p:sp>
            <p:nvSpPr>
              <p:cNvPr id="11" name="楕円 10"/>
              <p:cNvSpPr/>
              <p:nvPr/>
            </p:nvSpPr>
            <p:spPr>
              <a:xfrm>
                <a:off x="764377" y="2046446"/>
                <a:ext cx="1299344" cy="125293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39552" y="2420888"/>
                <a:ext cx="17281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補助色素</a:t>
                </a:r>
                <a:endPara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楕円 1"/>
            <p:cNvSpPr/>
            <p:nvPr/>
          </p:nvSpPr>
          <p:spPr>
            <a:xfrm>
              <a:off x="222771" y="4380652"/>
              <a:ext cx="1941549" cy="187220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rgbClr val="00B050"/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83704" y="4640560"/>
              <a:ext cx="19538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活性化型</a:t>
              </a:r>
              <a:endParaRPr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反応中心</a:t>
              </a:r>
              <a:endParaRPr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クロロフィル</a:t>
              </a:r>
              <a:endParaRPr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524580" y="1301956"/>
              <a:ext cx="25761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光エネルギー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の吸収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150099" y="4560324"/>
              <a:ext cx="237626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エネルギー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を吸収し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励起される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（活性化する</a:t>
              </a:r>
              <a:r>
                <a:rPr lang="ja-JP" altLang="en-US" sz="2000" dirty="0">
                  <a:latin typeface="+mn-ea"/>
                  <a:cs typeface="Arial" panose="020B0604020202020204" pitchFamily="34" charset="0"/>
                </a:rPr>
                <a:t>）。</a:t>
              </a:r>
              <a:endParaRPr lang="en-US" altLang="ja-JP" sz="2000" dirty="0">
                <a:latin typeface="+mn-ea"/>
                <a:cs typeface="Arial" panose="020B0604020202020204" pitchFamily="34" charset="0"/>
              </a:endParaRPr>
            </a:p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　　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下矢印 5"/>
            <p:cNvSpPr/>
            <p:nvPr/>
          </p:nvSpPr>
          <p:spPr>
            <a:xfrm>
              <a:off x="1043608" y="1473240"/>
              <a:ext cx="360040" cy="43204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Rectangle 2"/>
            <p:cNvSpPr txBox="1">
              <a:spLocks noChangeArrowheads="1"/>
            </p:cNvSpPr>
            <p:nvPr/>
          </p:nvSpPr>
          <p:spPr>
            <a:xfrm>
              <a:off x="992699" y="897182"/>
              <a:ext cx="2160240" cy="1368152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r>
                <a:rPr lang="ja-JP" altLang="en-US" sz="2400" b="1" spc="1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光</a:t>
              </a:r>
              <a:endParaRPr lang="en-US" altLang="ja-JP" sz="2400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135445" y="646504"/>
            <a:ext cx="3020145" cy="50405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反応①－</a:t>
            </a:r>
            <a:r>
              <a:rPr lang="en-US" altLang="ja-JP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D33EFAC-3A6A-58EE-FFC4-F803673940DD}"/>
              </a:ext>
            </a:extLst>
          </p:cNvPr>
          <p:cNvGrpSpPr/>
          <p:nvPr/>
        </p:nvGrpSpPr>
        <p:grpSpPr>
          <a:xfrm>
            <a:off x="4074291" y="1432639"/>
            <a:ext cx="5509386" cy="3086991"/>
            <a:chOff x="4216753" y="1046922"/>
            <a:chExt cx="5509386" cy="3086991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5997330" y="1763303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997330" y="3365624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グループ化 27"/>
            <p:cNvGrpSpPr/>
            <p:nvPr/>
          </p:nvGrpSpPr>
          <p:grpSpPr>
            <a:xfrm>
              <a:off x="6717410" y="1916956"/>
              <a:ext cx="476470" cy="1260000"/>
              <a:chOff x="6660232" y="2198172"/>
              <a:chExt cx="476470" cy="3535084"/>
            </a:xfrm>
          </p:grpSpPr>
          <p:cxnSp>
            <p:nvCxnSpPr>
              <p:cNvPr id="23" name="直線矢印コネクタ 22"/>
              <p:cNvCxnSpPr/>
              <p:nvPr/>
            </p:nvCxnSpPr>
            <p:spPr>
              <a:xfrm flipV="1">
                <a:off x="6660232" y="2204864"/>
                <a:ext cx="0" cy="352839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>
                <a:off x="7136702" y="2198172"/>
                <a:ext cx="0" cy="352839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正方形/長方形 33"/>
            <p:cNvSpPr/>
            <p:nvPr/>
          </p:nvSpPr>
          <p:spPr>
            <a:xfrm>
              <a:off x="4598281" y="1046922"/>
              <a:ext cx="46085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+mn-ea"/>
                  <a:cs typeface="Arial" panose="020B0604020202020204" pitchFamily="34" charset="0"/>
                </a:rPr>
                <a:t>励起状態</a:t>
              </a:r>
              <a:endParaRPr lang="en-US" altLang="ja-JP" sz="2000" dirty="0">
                <a:latin typeface="+mn-ea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2000" dirty="0">
                  <a:latin typeface="+mn-ea"/>
                  <a:cs typeface="Arial" panose="020B0604020202020204" pitchFamily="34" charset="0"/>
                </a:rPr>
                <a:t>（活性化）</a:t>
              </a:r>
              <a:endParaRPr lang="en-US" altLang="ja-JP" sz="2000" dirty="0"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altLang="ja-JP" sz="20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598281" y="3426027"/>
              <a:ext cx="46085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anose="020B0604020202020204" pitchFamily="34" charset="0"/>
                </a:rPr>
                <a:t>基底状態</a:t>
              </a:r>
              <a:endPara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anose="020B0604020202020204" pitchFamily="34" charset="0"/>
                </a:rPr>
                <a:t>（物質が安定した状態）</a:t>
              </a:r>
              <a:endPara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0" name="円弧 29"/>
            <p:cNvSpPr/>
            <p:nvPr/>
          </p:nvSpPr>
          <p:spPr>
            <a:xfrm rot="6416527">
              <a:off x="5726730" y="1881133"/>
              <a:ext cx="915214" cy="69378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216753" y="2196342"/>
              <a:ext cx="1971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光エネルギー</a:t>
              </a: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7475308" y="1251023"/>
              <a:ext cx="2250831" cy="407962"/>
              <a:chOff x="7373708" y="1339923"/>
              <a:chExt cx="2250831" cy="407962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7373708" y="1339923"/>
                <a:ext cx="197180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電子</a:t>
                </a:r>
                <a:endPara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 Box 44">
                <a:extLst>
                  <a:ext uri="{FF2B5EF4-FFF2-40B4-BE49-F238E27FC236}">
                    <a16:creationId xmlns:a16="http://schemas.microsoft.com/office/drawing/2014/main" id="{49168AD4-DDDF-49BF-BBFA-26D6A4924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4419" y="1347775"/>
                <a:ext cx="108012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ts val="0"/>
                  </a:spcBef>
                  <a:buNone/>
                  <a:defRPr/>
                </a:pPr>
                <a:r>
                  <a:rPr lang="ja-JP" altLang="en-US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（</a:t>
                </a:r>
                <a:r>
                  <a:rPr lang="en-US" altLang="ja-JP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</a:t>
                </a:r>
                <a:r>
                  <a:rPr lang="en-US" altLang="ja-JP" sz="2000" baseline="30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lang="en-US" altLang="ja-JP" sz="24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BFCD075D-F736-B3DC-20F3-EECA7CBF2B4A}"/>
              </a:ext>
            </a:extLst>
          </p:cNvPr>
          <p:cNvSpPr txBox="1">
            <a:spLocks noChangeArrowheads="1"/>
          </p:cNvSpPr>
          <p:nvPr/>
        </p:nvSpPr>
        <p:spPr>
          <a:xfrm>
            <a:off x="3563888" y="652218"/>
            <a:ext cx="3020145" cy="50405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ja-JP" altLang="en-US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反応①－</a:t>
            </a:r>
            <a:r>
              <a:rPr lang="en-US" altLang="ja-JP" sz="22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en-US" altLang="ja-JP" sz="2200" spc="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6D77B6-846B-BEA3-4F77-185414CE232A}"/>
              </a:ext>
            </a:extLst>
          </p:cNvPr>
          <p:cNvSpPr/>
          <p:nvPr/>
        </p:nvSpPr>
        <p:spPr>
          <a:xfrm>
            <a:off x="3776311" y="4645287"/>
            <a:ext cx="226825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光誘起電子移動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63B415-906D-091A-FC6E-3983401CC232}"/>
              </a:ext>
            </a:extLst>
          </p:cNvPr>
          <p:cNvSpPr/>
          <p:nvPr/>
        </p:nvSpPr>
        <p:spPr>
          <a:xfrm>
            <a:off x="3776311" y="4993128"/>
            <a:ext cx="5081374" cy="719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ja-JP" altLang="en-US" sz="2000" dirty="0">
                <a:latin typeface="+mn-ea"/>
                <a:cs typeface="Arial" panose="020B0604020202020204" pitchFamily="34" charset="0"/>
              </a:rPr>
              <a:t>　　光により励起された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分子が、電子を放出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 または吸収しやすくなること。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2CD4EA9-81A2-649B-CAB8-434468CB70E3}"/>
              </a:ext>
            </a:extLst>
          </p:cNvPr>
          <p:cNvSpPr/>
          <p:nvPr/>
        </p:nvSpPr>
        <p:spPr>
          <a:xfrm>
            <a:off x="3738933" y="5708253"/>
            <a:ext cx="5365822" cy="1054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ja-JP" altLang="en-US" sz="2000" dirty="0">
                <a:latin typeface="+mn-ea"/>
                <a:cs typeface="Arial" panose="020B0604020202020204" pitchFamily="34" charset="0"/>
              </a:rPr>
              <a:t>  例） クロロフィル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altLang="ja-JP" sz="2000" dirty="0">
                <a:latin typeface="+mn-ea"/>
                <a:ea typeface="ＭＳ ゴシック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･</a:t>
            </a:r>
            <a:r>
              <a:rPr lang="ja-JP" altLang="en-US" sz="2000" dirty="0">
                <a:latin typeface="+mn-ea"/>
                <a:cs typeface="Arial" panose="020B0604020202020204" pitchFamily="34" charset="0"/>
              </a:rPr>
              <a:t>光により励起されると電子を放出する</a:t>
            </a:r>
            <a:r>
              <a:rPr lang="en-US" altLang="ja-JP" sz="2000" dirty="0">
                <a:latin typeface="+mn-ea"/>
                <a:cs typeface="Arial" panose="020B0604020202020204" pitchFamily="34" charset="0"/>
              </a:rPr>
              <a:t>(</a:t>
            </a:r>
            <a:r>
              <a:rPr lang="ja-JP" altLang="en-US" sz="2000" dirty="0">
                <a:latin typeface="+mn-ea"/>
                <a:cs typeface="Arial" panose="020B0604020202020204" pitchFamily="34" charset="0"/>
              </a:rPr>
              <a:t>赤矢印</a:t>
            </a:r>
            <a:r>
              <a:rPr lang="en-US" altLang="ja-JP" sz="2000" dirty="0">
                <a:latin typeface="+mn-ea"/>
                <a:cs typeface="Arial" panose="020B0604020202020204" pitchFamily="34" charset="0"/>
              </a:rPr>
              <a:t>)</a:t>
            </a:r>
            <a:r>
              <a:rPr lang="ja-JP" altLang="en-US" sz="2000" dirty="0">
                <a:latin typeface="+mn-ea"/>
                <a:cs typeface="Arial" panose="020B0604020202020204" pitchFamily="34" charset="0"/>
              </a:rPr>
              <a:t>。</a:t>
            </a:r>
            <a:endParaRPr lang="en-US" altLang="ja-JP" sz="20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+mn-ea"/>
                <a:cs typeface="Arial" panose="020B0604020202020204" pitchFamily="34" charset="0"/>
              </a:rPr>
              <a:t>  ･この放出は、基底状態への失活よりも速い。</a:t>
            </a:r>
            <a:endParaRPr lang="en-US" altLang="ja-JP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964029C-B90F-F3F0-2179-12EBDC4FF178}"/>
              </a:ext>
            </a:extLst>
          </p:cNvPr>
          <p:cNvSpPr/>
          <p:nvPr/>
        </p:nvSpPr>
        <p:spPr>
          <a:xfrm>
            <a:off x="3653761" y="1106241"/>
            <a:ext cx="4584652" cy="3980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" panose="020B0604020202020204" pitchFamily="34" charset="0"/>
              </a:rPr>
              <a:t>クロロフィル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00F90BE8-C086-BC87-9EC3-93D9D6F89D2C}"/>
              </a:ext>
            </a:extLst>
          </p:cNvPr>
          <p:cNvSpPr/>
          <p:nvPr/>
        </p:nvSpPr>
        <p:spPr>
          <a:xfrm rot="16748074" flipV="1">
            <a:off x="6818757" y="2708377"/>
            <a:ext cx="882053" cy="1014340"/>
          </a:xfrm>
          <a:prstGeom prst="arc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C66BA35-A7F0-E2C2-824D-7259925BF4FD}"/>
              </a:ext>
            </a:extLst>
          </p:cNvPr>
          <p:cNvCxnSpPr>
            <a:cxnSpLocks/>
          </p:cNvCxnSpPr>
          <p:nvPr/>
        </p:nvCxnSpPr>
        <p:spPr>
          <a:xfrm>
            <a:off x="7425054" y="1832436"/>
            <a:ext cx="457021" cy="37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64010CA-CE4F-132C-3C38-14BA81E8D46A}"/>
              </a:ext>
            </a:extLst>
          </p:cNvPr>
          <p:cNvSpPr/>
          <p:nvPr/>
        </p:nvSpPr>
        <p:spPr>
          <a:xfrm>
            <a:off x="7071815" y="2626206"/>
            <a:ext cx="19718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蛍光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7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7FB4A9AFE427940A233F620482391BC" ma:contentTypeVersion="11" ma:contentTypeDescription="新しいドキュメントを作成します。" ma:contentTypeScope="" ma:versionID="7d07c623fcf492d75176e4d028ce0b85">
  <xsd:schema xmlns:xsd="http://www.w3.org/2001/XMLSchema" xmlns:xs="http://www.w3.org/2001/XMLSchema" xmlns:p="http://schemas.microsoft.com/office/2006/metadata/properties" xmlns:ns2="3e488705-4b9b-4213-9659-66b8e8d9e444" xmlns:ns3="b2f9a78e-fb3f-494d-9ca8-51733c1c8360" targetNamespace="http://schemas.microsoft.com/office/2006/metadata/properties" ma:root="true" ma:fieldsID="990307faf57847a09444134dc20b3152" ns2:_="" ns3:_="">
    <xsd:import namespace="3e488705-4b9b-4213-9659-66b8e8d9e444"/>
    <xsd:import namespace="b2f9a78e-fb3f-494d-9ca8-51733c1c8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88705-4b9b-4213-9659-66b8e8d9e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9a78e-fb3f-494d-9ca8-51733c1c8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A0AB5-3F36-4494-B623-75F76825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88705-4b9b-4213-9659-66b8e8d9e444"/>
    <ds:schemaRef ds:uri="b2f9a78e-fb3f-494d-9ca8-51733c1c8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2A52F-3091-4653-851A-81CDD6F31916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3e488705-4b9b-4213-9659-66b8e8d9e444"/>
    <ds:schemaRef ds:uri="http://purl.org/dc/elements/1.1/"/>
    <ds:schemaRef ds:uri="http://schemas.openxmlformats.org/package/2006/metadata/core-properties"/>
    <ds:schemaRef ds:uri="b2f9a78e-fb3f-494d-9ca8-51733c1c836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51187C-AF2C-4FB4-9B8F-5B3754BCF8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51444</TotalTime>
  <Words>2455</Words>
  <Application>Microsoft Office PowerPoint</Application>
  <PresentationFormat>画面に合わせる (4:3)</PresentationFormat>
  <Paragraphs>420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ＭＳ 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dbio</dc:creator>
  <cp:lastModifiedBy>z5005026 海老名 彩雪</cp:lastModifiedBy>
  <cp:revision>2995</cp:revision>
  <cp:lastPrinted>2024-07-17T09:39:23Z</cp:lastPrinted>
  <dcterms:created xsi:type="dcterms:W3CDTF">2014-06-07T09:35:31Z</dcterms:created>
  <dcterms:modified xsi:type="dcterms:W3CDTF">2025-02-25T04:25:33Z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0x01010047FB4A9AFE427940A233F620482391BC</vt:lpwstr>
  </property>
</Properties>
</file>