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184" r:id="rId5"/>
    <p:sldId id="1058" r:id="rId6"/>
    <p:sldId id="1145" r:id="rId7"/>
    <p:sldId id="1188" r:id="rId8"/>
    <p:sldId id="1185" r:id="rId9"/>
    <p:sldId id="1190" r:id="rId10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543"/>
    <a:srgbClr val="FF0066"/>
    <a:srgbClr val="FEFDF7"/>
    <a:srgbClr val="C9CDE8"/>
    <a:srgbClr val="FEF5CA"/>
    <a:srgbClr val="FEF7DB"/>
    <a:srgbClr val="FFFEF9"/>
    <a:srgbClr val="FFF9E6"/>
    <a:srgbClr val="E3EEC5"/>
    <a:srgbClr val="88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8" autoAdjust="0"/>
    <p:restoredTop sz="95380" autoAdjust="0"/>
  </p:normalViewPr>
  <p:slideViewPr>
    <p:cSldViewPr>
      <p:cViewPr varScale="1">
        <p:scale>
          <a:sx n="113" d="100"/>
          <a:sy n="113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-39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24EF7A8-63BF-4DA0-83B7-6815F93CC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5"/>
            <a:ext cx="4306514" cy="340792"/>
          </a:xfrm>
          <a:prstGeom prst="rect">
            <a:avLst/>
          </a:prstGeom>
        </p:spPr>
        <p:txBody>
          <a:bodyPr vert="horz" lIns="90549" tIns="45275" rIns="90549" bIns="452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AABB71-A4C0-4AB3-8498-3869F5F4D3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540" y="5"/>
            <a:ext cx="4306514" cy="340792"/>
          </a:xfrm>
          <a:prstGeom prst="rect">
            <a:avLst/>
          </a:prstGeom>
        </p:spPr>
        <p:txBody>
          <a:bodyPr vert="horz" lIns="90549" tIns="45275" rIns="90549" bIns="45275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46CD44-9499-4E28-A2AE-25347E173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466413"/>
            <a:ext cx="4306514" cy="340792"/>
          </a:xfrm>
          <a:prstGeom prst="rect">
            <a:avLst/>
          </a:prstGeom>
        </p:spPr>
        <p:txBody>
          <a:bodyPr vert="horz" lIns="90549" tIns="45275" rIns="90549" bIns="452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FC044E-0191-4954-9C90-6B8702BA9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540" y="6466413"/>
            <a:ext cx="4306514" cy="340792"/>
          </a:xfrm>
          <a:prstGeom prst="rect">
            <a:avLst/>
          </a:prstGeom>
        </p:spPr>
        <p:txBody>
          <a:bodyPr vert="horz" lIns="90549" tIns="45275" rIns="90549" bIns="45275" rtlCol="0" anchor="b"/>
          <a:lstStyle>
            <a:lvl1pPr algn="r">
              <a:defRPr sz="1200"/>
            </a:lvl1pPr>
          </a:lstStyle>
          <a:p>
            <a:fld id="{A988A924-C905-4D5A-9C2C-3B4EC82CC9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76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307047" cy="34036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000" y="2"/>
            <a:ext cx="4307047" cy="34036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9" y="3233422"/>
            <a:ext cx="7951468" cy="3063239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6465659"/>
            <a:ext cx="4307047" cy="34036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000" y="6465659"/>
            <a:ext cx="4307047" cy="34036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F563DCE3-6F10-4CCE-9E8E-47ABB86D0B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6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376" indent="-280914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656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118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581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2043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1506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969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0431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1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23793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376" indent="-280914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656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118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581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2043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1506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969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0431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2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284274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376" indent="-280914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656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118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581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2043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1506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969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0431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3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73141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376" indent="-280914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656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118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581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2043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1506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969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0431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4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24491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376" indent="-280914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656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118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581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2043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1506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969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0431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5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59718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376" indent="-280914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656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118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581" indent="-224731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2043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1506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969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0431" indent="-224731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6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4523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0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0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16656"/>
            <a:ext cx="9144000" cy="578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0" y="-57844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葉緑体の構造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446906" y="561111"/>
            <a:ext cx="8640960" cy="3285567"/>
            <a:chOff x="-155739" y="1579450"/>
            <a:chExt cx="8640960" cy="3285567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2033"/>
            <a:stretch/>
          </p:blipFill>
          <p:spPr>
            <a:xfrm>
              <a:off x="539552" y="1700808"/>
              <a:ext cx="3600400" cy="2101073"/>
            </a:xfrm>
            <a:prstGeom prst="rect">
              <a:avLst/>
            </a:prstGeom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3409165" y="1579450"/>
              <a:ext cx="4932040" cy="490648"/>
            </a:xfrm>
            <a:prstGeom prst="rect">
              <a:avLst/>
            </a:prstGeom>
          </p:spPr>
          <p:txBody>
            <a:bodyPr/>
            <a:lstStyle/>
            <a:p>
              <a:pPr>
                <a:defRPr/>
              </a:pPr>
              <a:r>
                <a:rPr lang="ja-JP" altLang="en-US" sz="2400" spc="100" dirty="0">
                  <a:latin typeface="Arial" pitchFamily="34" charset="0"/>
                  <a:ea typeface="+mj-ea"/>
                  <a:cs typeface="Arial" pitchFamily="34" charset="0"/>
                </a:rPr>
                <a:t>チラコイド</a:t>
              </a:r>
              <a:r>
                <a:rPr lang="ja-JP" altLang="en-US" sz="2400" spc="100" dirty="0">
                  <a:solidFill>
                    <a:srgbClr val="FF0000"/>
                  </a:solidFill>
                  <a:latin typeface="Arial" pitchFamily="34" charset="0"/>
                  <a:ea typeface="+mj-ea"/>
                  <a:cs typeface="Arial" pitchFamily="34" charset="0"/>
                </a:rPr>
                <a:t>（光合成色素を含む。）</a:t>
              </a:r>
              <a:endParaRPr lang="en-US" altLang="ja-JP" sz="2400" spc="1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636349" y="1651458"/>
              <a:ext cx="936104" cy="4906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400" spc="100" dirty="0">
                  <a:latin typeface="Arial" pitchFamily="34" charset="0"/>
                  <a:ea typeface="+mj-ea"/>
                  <a:cs typeface="Arial" pitchFamily="34" charset="0"/>
                </a:rPr>
                <a:t>外膜</a:t>
              </a:r>
              <a:endParaRPr lang="en-US" altLang="ja-JP" sz="2400" spc="1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-155739" y="2286122"/>
              <a:ext cx="936104" cy="4906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400" spc="100" dirty="0">
                  <a:latin typeface="Arial" pitchFamily="34" charset="0"/>
                  <a:ea typeface="+mj-ea"/>
                  <a:cs typeface="Arial" pitchFamily="34" charset="0"/>
                </a:rPr>
                <a:t>内膜</a:t>
              </a:r>
              <a:endParaRPr lang="en-US" altLang="ja-JP" sz="2400" spc="1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8" name="直線コネクタ 7"/>
            <p:cNvCxnSpPr>
              <a:endCxn id="18" idx="1"/>
            </p:cNvCxnSpPr>
            <p:nvPr/>
          </p:nvCxnSpPr>
          <p:spPr>
            <a:xfrm flipV="1">
              <a:off x="3948717" y="2675462"/>
              <a:ext cx="432048" cy="42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"/>
            <p:cNvSpPr txBox="1">
              <a:spLocks noChangeArrowheads="1"/>
            </p:cNvSpPr>
            <p:nvPr/>
          </p:nvSpPr>
          <p:spPr>
            <a:xfrm>
              <a:off x="4380765" y="2430138"/>
              <a:ext cx="4104456" cy="4906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400" spc="100" dirty="0">
                  <a:latin typeface="Arial" pitchFamily="34" charset="0"/>
                  <a:ea typeface="+mj-ea"/>
                  <a:cs typeface="Arial" pitchFamily="34" charset="0"/>
                </a:rPr>
                <a:t>膜間腔</a:t>
              </a:r>
              <a:endParaRPr lang="en-US" altLang="ja-JP" sz="2400" spc="10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ja-JP" altLang="en-US" sz="2400" spc="100" dirty="0">
                  <a:latin typeface="Arial" pitchFamily="34" charset="0"/>
                  <a:ea typeface="+mj-ea"/>
                  <a:cs typeface="Arial" pitchFamily="34" charset="0"/>
                </a:rPr>
                <a:t>　（外膜と内膜の間の空間）</a:t>
              </a:r>
              <a:endParaRPr lang="en-US" altLang="ja-JP" sz="2400" spc="1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>
              <a:off x="628665" y="2376788"/>
              <a:ext cx="419779" cy="53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"/>
            <p:cNvSpPr txBox="1">
              <a:spLocks noChangeArrowheads="1"/>
            </p:cNvSpPr>
            <p:nvPr/>
          </p:nvSpPr>
          <p:spPr>
            <a:xfrm>
              <a:off x="559927" y="3765624"/>
              <a:ext cx="1440160" cy="4906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400" spc="100" dirty="0">
                  <a:latin typeface="Arial" pitchFamily="34" charset="0"/>
                  <a:ea typeface="+mj-ea"/>
                  <a:cs typeface="Arial" pitchFamily="34" charset="0"/>
                </a:rPr>
                <a:t>ストロマ</a:t>
              </a:r>
              <a:endParaRPr lang="en-US" altLang="ja-JP" sz="2400" spc="1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28" name="Rectangle 2"/>
            <p:cNvSpPr txBox="1">
              <a:spLocks noChangeArrowheads="1"/>
            </p:cNvSpPr>
            <p:nvPr/>
          </p:nvSpPr>
          <p:spPr>
            <a:xfrm>
              <a:off x="1837039" y="3798305"/>
              <a:ext cx="4919990" cy="1066712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400" spc="100" dirty="0">
                  <a:latin typeface="Arial" pitchFamily="34" charset="0"/>
                  <a:ea typeface="+mj-ea"/>
                  <a:cs typeface="Arial" pitchFamily="34" charset="0"/>
                </a:rPr>
                <a:t>グラナ（チラコイドが重なった部分）</a:t>
              </a:r>
              <a:endParaRPr lang="en-US" altLang="ja-JP" sz="2400" spc="1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23528" y="3501008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Rectangle 2"/>
            <p:cNvSpPr txBox="1">
              <a:spLocks noChangeArrowheads="1"/>
            </p:cNvSpPr>
            <p:nvPr/>
          </p:nvSpPr>
          <p:spPr>
            <a:xfrm>
              <a:off x="-11723" y="3235619"/>
              <a:ext cx="1440160" cy="4906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altLang="ja-JP" sz="2400" spc="100" dirty="0">
                  <a:latin typeface="Arial" pitchFamily="34" charset="0"/>
                  <a:ea typeface="+mj-ea"/>
                  <a:cs typeface="Arial" pitchFamily="34" charset="0"/>
                </a:rPr>
                <a:t>DNA</a:t>
              </a:r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60548" y="3233468"/>
            <a:ext cx="5231531" cy="4906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b="1" u="sng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光合成色素の種類</a:t>
            </a:r>
            <a:endParaRPr lang="en-US" altLang="ja-JP" sz="2400" b="1" u="sng" spc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2727993" y="3632145"/>
            <a:ext cx="7632847" cy="4906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クロロフィル</a:t>
            </a:r>
            <a:r>
              <a:rPr lang="en-US" altLang="ja-JP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</a:p>
          <a:p>
            <a:pPr fontAlgn="auto"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（細菌を除く全ての光合成生物が持つ。）</a:t>
            </a:r>
            <a:endParaRPr lang="en-US" altLang="ja-JP" sz="24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2690415" y="4429145"/>
            <a:ext cx="2941603" cy="4906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クロロフィル</a:t>
            </a:r>
            <a:r>
              <a:rPr lang="en-US" altLang="ja-JP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2690415" y="4826763"/>
            <a:ext cx="2941603" cy="4906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クロロフィル</a:t>
            </a:r>
            <a:r>
              <a:rPr lang="en-US" altLang="ja-JP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794" name="左中かっこ 33793"/>
          <p:cNvSpPr/>
          <p:nvPr/>
        </p:nvSpPr>
        <p:spPr>
          <a:xfrm>
            <a:off x="2446190" y="3716679"/>
            <a:ext cx="216024" cy="144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48375" y="5610791"/>
            <a:ext cx="2941603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2. </a:t>
            </a:r>
            <a:r>
              <a:rPr lang="ja-JP" altLang="en-US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カロテノイド</a:t>
            </a:r>
            <a:endParaRPr lang="en-US" altLang="ja-JP" sz="2400" b="1" spc="1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2687266" y="5407293"/>
            <a:ext cx="2941603" cy="4906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カロテン類</a:t>
            </a:r>
            <a:endParaRPr lang="en-US" altLang="ja-JP" sz="24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2687266" y="5855015"/>
            <a:ext cx="2941603" cy="4906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キサントフィル類</a:t>
            </a:r>
            <a:endParaRPr lang="en-US" altLang="ja-JP" sz="24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左中かっこ 43"/>
          <p:cNvSpPr/>
          <p:nvPr/>
        </p:nvSpPr>
        <p:spPr>
          <a:xfrm>
            <a:off x="2446190" y="5463707"/>
            <a:ext cx="216024" cy="79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797" name="直線コネクタ 33796"/>
          <p:cNvCxnSpPr/>
          <p:nvPr/>
        </p:nvCxnSpPr>
        <p:spPr>
          <a:xfrm>
            <a:off x="5182494" y="4533819"/>
            <a:ext cx="0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5401666" y="5269573"/>
            <a:ext cx="3528392" cy="1296144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cs typeface="Arial" panose="020B0604020202020204" pitchFamily="34" charset="0"/>
              </a:rPr>
              <a:t>　光エネルギーを吸収し</a:t>
            </a:r>
            <a:endParaRPr lang="en-US" altLang="ja-JP" sz="24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ja-JP" altLang="en-US" sz="2400" spc="100" dirty="0">
                <a:latin typeface="Arial" panose="020B0604020202020204" pitchFamily="34" charset="0"/>
                <a:cs typeface="Arial" panose="020B0604020202020204" pitchFamily="34" charset="0"/>
              </a:rPr>
              <a:t>　クロロフィル</a:t>
            </a:r>
            <a:r>
              <a:rPr lang="en-US" altLang="ja-JP" sz="2400" spc="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2400" spc="100" dirty="0">
                <a:latin typeface="Arial" panose="020B0604020202020204" pitchFamily="34" charset="0"/>
                <a:cs typeface="Arial" panose="020B0604020202020204" pitchFamily="34" charset="0"/>
              </a:rPr>
              <a:t>に渡す。</a:t>
            </a:r>
            <a:endParaRPr lang="en-US" altLang="ja-JP" sz="2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大かっこ 33797"/>
          <p:cNvSpPr/>
          <p:nvPr/>
        </p:nvSpPr>
        <p:spPr>
          <a:xfrm>
            <a:off x="5555060" y="5325907"/>
            <a:ext cx="3265412" cy="79208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5292080" y="4749843"/>
            <a:ext cx="1906638" cy="43204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ja-JP" altLang="en-US" sz="2400" b="1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補助色素</a:t>
            </a:r>
            <a:endParaRPr lang="en-US" altLang="ja-JP" sz="2400" b="1" spc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8445066-F9DC-48DD-1E3F-CB2107A18E6D}"/>
              </a:ext>
            </a:extLst>
          </p:cNvPr>
          <p:cNvSpPr txBox="1">
            <a:spLocks noChangeArrowheads="1"/>
          </p:cNvSpPr>
          <p:nvPr/>
        </p:nvSpPr>
        <p:spPr>
          <a:xfrm>
            <a:off x="55776" y="4279933"/>
            <a:ext cx="1940891" cy="4906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1. </a:t>
            </a:r>
            <a:r>
              <a:rPr lang="ja-JP" altLang="en-US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クロリン</a:t>
            </a:r>
            <a:endParaRPr lang="en-US" altLang="ja-JP" sz="2400" b="1" spc="1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BBCC4-3AB3-4AAE-0030-3B2BCD4B8AFF}"/>
              </a:ext>
            </a:extLst>
          </p:cNvPr>
          <p:cNvSpPr txBox="1">
            <a:spLocks noChangeArrowheads="1"/>
          </p:cNvSpPr>
          <p:nvPr/>
        </p:nvSpPr>
        <p:spPr>
          <a:xfrm>
            <a:off x="48375" y="6419965"/>
            <a:ext cx="2941603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3. </a:t>
            </a:r>
            <a:r>
              <a:rPr lang="ja-JP" altLang="en-US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フィコビン</a:t>
            </a:r>
            <a:endParaRPr lang="en-US" altLang="ja-JP" sz="2400" b="1" spc="1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7A6DF9-3235-9802-D5E6-D2AA56178028}"/>
              </a:ext>
            </a:extLst>
          </p:cNvPr>
          <p:cNvSpPr txBox="1">
            <a:spLocks noChangeArrowheads="1"/>
          </p:cNvSpPr>
          <p:nvPr/>
        </p:nvSpPr>
        <p:spPr>
          <a:xfrm>
            <a:off x="2494493" y="6419965"/>
            <a:ext cx="3805699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4. </a:t>
            </a:r>
            <a:r>
              <a:rPr lang="ja-JP" altLang="en-US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バクテリオクロリン</a:t>
            </a:r>
            <a:endParaRPr lang="en-US" altLang="ja-JP" sz="2400" b="1" spc="1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28C185-06B8-2E74-E809-40D6602A6DDC}"/>
              </a:ext>
            </a:extLst>
          </p:cNvPr>
          <p:cNvSpPr txBox="1">
            <a:spLocks noChangeArrowheads="1"/>
          </p:cNvSpPr>
          <p:nvPr/>
        </p:nvSpPr>
        <p:spPr>
          <a:xfrm>
            <a:off x="6156176" y="6419965"/>
            <a:ext cx="3805699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5. </a:t>
            </a:r>
            <a:r>
              <a:rPr lang="ja-JP" altLang="en-US" sz="24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ポルフィリン</a:t>
            </a:r>
            <a:endParaRPr lang="en-US" altLang="ja-JP" sz="2400" b="1" spc="1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7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/>
          <p:cNvSpPr/>
          <p:nvPr/>
        </p:nvSpPr>
        <p:spPr>
          <a:xfrm>
            <a:off x="-324544" y="6021288"/>
            <a:ext cx="10153128" cy="816094"/>
          </a:xfrm>
          <a:prstGeom prst="rect">
            <a:avLst/>
          </a:prstGeom>
          <a:solidFill>
            <a:srgbClr val="EA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0" y="16656"/>
            <a:ext cx="9144000" cy="604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13712" y="-205690"/>
            <a:ext cx="9144000" cy="10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吸収曲線と作用曲線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3"/>
          <a:srcRect l="30524" t="6090" r="23101" b="67237"/>
          <a:stretch/>
        </p:blipFill>
        <p:spPr>
          <a:xfrm rot="60000">
            <a:off x="6105280" y="2817201"/>
            <a:ext cx="2856928" cy="113456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315526" y="2144286"/>
            <a:ext cx="7322912" cy="3724984"/>
            <a:chOff x="1497560" y="2204864"/>
            <a:chExt cx="7322912" cy="3724984"/>
          </a:xfrm>
        </p:grpSpPr>
        <p:sp>
          <p:nvSpPr>
            <p:cNvPr id="33" name="Rectangle 2"/>
            <p:cNvSpPr txBox="1">
              <a:spLocks noChangeArrowheads="1"/>
            </p:cNvSpPr>
            <p:nvPr/>
          </p:nvSpPr>
          <p:spPr>
            <a:xfrm>
              <a:off x="1763688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紫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34" name="Rectangle 2"/>
            <p:cNvSpPr txBox="1">
              <a:spLocks noChangeArrowheads="1"/>
            </p:cNvSpPr>
            <p:nvPr/>
          </p:nvSpPr>
          <p:spPr>
            <a:xfrm>
              <a:off x="2734222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青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40" name="Rectangle 2"/>
            <p:cNvSpPr txBox="1">
              <a:spLocks noChangeArrowheads="1"/>
            </p:cNvSpPr>
            <p:nvPr/>
          </p:nvSpPr>
          <p:spPr>
            <a:xfrm>
              <a:off x="3720430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緑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45" name="Rectangle 2"/>
            <p:cNvSpPr txBox="1">
              <a:spLocks noChangeArrowheads="1"/>
            </p:cNvSpPr>
            <p:nvPr/>
          </p:nvSpPr>
          <p:spPr>
            <a:xfrm>
              <a:off x="4597052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黄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46" name="Rectangle 2"/>
            <p:cNvSpPr txBox="1">
              <a:spLocks noChangeArrowheads="1"/>
            </p:cNvSpPr>
            <p:nvPr/>
          </p:nvSpPr>
          <p:spPr>
            <a:xfrm>
              <a:off x="5940152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赤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497560" y="2204864"/>
              <a:ext cx="7322912" cy="3420998"/>
              <a:chOff x="1497560" y="2204864"/>
              <a:chExt cx="7322912" cy="3420998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3"/>
              <a:srcRect l="5190" t="23011" r="22303" b="15699"/>
              <a:stretch/>
            </p:blipFill>
            <p:spPr>
              <a:xfrm rot="60000">
                <a:off x="1777944" y="2567308"/>
                <a:ext cx="4726879" cy="2758868"/>
              </a:xfrm>
              <a:prstGeom prst="rect">
                <a:avLst/>
              </a:prstGeom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1547664" y="5254252"/>
                <a:ext cx="511256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Rectangle 2"/>
              <p:cNvSpPr txBox="1">
                <a:spLocks noChangeArrowheads="1"/>
              </p:cNvSpPr>
              <p:nvPr/>
            </p:nvSpPr>
            <p:spPr>
              <a:xfrm>
                <a:off x="1497560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400</a:t>
                </a:r>
              </a:p>
            </p:txBody>
          </p:sp>
          <p:sp>
            <p:nvSpPr>
              <p:cNvPr id="49" name="Rectangle 2"/>
              <p:cNvSpPr txBox="1">
                <a:spLocks noChangeArrowheads="1"/>
              </p:cNvSpPr>
              <p:nvPr/>
            </p:nvSpPr>
            <p:spPr>
              <a:xfrm>
                <a:off x="2928342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51" name="Rectangle 2"/>
              <p:cNvSpPr txBox="1">
                <a:spLocks noChangeArrowheads="1"/>
              </p:cNvSpPr>
              <p:nvPr/>
            </p:nvSpPr>
            <p:spPr>
              <a:xfrm>
                <a:off x="4381028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52" name="Rectangle 2"/>
              <p:cNvSpPr txBox="1">
                <a:spLocks noChangeArrowheads="1"/>
              </p:cNvSpPr>
              <p:nvPr/>
            </p:nvSpPr>
            <p:spPr>
              <a:xfrm>
                <a:off x="5830566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700</a:t>
                </a:r>
              </a:p>
            </p:txBody>
          </p:sp>
          <p:sp>
            <p:nvSpPr>
              <p:cNvPr id="53" name="Rectangle 2"/>
              <p:cNvSpPr txBox="1">
                <a:spLocks noChangeArrowheads="1"/>
              </p:cNvSpPr>
              <p:nvPr/>
            </p:nvSpPr>
            <p:spPr>
              <a:xfrm>
                <a:off x="6647706" y="5168762"/>
                <a:ext cx="2172766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ja-JP" altLang="en-US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波長</a:t>
                </a:r>
                <a:r>
                  <a:rPr lang="ja-JP" altLang="en-US" sz="2200" spc="100" dirty="0">
                    <a:latin typeface="+mn-ea"/>
                    <a:cs typeface="Arial" panose="020B0604020202020204" pitchFamily="34" charset="0"/>
                  </a:rPr>
                  <a:t>［</a:t>
                </a: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nm</a:t>
                </a:r>
                <a:r>
                  <a:rPr lang="ja-JP" altLang="en-US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］</a:t>
                </a:r>
                <a:endParaRPr lang="en-US" altLang="ja-JP" sz="22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2987824" y="2204864"/>
                <a:ext cx="3384376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1854746" y="2521471"/>
                <a:ext cx="46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rot="16200000">
                <a:off x="5137641" y="3879200"/>
                <a:ext cx="270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グループ化 20"/>
          <p:cNvGrpSpPr/>
          <p:nvPr/>
        </p:nvGrpSpPr>
        <p:grpSpPr>
          <a:xfrm>
            <a:off x="205800" y="2447176"/>
            <a:ext cx="454908" cy="2091660"/>
            <a:chOff x="274380" y="2622054"/>
            <a:chExt cx="454908" cy="2091660"/>
          </a:xfrm>
        </p:grpSpPr>
        <p:sp>
          <p:nvSpPr>
            <p:cNvPr id="57" name="Rectangle 2"/>
            <p:cNvSpPr txBox="1">
              <a:spLocks noChangeArrowheads="1"/>
            </p:cNvSpPr>
            <p:nvPr/>
          </p:nvSpPr>
          <p:spPr>
            <a:xfrm>
              <a:off x="274380" y="2622054"/>
              <a:ext cx="360040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吸収率</a:t>
              </a:r>
              <a:endParaRPr lang="en-US" altLang="ja-JP" sz="2000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274380" y="3595876"/>
              <a:ext cx="360040" cy="958964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相対値</a:t>
              </a:r>
              <a:endParaRPr lang="en-US" altLang="ja-JP" sz="2000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9" name="Rectangle 2"/>
            <p:cNvSpPr txBox="1">
              <a:spLocks noChangeArrowheads="1"/>
            </p:cNvSpPr>
            <p:nvPr/>
          </p:nvSpPr>
          <p:spPr>
            <a:xfrm rot="5400000">
              <a:off x="-422840" y="3561586"/>
              <a:ext cx="1872208" cy="432048"/>
            </a:xfrm>
            <a:prstGeom prst="rect">
              <a:avLst/>
            </a:prstGeom>
          </p:spPr>
          <p:txBody>
            <a:bodyPr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en-US" altLang="ja-JP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(</a:t>
              </a:r>
              <a:r>
                <a:rPr lang="ja-JP" altLang="en-US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　　　</a:t>
              </a:r>
              <a:r>
                <a:rPr lang="en-US" altLang="ja-JP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5413236" y="2458606"/>
            <a:ext cx="360040" cy="132243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2000" spc="1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光合成速度</a:t>
            </a:r>
            <a:endParaRPr lang="en-US" altLang="ja-JP" sz="2000" spc="1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364088" y="3864476"/>
            <a:ext cx="458336" cy="1296144"/>
            <a:chOff x="5337800" y="4149080"/>
            <a:chExt cx="458336" cy="1296144"/>
          </a:xfrm>
        </p:grpSpPr>
        <p:sp>
          <p:nvSpPr>
            <p:cNvPr id="62" name="Rectangle 2"/>
            <p:cNvSpPr txBox="1">
              <a:spLocks noChangeArrowheads="1"/>
            </p:cNvSpPr>
            <p:nvPr/>
          </p:nvSpPr>
          <p:spPr>
            <a:xfrm>
              <a:off x="5337800" y="4330814"/>
              <a:ext cx="360040" cy="1114410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相対値</a:t>
              </a:r>
              <a:endParaRPr lang="en-US" altLang="ja-JP" sz="2000" spc="1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3" name="Rectangle 2"/>
            <p:cNvSpPr txBox="1">
              <a:spLocks noChangeArrowheads="1"/>
            </p:cNvSpPr>
            <p:nvPr/>
          </p:nvSpPr>
          <p:spPr>
            <a:xfrm rot="5400000">
              <a:off x="4932040" y="4581128"/>
              <a:ext cx="1296144" cy="432048"/>
            </a:xfrm>
            <a:prstGeom prst="rect">
              <a:avLst/>
            </a:prstGeom>
          </p:spPr>
          <p:txBody>
            <a:bodyPr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en-US" altLang="ja-JP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(</a:t>
              </a:r>
              <a:r>
                <a:rPr lang="ja-JP" altLang="en-US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　　　</a:t>
              </a:r>
              <a:r>
                <a:rPr lang="en-US" altLang="ja-JP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254948" y="995586"/>
            <a:ext cx="8992616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+mn-ea"/>
                <a:cs typeface="Arial" panose="020B0604020202020204" pitchFamily="34" charset="0"/>
              </a:rPr>
              <a:t>光合成色素により光が吸収される効率（吸収率）と波長の関係を示す。</a:t>
            </a:r>
            <a:endParaRPr lang="en-US" altLang="ja-JP" sz="2200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96698" y="669836"/>
            <a:ext cx="1561980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+mn-ea"/>
                <a:cs typeface="Arial" panose="020B0604020202020204" pitchFamily="34" charset="0"/>
              </a:rPr>
              <a:t>吸収曲線；</a:t>
            </a:r>
            <a:endParaRPr lang="en-US" altLang="ja-JP" sz="2200" b="1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257752" y="1756812"/>
            <a:ext cx="8992616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+mn-ea"/>
                <a:cs typeface="Arial" panose="020B0604020202020204" pitchFamily="34" charset="0"/>
              </a:rPr>
              <a:t>光合成速度（光合成の速度）と波長の関係を示す。</a:t>
            </a:r>
            <a:endParaRPr lang="en-US" altLang="ja-JP" sz="2200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99502" y="1431062"/>
            <a:ext cx="4403918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+mn-ea"/>
                <a:cs typeface="Arial" panose="020B0604020202020204" pitchFamily="34" charset="0"/>
              </a:rPr>
              <a:t>作用曲線（作用スペクトル）；</a:t>
            </a:r>
            <a:endParaRPr lang="en-US" altLang="ja-JP" sz="2200" b="1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-195386" y="6021288"/>
            <a:ext cx="8992616" cy="43204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ja-JP" altLang="en-US" sz="2400" b="1" spc="100" dirty="0">
                <a:latin typeface="+mn-ea"/>
                <a:cs typeface="Arial" panose="020B0604020202020204" pitchFamily="34" charset="0"/>
              </a:rPr>
              <a:t>クロロフィルは、緑色光を効率的に吸収できず反射・透過する。</a:t>
            </a:r>
            <a:endParaRPr lang="en-US" altLang="ja-JP" sz="2400" b="1" spc="100" dirty="0">
              <a:latin typeface="+mn-ea"/>
              <a:cs typeface="Arial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ja-JP" altLang="en-US" sz="2400" b="1" spc="100" dirty="0">
                <a:latin typeface="+mn-ea"/>
                <a:cs typeface="Arial" panose="020B0604020202020204" pitchFamily="34" charset="0"/>
              </a:rPr>
              <a:t>（植物が緑色に見える理由）</a:t>
            </a:r>
            <a:endParaRPr lang="en-US" altLang="ja-JP" sz="2400" b="1" spc="1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8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-24974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4936" y="0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光合成色素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79512" y="1556792"/>
          <a:ext cx="8640959" cy="2808313"/>
        </p:xfrm>
        <a:graphic>
          <a:graphicData uri="http://schemas.openxmlformats.org/drawingml/2006/table">
            <a:tbl>
              <a:tblPr/>
              <a:tblGrid>
                <a:gridCol w="459594">
                  <a:extLst>
                    <a:ext uri="{9D8B030D-6E8A-4147-A177-3AD203B41FA5}">
                      <a16:colId xmlns:a16="http://schemas.microsoft.com/office/drawing/2014/main" val="3825251372"/>
                    </a:ext>
                  </a:extLst>
                </a:gridCol>
                <a:gridCol w="1225585">
                  <a:extLst>
                    <a:ext uri="{9D8B030D-6E8A-4147-A177-3AD203B41FA5}">
                      <a16:colId xmlns:a16="http://schemas.microsoft.com/office/drawing/2014/main" val="4034778372"/>
                    </a:ext>
                  </a:extLst>
                </a:gridCol>
                <a:gridCol w="892673">
                  <a:extLst>
                    <a:ext uri="{9D8B030D-6E8A-4147-A177-3AD203B41FA5}">
                      <a16:colId xmlns:a16="http://schemas.microsoft.com/office/drawing/2014/main" val="3510731195"/>
                    </a:ext>
                  </a:extLst>
                </a:gridCol>
                <a:gridCol w="919189">
                  <a:extLst>
                    <a:ext uri="{9D8B030D-6E8A-4147-A177-3AD203B41FA5}">
                      <a16:colId xmlns:a16="http://schemas.microsoft.com/office/drawing/2014/main" val="456098473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873299770"/>
                    </a:ext>
                  </a:extLst>
                </a:gridCol>
                <a:gridCol w="733583">
                  <a:extLst>
                    <a:ext uri="{9D8B030D-6E8A-4147-A177-3AD203B41FA5}">
                      <a16:colId xmlns:a16="http://schemas.microsoft.com/office/drawing/2014/main" val="2610104937"/>
                    </a:ext>
                  </a:extLst>
                </a:gridCol>
                <a:gridCol w="592169">
                  <a:extLst>
                    <a:ext uri="{9D8B030D-6E8A-4147-A177-3AD203B41FA5}">
                      <a16:colId xmlns:a16="http://schemas.microsoft.com/office/drawing/2014/main" val="3501939602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506351115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2753993713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1265871343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4101166397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531189317"/>
                    </a:ext>
                  </a:extLst>
                </a:gridCol>
              </a:tblGrid>
              <a:tr h="5241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色素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化学的性質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同化色素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色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紅色硫黄　細菌など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シアノバクテリア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紅藻類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ケイ藻類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褐藻類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緑藻類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植物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797460"/>
                  </a:ext>
                </a:extLst>
              </a:tr>
              <a:tr h="2298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クロロフィル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Mg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を中心金属とするポルフィリン環に　　鎖状のフィト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ルが結合した脂溶性物質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クロロフィル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a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青緑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82475"/>
                  </a:ext>
                </a:extLst>
              </a:tr>
              <a:tr h="2298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クロロフィル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b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黄緑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971145"/>
                  </a:ext>
                </a:extLst>
              </a:tr>
              <a:tr h="2298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クロロフィル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540063"/>
                  </a:ext>
                </a:extLst>
              </a:tr>
              <a:tr h="2298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バクテリオクロロフィル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B05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812546"/>
                  </a:ext>
                </a:extLst>
              </a:tr>
              <a:tr h="2298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カロテ　ノイド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鎖状の長い不飽和炭化水素で、脂溶性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カロテン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β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カロテン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橙黄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767903"/>
                  </a:ext>
                </a:extLst>
              </a:tr>
              <a:tr h="2298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キサントフィル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ルテイン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黄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56144"/>
                  </a:ext>
                </a:extLst>
              </a:tr>
              <a:tr h="2298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フコキサンチン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褐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97412"/>
                  </a:ext>
                </a:extLst>
              </a:tr>
              <a:tr h="321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フィコ　ビリン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ポルフィリン環が　　開いた形で、中心金属をもたない。　　　水溶性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フィコシアニン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青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400345"/>
                  </a:ext>
                </a:extLst>
              </a:tr>
              <a:tr h="3530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フィコエリトリン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紅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355652"/>
                  </a:ext>
                </a:extLst>
              </a:tr>
            </a:tbl>
          </a:graphicData>
        </a:graphic>
      </p:graphicFrame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58385" y="5013176"/>
            <a:ext cx="7623689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000" b="1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●と</a:t>
            </a:r>
            <a:r>
              <a:rPr lang="ja-JP" altLang="en-US" sz="2000" b="1" spc="100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●</a:t>
            </a:r>
            <a:r>
              <a:rPr lang="ja-JP" altLang="en-US" sz="2000" b="1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は、その植物がその光合成色素を持つことを示す。</a:t>
            </a:r>
            <a:endParaRPr lang="en-US" altLang="ja-JP" sz="2000" b="1" spc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itchFamily="34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467544" y="5445224"/>
            <a:ext cx="8307257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000" b="1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特に</a:t>
            </a:r>
            <a:r>
              <a:rPr lang="ja-JP" altLang="en-US" sz="2000" b="1" spc="100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●</a:t>
            </a:r>
            <a:r>
              <a:rPr lang="ja-JP" altLang="en-US" sz="2000" b="1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rPr>
              <a:t>は、主要な光合成色素でその植物の特徴となる色素である。</a:t>
            </a:r>
            <a:endParaRPr lang="en-US" altLang="ja-JP" sz="2000" b="1" spc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9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-24974" y="-196974"/>
            <a:ext cx="9144000" cy="1124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779834" y="131490"/>
            <a:ext cx="1065718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薄層クロマトグラフィー</a:t>
            </a:r>
            <a:endParaRPr lang="en-US" altLang="ja-JP" sz="3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TLC</a:t>
            </a: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Thin-Layer Chromatography</a:t>
            </a: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）の原理</a:t>
            </a:r>
            <a:endParaRPr lang="en-US" altLang="ja-JP" sz="3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499770" y="4648164"/>
            <a:ext cx="2483768" cy="213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試料物質の固定相の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担体への吸着の強さと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移動相の溶媒への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溶解性の違いにより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試料物質の移動する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距離に違いが生じる。</a:t>
            </a:r>
            <a:endParaRPr lang="ja-JP" altLang="en-US" dirty="0"/>
          </a:p>
        </p:txBody>
      </p:sp>
      <p:grpSp>
        <p:nvGrpSpPr>
          <p:cNvPr id="111" name="グループ化 110"/>
          <p:cNvGrpSpPr/>
          <p:nvPr/>
        </p:nvGrpSpPr>
        <p:grpSpPr>
          <a:xfrm>
            <a:off x="1331640" y="2204489"/>
            <a:ext cx="1296144" cy="2016225"/>
            <a:chOff x="1815447" y="3933055"/>
            <a:chExt cx="1296144" cy="2016225"/>
          </a:xfrm>
        </p:grpSpPr>
        <p:sp>
          <p:nvSpPr>
            <p:cNvPr id="32" name="正方形/長方形 31"/>
            <p:cNvSpPr/>
            <p:nvPr/>
          </p:nvSpPr>
          <p:spPr>
            <a:xfrm>
              <a:off x="1815447" y="3933055"/>
              <a:ext cx="1296144" cy="201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2017214" y="5113383"/>
              <a:ext cx="879894" cy="787879"/>
            </a:xfrm>
            <a:custGeom>
              <a:avLst/>
              <a:gdLst>
                <a:gd name="connsiteX0" fmla="*/ 23004 w 879894"/>
                <a:gd name="connsiteY0" fmla="*/ 0 h 787879"/>
                <a:gd name="connsiteX1" fmla="*/ 201283 w 879894"/>
                <a:gd name="connsiteY1" fmla="*/ 46007 h 787879"/>
                <a:gd name="connsiteX2" fmla="*/ 408317 w 879894"/>
                <a:gd name="connsiteY2" fmla="*/ 115018 h 787879"/>
                <a:gd name="connsiteX3" fmla="*/ 626853 w 879894"/>
                <a:gd name="connsiteY3" fmla="*/ 178279 h 787879"/>
                <a:gd name="connsiteX4" fmla="*/ 799381 w 879894"/>
                <a:gd name="connsiteY4" fmla="*/ 207034 h 787879"/>
                <a:gd name="connsiteX5" fmla="*/ 868392 w 879894"/>
                <a:gd name="connsiteY5" fmla="*/ 448573 h 787879"/>
                <a:gd name="connsiteX6" fmla="*/ 868392 w 879894"/>
                <a:gd name="connsiteY6" fmla="*/ 557841 h 787879"/>
                <a:gd name="connsiteX7" fmla="*/ 879894 w 879894"/>
                <a:gd name="connsiteY7" fmla="*/ 787879 h 787879"/>
                <a:gd name="connsiteX8" fmla="*/ 0 w 879894"/>
                <a:gd name="connsiteY8" fmla="*/ 782128 h 787879"/>
                <a:gd name="connsiteX9" fmla="*/ 23004 w 879894"/>
                <a:gd name="connsiteY9" fmla="*/ 0 h 78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894" h="787879">
                  <a:moveTo>
                    <a:pt x="23004" y="0"/>
                  </a:moveTo>
                  <a:lnTo>
                    <a:pt x="201283" y="46007"/>
                  </a:lnTo>
                  <a:lnTo>
                    <a:pt x="408317" y="115018"/>
                  </a:lnTo>
                  <a:lnTo>
                    <a:pt x="626853" y="178279"/>
                  </a:lnTo>
                  <a:lnTo>
                    <a:pt x="799381" y="207034"/>
                  </a:lnTo>
                  <a:lnTo>
                    <a:pt x="868392" y="448573"/>
                  </a:lnTo>
                  <a:lnTo>
                    <a:pt x="868392" y="557841"/>
                  </a:lnTo>
                  <a:lnTo>
                    <a:pt x="879894" y="787879"/>
                  </a:lnTo>
                  <a:lnTo>
                    <a:pt x="0" y="782128"/>
                  </a:lnTo>
                  <a:lnTo>
                    <a:pt x="23004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1907704" y="3933056"/>
              <a:ext cx="292530" cy="1944216"/>
              <a:chOff x="1907704" y="3717032"/>
              <a:chExt cx="292530" cy="1944216"/>
            </a:xfrm>
          </p:grpSpPr>
          <p:sp>
            <p:nvSpPr>
              <p:cNvPr id="27" name="六角形 26"/>
              <p:cNvSpPr/>
              <p:nvPr/>
            </p:nvSpPr>
            <p:spPr>
              <a:xfrm>
                <a:off x="2063222" y="3728534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六角形 29"/>
              <p:cNvSpPr/>
              <p:nvPr/>
            </p:nvSpPr>
            <p:spPr>
              <a:xfrm>
                <a:off x="2071969" y="3999313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五角形 28"/>
              <p:cNvSpPr/>
              <p:nvPr/>
            </p:nvSpPr>
            <p:spPr>
              <a:xfrm rot="19969966">
                <a:off x="2056218" y="3865137"/>
                <a:ext cx="144016" cy="104886"/>
              </a:xfrm>
              <a:prstGeom prst="pent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六角形 32"/>
              <p:cNvSpPr/>
              <p:nvPr/>
            </p:nvSpPr>
            <p:spPr>
              <a:xfrm>
                <a:off x="2063222" y="4134460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六角形 33"/>
              <p:cNvSpPr/>
              <p:nvPr/>
            </p:nvSpPr>
            <p:spPr>
              <a:xfrm flipV="1">
                <a:off x="2063223" y="4244092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六角形 34"/>
              <p:cNvSpPr/>
              <p:nvPr/>
            </p:nvSpPr>
            <p:spPr>
              <a:xfrm rot="20557974" flipV="1">
                <a:off x="2069599" y="4386305"/>
                <a:ext cx="114010" cy="137207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五角形 35"/>
              <p:cNvSpPr/>
              <p:nvPr/>
            </p:nvSpPr>
            <p:spPr>
              <a:xfrm rot="1630034" flipV="1">
                <a:off x="2073646" y="4683838"/>
                <a:ext cx="87214" cy="117115"/>
              </a:xfrm>
              <a:prstGeom prst="pent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六角形 36"/>
              <p:cNvSpPr/>
              <p:nvPr/>
            </p:nvSpPr>
            <p:spPr>
              <a:xfrm flipV="1">
                <a:off x="2057471" y="4549377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六角形 37"/>
              <p:cNvSpPr/>
              <p:nvPr/>
            </p:nvSpPr>
            <p:spPr>
              <a:xfrm>
                <a:off x="2066218" y="4794519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六角形 38"/>
              <p:cNvSpPr/>
              <p:nvPr/>
            </p:nvSpPr>
            <p:spPr>
              <a:xfrm>
                <a:off x="2057471" y="4929666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六角形 39"/>
              <p:cNvSpPr/>
              <p:nvPr/>
            </p:nvSpPr>
            <p:spPr>
              <a:xfrm>
                <a:off x="2057471" y="5070564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六角形 40"/>
              <p:cNvSpPr/>
              <p:nvPr/>
            </p:nvSpPr>
            <p:spPr>
              <a:xfrm flipV="1">
                <a:off x="2051720" y="5223449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六角形 41"/>
              <p:cNvSpPr/>
              <p:nvPr/>
            </p:nvSpPr>
            <p:spPr>
              <a:xfrm flipV="1">
                <a:off x="2051720" y="5517232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六角形 42"/>
              <p:cNvSpPr/>
              <p:nvPr/>
            </p:nvSpPr>
            <p:spPr>
              <a:xfrm rot="1042026" flipH="1" flipV="1">
                <a:off x="2063848" y="5369850"/>
                <a:ext cx="114010" cy="137207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1907704" y="3717032"/>
                <a:ext cx="144016" cy="1944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正方形/長方形 46"/>
            <p:cNvSpPr/>
            <p:nvPr/>
          </p:nvSpPr>
          <p:spPr>
            <a:xfrm flipV="1">
              <a:off x="1907704" y="5890996"/>
              <a:ext cx="1080120" cy="457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>
              <a:off x="2400258" y="5566236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楕円 50"/>
            <p:cNvSpPr/>
            <p:nvPr/>
          </p:nvSpPr>
          <p:spPr>
            <a:xfrm>
              <a:off x="2207238" y="53012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/>
            <p:cNvSpPr/>
            <p:nvPr/>
          </p:nvSpPr>
          <p:spPr>
            <a:xfrm>
              <a:off x="2235993" y="539622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/>
            <p:cNvSpPr/>
            <p:nvPr/>
          </p:nvSpPr>
          <p:spPr>
            <a:xfrm>
              <a:off x="2218740" y="557737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/>
            <p:cNvSpPr/>
            <p:nvPr/>
          </p:nvSpPr>
          <p:spPr>
            <a:xfrm>
              <a:off x="2207238" y="577650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二等辺三角形 51"/>
            <p:cNvSpPr/>
            <p:nvPr/>
          </p:nvSpPr>
          <p:spPr>
            <a:xfrm>
              <a:off x="2250491" y="5482726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二等辺三角形 57"/>
            <p:cNvSpPr/>
            <p:nvPr/>
          </p:nvSpPr>
          <p:spPr>
            <a:xfrm rot="780000">
              <a:off x="2274457" y="5672472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/>
            <p:cNvSpPr/>
            <p:nvPr/>
          </p:nvSpPr>
          <p:spPr>
            <a:xfrm rot="20820000" flipH="1">
              <a:off x="2294708" y="5776794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/>
            <p:nvPr/>
          </p:nvSpPr>
          <p:spPr>
            <a:xfrm>
              <a:off x="2757302" y="542797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/>
            <p:cNvSpPr/>
            <p:nvPr/>
          </p:nvSpPr>
          <p:spPr>
            <a:xfrm>
              <a:off x="2757302" y="554862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61"/>
            <p:cNvSpPr/>
            <p:nvPr/>
          </p:nvSpPr>
          <p:spPr>
            <a:xfrm>
              <a:off x="2650788" y="572750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二等辺三角形 62"/>
            <p:cNvSpPr/>
            <p:nvPr/>
          </p:nvSpPr>
          <p:spPr>
            <a:xfrm>
              <a:off x="2622033" y="5477538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二等辺三角形 63"/>
            <p:cNvSpPr/>
            <p:nvPr/>
          </p:nvSpPr>
          <p:spPr>
            <a:xfrm rot="780000">
              <a:off x="2608497" y="5600464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二等辺三角形 64"/>
            <p:cNvSpPr/>
            <p:nvPr/>
          </p:nvSpPr>
          <p:spPr>
            <a:xfrm rot="20820000" flipH="1">
              <a:off x="2740595" y="5649469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/>
            <p:cNvSpPr/>
            <p:nvPr/>
          </p:nvSpPr>
          <p:spPr>
            <a:xfrm>
              <a:off x="2791686" y="576201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 flipH="1">
              <a:off x="2381527" y="5661248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右矢印 52"/>
            <p:cNvSpPr/>
            <p:nvPr/>
          </p:nvSpPr>
          <p:spPr>
            <a:xfrm rot="16200000">
              <a:off x="2449584" y="5165738"/>
              <a:ext cx="216024" cy="7200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二等辺三角形 68"/>
            <p:cNvSpPr/>
            <p:nvPr/>
          </p:nvSpPr>
          <p:spPr>
            <a:xfrm>
              <a:off x="2339752" y="5373216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二等辺三角形 69"/>
            <p:cNvSpPr/>
            <p:nvPr/>
          </p:nvSpPr>
          <p:spPr>
            <a:xfrm>
              <a:off x="2699596" y="5805272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4136804" y="2204490"/>
            <a:ext cx="1296144" cy="2016225"/>
            <a:chOff x="3995936" y="3933056"/>
            <a:chExt cx="1296144" cy="2016225"/>
          </a:xfrm>
        </p:grpSpPr>
        <p:sp>
          <p:nvSpPr>
            <p:cNvPr id="71" name="正方形/長方形 70"/>
            <p:cNvSpPr/>
            <p:nvPr/>
          </p:nvSpPr>
          <p:spPr>
            <a:xfrm>
              <a:off x="3995936" y="3933056"/>
              <a:ext cx="1296144" cy="201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197702" y="4377024"/>
              <a:ext cx="950361" cy="1530964"/>
            </a:xfrm>
            <a:custGeom>
              <a:avLst/>
              <a:gdLst>
                <a:gd name="connsiteX0" fmla="*/ 23004 w 879894"/>
                <a:gd name="connsiteY0" fmla="*/ 0 h 787879"/>
                <a:gd name="connsiteX1" fmla="*/ 201283 w 879894"/>
                <a:gd name="connsiteY1" fmla="*/ 46007 h 787879"/>
                <a:gd name="connsiteX2" fmla="*/ 408317 w 879894"/>
                <a:gd name="connsiteY2" fmla="*/ 115018 h 787879"/>
                <a:gd name="connsiteX3" fmla="*/ 626853 w 879894"/>
                <a:gd name="connsiteY3" fmla="*/ 178279 h 787879"/>
                <a:gd name="connsiteX4" fmla="*/ 799381 w 879894"/>
                <a:gd name="connsiteY4" fmla="*/ 207034 h 787879"/>
                <a:gd name="connsiteX5" fmla="*/ 868392 w 879894"/>
                <a:gd name="connsiteY5" fmla="*/ 448573 h 787879"/>
                <a:gd name="connsiteX6" fmla="*/ 868392 w 879894"/>
                <a:gd name="connsiteY6" fmla="*/ 557841 h 787879"/>
                <a:gd name="connsiteX7" fmla="*/ 879894 w 879894"/>
                <a:gd name="connsiteY7" fmla="*/ 787879 h 787879"/>
                <a:gd name="connsiteX8" fmla="*/ 0 w 879894"/>
                <a:gd name="connsiteY8" fmla="*/ 782128 h 787879"/>
                <a:gd name="connsiteX9" fmla="*/ 23004 w 879894"/>
                <a:gd name="connsiteY9" fmla="*/ 0 h 78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894" h="787879">
                  <a:moveTo>
                    <a:pt x="23004" y="0"/>
                  </a:moveTo>
                  <a:lnTo>
                    <a:pt x="201283" y="46007"/>
                  </a:lnTo>
                  <a:lnTo>
                    <a:pt x="408317" y="115018"/>
                  </a:lnTo>
                  <a:lnTo>
                    <a:pt x="626853" y="178279"/>
                  </a:lnTo>
                  <a:lnTo>
                    <a:pt x="799381" y="207034"/>
                  </a:lnTo>
                  <a:lnTo>
                    <a:pt x="868392" y="448573"/>
                  </a:lnTo>
                  <a:lnTo>
                    <a:pt x="868392" y="557841"/>
                  </a:lnTo>
                  <a:lnTo>
                    <a:pt x="879894" y="787879"/>
                  </a:lnTo>
                  <a:lnTo>
                    <a:pt x="0" y="782128"/>
                  </a:lnTo>
                  <a:lnTo>
                    <a:pt x="23004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/>
          </p:nvGrpSpPr>
          <p:grpSpPr>
            <a:xfrm>
              <a:off x="4088193" y="3933057"/>
              <a:ext cx="292530" cy="1944216"/>
              <a:chOff x="1907704" y="3717032"/>
              <a:chExt cx="292530" cy="1944216"/>
            </a:xfrm>
          </p:grpSpPr>
          <p:sp>
            <p:nvSpPr>
              <p:cNvPr id="74" name="六角形 73"/>
              <p:cNvSpPr/>
              <p:nvPr/>
            </p:nvSpPr>
            <p:spPr>
              <a:xfrm>
                <a:off x="2063222" y="3728534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六角形 74"/>
              <p:cNvSpPr/>
              <p:nvPr/>
            </p:nvSpPr>
            <p:spPr>
              <a:xfrm>
                <a:off x="2071969" y="3999313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五角形 75"/>
              <p:cNvSpPr/>
              <p:nvPr/>
            </p:nvSpPr>
            <p:spPr>
              <a:xfrm rot="19969966">
                <a:off x="2056218" y="3865137"/>
                <a:ext cx="144016" cy="104886"/>
              </a:xfrm>
              <a:prstGeom prst="pent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六角形 76"/>
              <p:cNvSpPr/>
              <p:nvPr/>
            </p:nvSpPr>
            <p:spPr>
              <a:xfrm>
                <a:off x="2063222" y="4134460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六角形 77"/>
              <p:cNvSpPr/>
              <p:nvPr/>
            </p:nvSpPr>
            <p:spPr>
              <a:xfrm flipV="1">
                <a:off x="2063223" y="4244092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六角形 78"/>
              <p:cNvSpPr/>
              <p:nvPr/>
            </p:nvSpPr>
            <p:spPr>
              <a:xfrm rot="20557974" flipV="1">
                <a:off x="2069599" y="4394851"/>
                <a:ext cx="114010" cy="137207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五角形 79"/>
              <p:cNvSpPr/>
              <p:nvPr/>
            </p:nvSpPr>
            <p:spPr>
              <a:xfrm rot="1630034" flipV="1">
                <a:off x="2073646" y="4683838"/>
                <a:ext cx="87214" cy="117115"/>
              </a:xfrm>
              <a:prstGeom prst="pent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六角形 80"/>
              <p:cNvSpPr/>
              <p:nvPr/>
            </p:nvSpPr>
            <p:spPr>
              <a:xfrm flipV="1">
                <a:off x="2057471" y="4549377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六角形 81"/>
              <p:cNvSpPr/>
              <p:nvPr/>
            </p:nvSpPr>
            <p:spPr>
              <a:xfrm>
                <a:off x="2066218" y="4794519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六角形 82"/>
              <p:cNvSpPr/>
              <p:nvPr/>
            </p:nvSpPr>
            <p:spPr>
              <a:xfrm>
                <a:off x="2057471" y="4929666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六角形 83"/>
              <p:cNvSpPr/>
              <p:nvPr/>
            </p:nvSpPr>
            <p:spPr>
              <a:xfrm>
                <a:off x="2057471" y="5070564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六角形 84"/>
              <p:cNvSpPr/>
              <p:nvPr/>
            </p:nvSpPr>
            <p:spPr>
              <a:xfrm flipV="1">
                <a:off x="2051720" y="5223449"/>
                <a:ext cx="132514" cy="132514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六角形 85"/>
              <p:cNvSpPr/>
              <p:nvPr/>
            </p:nvSpPr>
            <p:spPr>
              <a:xfrm flipV="1">
                <a:off x="2051720" y="5517232"/>
                <a:ext cx="124130" cy="12413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六角形 86"/>
              <p:cNvSpPr/>
              <p:nvPr/>
            </p:nvSpPr>
            <p:spPr>
              <a:xfrm rot="1042026" flipH="1" flipV="1">
                <a:off x="2063848" y="5369850"/>
                <a:ext cx="114010" cy="137207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907704" y="3717032"/>
                <a:ext cx="144016" cy="1944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9" name="正方形/長方形 88"/>
            <p:cNvSpPr/>
            <p:nvPr/>
          </p:nvSpPr>
          <p:spPr>
            <a:xfrm flipV="1">
              <a:off x="4088193" y="5890997"/>
              <a:ext cx="1080120" cy="457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直線矢印コネクタ 89"/>
            <p:cNvCxnSpPr/>
            <p:nvPr/>
          </p:nvCxnSpPr>
          <p:spPr>
            <a:xfrm>
              <a:off x="4617752" y="5651520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楕円 90"/>
            <p:cNvSpPr/>
            <p:nvPr/>
          </p:nvSpPr>
          <p:spPr>
            <a:xfrm>
              <a:off x="4413392" y="515109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/>
            <p:cNvSpPr/>
            <p:nvPr/>
          </p:nvSpPr>
          <p:spPr>
            <a:xfrm>
              <a:off x="4398402" y="528288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/>
            <p:cNvSpPr/>
            <p:nvPr/>
          </p:nvSpPr>
          <p:spPr>
            <a:xfrm>
              <a:off x="4932040" y="501194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/>
            <p:cNvSpPr/>
            <p:nvPr/>
          </p:nvSpPr>
          <p:spPr>
            <a:xfrm>
              <a:off x="5004048" y="535739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二等辺三角形 94"/>
            <p:cNvSpPr/>
            <p:nvPr/>
          </p:nvSpPr>
          <p:spPr>
            <a:xfrm>
              <a:off x="4373211" y="5603165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二等辺三角形 95"/>
            <p:cNvSpPr/>
            <p:nvPr/>
          </p:nvSpPr>
          <p:spPr>
            <a:xfrm rot="780000">
              <a:off x="4380796" y="5798382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二等辺三角形 96"/>
            <p:cNvSpPr/>
            <p:nvPr/>
          </p:nvSpPr>
          <p:spPr>
            <a:xfrm rot="20820000" flipH="1">
              <a:off x="4443752" y="5536496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楕円 97"/>
            <p:cNvSpPr/>
            <p:nvPr/>
          </p:nvSpPr>
          <p:spPr>
            <a:xfrm>
              <a:off x="4994320" y="516568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/>
            <p:cNvSpPr/>
            <p:nvPr/>
          </p:nvSpPr>
          <p:spPr>
            <a:xfrm>
              <a:off x="4860032" y="515595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/>
            <p:cNvSpPr/>
            <p:nvPr/>
          </p:nvSpPr>
          <p:spPr>
            <a:xfrm>
              <a:off x="4850304" y="535252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二等辺三角形 100"/>
            <p:cNvSpPr/>
            <p:nvPr/>
          </p:nvSpPr>
          <p:spPr>
            <a:xfrm>
              <a:off x="4374082" y="5453263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二等辺三角形 101"/>
            <p:cNvSpPr/>
            <p:nvPr/>
          </p:nvSpPr>
          <p:spPr>
            <a:xfrm rot="780000">
              <a:off x="4482386" y="5744480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二等辺三角形 102"/>
            <p:cNvSpPr/>
            <p:nvPr/>
          </p:nvSpPr>
          <p:spPr>
            <a:xfrm rot="20820000" flipH="1">
              <a:off x="4879605" y="5581016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/>
            <p:cNvSpPr/>
            <p:nvPr/>
          </p:nvSpPr>
          <p:spPr>
            <a:xfrm>
              <a:off x="4932040" y="525228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5" name="直線矢印コネクタ 104"/>
            <p:cNvCxnSpPr/>
            <p:nvPr/>
          </p:nvCxnSpPr>
          <p:spPr>
            <a:xfrm flipH="1">
              <a:off x="4608024" y="5733256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右矢印 105"/>
            <p:cNvSpPr/>
            <p:nvPr/>
          </p:nvSpPr>
          <p:spPr>
            <a:xfrm rot="16200000">
              <a:off x="4601278" y="4529852"/>
              <a:ext cx="216024" cy="7200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二等辺三角形 106"/>
            <p:cNvSpPr/>
            <p:nvPr/>
          </p:nvSpPr>
          <p:spPr>
            <a:xfrm>
              <a:off x="4373886" y="5688415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二等辺三角形 107"/>
            <p:cNvSpPr/>
            <p:nvPr/>
          </p:nvSpPr>
          <p:spPr>
            <a:xfrm>
              <a:off x="4872891" y="5713808"/>
              <a:ext cx="108000" cy="72000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9" name="直線矢印コネクタ 108"/>
            <p:cNvCxnSpPr/>
            <p:nvPr/>
          </p:nvCxnSpPr>
          <p:spPr>
            <a:xfrm>
              <a:off x="4610912" y="5213374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 flipH="1">
              <a:off x="4601184" y="5295110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グループ化 1026"/>
          <p:cNvGrpSpPr/>
          <p:nvPr/>
        </p:nvGrpSpPr>
        <p:grpSpPr>
          <a:xfrm>
            <a:off x="6804248" y="1392946"/>
            <a:ext cx="1368152" cy="2827769"/>
            <a:chOff x="6444208" y="3121512"/>
            <a:chExt cx="1368152" cy="2827769"/>
          </a:xfrm>
        </p:grpSpPr>
        <p:grpSp>
          <p:nvGrpSpPr>
            <p:cNvPr id="1024" name="グループ化 1023"/>
            <p:cNvGrpSpPr/>
            <p:nvPr/>
          </p:nvGrpSpPr>
          <p:grpSpPr>
            <a:xfrm>
              <a:off x="6516216" y="3231619"/>
              <a:ext cx="1296144" cy="2717662"/>
              <a:chOff x="6516216" y="3231619"/>
              <a:chExt cx="1296144" cy="2717662"/>
            </a:xfrm>
          </p:grpSpPr>
          <p:sp>
            <p:nvSpPr>
              <p:cNvPr id="113" name="正方形/長方形 112"/>
              <p:cNvSpPr/>
              <p:nvPr/>
            </p:nvSpPr>
            <p:spPr>
              <a:xfrm>
                <a:off x="6516216" y="3933056"/>
                <a:ext cx="1296144" cy="2016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 113"/>
              <p:cNvSpPr/>
              <p:nvPr/>
            </p:nvSpPr>
            <p:spPr>
              <a:xfrm>
                <a:off x="6717982" y="3231619"/>
                <a:ext cx="950361" cy="2683093"/>
              </a:xfrm>
              <a:custGeom>
                <a:avLst/>
                <a:gdLst>
                  <a:gd name="connsiteX0" fmla="*/ 23004 w 879894"/>
                  <a:gd name="connsiteY0" fmla="*/ 0 h 787879"/>
                  <a:gd name="connsiteX1" fmla="*/ 201283 w 879894"/>
                  <a:gd name="connsiteY1" fmla="*/ 46007 h 787879"/>
                  <a:gd name="connsiteX2" fmla="*/ 408317 w 879894"/>
                  <a:gd name="connsiteY2" fmla="*/ 115018 h 787879"/>
                  <a:gd name="connsiteX3" fmla="*/ 626853 w 879894"/>
                  <a:gd name="connsiteY3" fmla="*/ 178279 h 787879"/>
                  <a:gd name="connsiteX4" fmla="*/ 799381 w 879894"/>
                  <a:gd name="connsiteY4" fmla="*/ 207034 h 787879"/>
                  <a:gd name="connsiteX5" fmla="*/ 868392 w 879894"/>
                  <a:gd name="connsiteY5" fmla="*/ 448573 h 787879"/>
                  <a:gd name="connsiteX6" fmla="*/ 868392 w 879894"/>
                  <a:gd name="connsiteY6" fmla="*/ 557841 h 787879"/>
                  <a:gd name="connsiteX7" fmla="*/ 879894 w 879894"/>
                  <a:gd name="connsiteY7" fmla="*/ 787879 h 787879"/>
                  <a:gd name="connsiteX8" fmla="*/ 0 w 879894"/>
                  <a:gd name="connsiteY8" fmla="*/ 782128 h 787879"/>
                  <a:gd name="connsiteX9" fmla="*/ 23004 w 879894"/>
                  <a:gd name="connsiteY9" fmla="*/ 0 h 78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9894" h="787879">
                    <a:moveTo>
                      <a:pt x="23004" y="0"/>
                    </a:moveTo>
                    <a:lnTo>
                      <a:pt x="201283" y="46007"/>
                    </a:lnTo>
                    <a:lnTo>
                      <a:pt x="408317" y="115018"/>
                    </a:lnTo>
                    <a:lnTo>
                      <a:pt x="626853" y="178279"/>
                    </a:lnTo>
                    <a:lnTo>
                      <a:pt x="799381" y="207034"/>
                    </a:lnTo>
                    <a:lnTo>
                      <a:pt x="868392" y="448573"/>
                    </a:lnTo>
                    <a:lnTo>
                      <a:pt x="868392" y="557841"/>
                    </a:lnTo>
                    <a:lnTo>
                      <a:pt x="879894" y="787879"/>
                    </a:lnTo>
                    <a:lnTo>
                      <a:pt x="0" y="782128"/>
                    </a:lnTo>
                    <a:lnTo>
                      <a:pt x="23004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5" name="グループ化 114"/>
              <p:cNvGrpSpPr/>
              <p:nvPr/>
            </p:nvGrpSpPr>
            <p:grpSpPr>
              <a:xfrm>
                <a:off x="6608473" y="3933057"/>
                <a:ext cx="292530" cy="1944216"/>
                <a:chOff x="1907704" y="3717032"/>
                <a:chExt cx="292530" cy="1944216"/>
              </a:xfrm>
            </p:grpSpPr>
            <p:sp>
              <p:nvSpPr>
                <p:cNvPr id="138" name="六角形 137"/>
                <p:cNvSpPr/>
                <p:nvPr/>
              </p:nvSpPr>
              <p:spPr>
                <a:xfrm>
                  <a:off x="2063222" y="3728534"/>
                  <a:ext cx="132514" cy="132514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六角形 138"/>
                <p:cNvSpPr/>
                <p:nvPr/>
              </p:nvSpPr>
              <p:spPr>
                <a:xfrm>
                  <a:off x="2071969" y="3999313"/>
                  <a:ext cx="124130" cy="124130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五角形 139"/>
                <p:cNvSpPr/>
                <p:nvPr/>
              </p:nvSpPr>
              <p:spPr>
                <a:xfrm rot="19969966">
                  <a:off x="2056218" y="3865137"/>
                  <a:ext cx="144016" cy="104886"/>
                </a:xfrm>
                <a:prstGeom prst="pent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六角形 140"/>
                <p:cNvSpPr/>
                <p:nvPr/>
              </p:nvSpPr>
              <p:spPr>
                <a:xfrm>
                  <a:off x="2063222" y="4134460"/>
                  <a:ext cx="124130" cy="124130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六角形 141"/>
                <p:cNvSpPr/>
                <p:nvPr/>
              </p:nvSpPr>
              <p:spPr>
                <a:xfrm flipV="1">
                  <a:off x="2063223" y="4244092"/>
                  <a:ext cx="132514" cy="132514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六角形 142"/>
                <p:cNvSpPr/>
                <p:nvPr/>
              </p:nvSpPr>
              <p:spPr>
                <a:xfrm rot="20557974" flipV="1">
                  <a:off x="2069599" y="4394851"/>
                  <a:ext cx="114010" cy="137207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五角形 143"/>
                <p:cNvSpPr/>
                <p:nvPr/>
              </p:nvSpPr>
              <p:spPr>
                <a:xfrm rot="1630034" flipV="1">
                  <a:off x="2073646" y="4683838"/>
                  <a:ext cx="87214" cy="117115"/>
                </a:xfrm>
                <a:prstGeom prst="pent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六角形 144"/>
                <p:cNvSpPr/>
                <p:nvPr/>
              </p:nvSpPr>
              <p:spPr>
                <a:xfrm flipV="1">
                  <a:off x="2057471" y="4549377"/>
                  <a:ext cx="124130" cy="124130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六角形 145"/>
                <p:cNvSpPr/>
                <p:nvPr/>
              </p:nvSpPr>
              <p:spPr>
                <a:xfrm>
                  <a:off x="2066218" y="4794519"/>
                  <a:ext cx="124130" cy="124130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六角形 146"/>
                <p:cNvSpPr/>
                <p:nvPr/>
              </p:nvSpPr>
              <p:spPr>
                <a:xfrm>
                  <a:off x="2057471" y="4929666"/>
                  <a:ext cx="124130" cy="124130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六角形 147"/>
                <p:cNvSpPr/>
                <p:nvPr/>
              </p:nvSpPr>
              <p:spPr>
                <a:xfrm>
                  <a:off x="2057471" y="5070564"/>
                  <a:ext cx="132514" cy="132514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六角形 148"/>
                <p:cNvSpPr/>
                <p:nvPr/>
              </p:nvSpPr>
              <p:spPr>
                <a:xfrm flipV="1">
                  <a:off x="2051720" y="5223449"/>
                  <a:ext cx="132514" cy="132514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六角形 149"/>
                <p:cNvSpPr/>
                <p:nvPr/>
              </p:nvSpPr>
              <p:spPr>
                <a:xfrm flipV="1">
                  <a:off x="2051720" y="5517232"/>
                  <a:ext cx="124130" cy="124130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六角形 150"/>
                <p:cNvSpPr/>
                <p:nvPr/>
              </p:nvSpPr>
              <p:spPr>
                <a:xfrm rot="1042026" flipH="1" flipV="1">
                  <a:off x="2063848" y="5369850"/>
                  <a:ext cx="114010" cy="137207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" name="正方形/長方形 151"/>
                <p:cNvSpPr/>
                <p:nvPr/>
              </p:nvSpPr>
              <p:spPr>
                <a:xfrm>
                  <a:off x="1907704" y="3717032"/>
                  <a:ext cx="144016" cy="19442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6" name="正方形/長方形 115"/>
              <p:cNvSpPr/>
              <p:nvPr/>
            </p:nvSpPr>
            <p:spPr>
              <a:xfrm flipV="1">
                <a:off x="6608473" y="5890997"/>
                <a:ext cx="1080120" cy="4571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7" name="直線矢印コネクタ 116"/>
              <p:cNvCxnSpPr/>
              <p:nvPr/>
            </p:nvCxnSpPr>
            <p:spPr>
              <a:xfrm>
                <a:off x="7138032" y="4999113"/>
                <a:ext cx="18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楕円 117"/>
              <p:cNvSpPr/>
              <p:nvPr/>
            </p:nvSpPr>
            <p:spPr>
              <a:xfrm>
                <a:off x="6933672" y="4072208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楕円 118"/>
              <p:cNvSpPr/>
              <p:nvPr/>
            </p:nvSpPr>
            <p:spPr>
              <a:xfrm>
                <a:off x="6918682" y="4203996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楕円 119"/>
              <p:cNvSpPr/>
              <p:nvPr/>
            </p:nvSpPr>
            <p:spPr>
              <a:xfrm>
                <a:off x="7452320" y="3961192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楕円 120"/>
              <p:cNvSpPr/>
              <p:nvPr/>
            </p:nvSpPr>
            <p:spPr>
              <a:xfrm>
                <a:off x="7524328" y="427850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二等辺三角形 121"/>
              <p:cNvSpPr/>
              <p:nvPr/>
            </p:nvSpPr>
            <p:spPr>
              <a:xfrm>
                <a:off x="6893491" y="4950758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二等辺三角形 122"/>
              <p:cNvSpPr/>
              <p:nvPr/>
            </p:nvSpPr>
            <p:spPr>
              <a:xfrm rot="780000">
                <a:off x="6901076" y="5145975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二等辺三角形 123"/>
              <p:cNvSpPr/>
              <p:nvPr/>
            </p:nvSpPr>
            <p:spPr>
              <a:xfrm rot="20820000" flipH="1">
                <a:off x="6964032" y="4884089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楕円 124"/>
              <p:cNvSpPr/>
              <p:nvPr/>
            </p:nvSpPr>
            <p:spPr>
              <a:xfrm>
                <a:off x="7514600" y="4086800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楕円 125"/>
              <p:cNvSpPr/>
              <p:nvPr/>
            </p:nvSpPr>
            <p:spPr>
              <a:xfrm>
                <a:off x="7380312" y="4077072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楕円 126"/>
              <p:cNvSpPr/>
              <p:nvPr/>
            </p:nvSpPr>
            <p:spPr>
              <a:xfrm>
                <a:off x="7370584" y="4273640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二等辺三角形 127"/>
              <p:cNvSpPr/>
              <p:nvPr/>
            </p:nvSpPr>
            <p:spPr>
              <a:xfrm>
                <a:off x="6894362" y="4800856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二等辺三角形 128"/>
              <p:cNvSpPr/>
              <p:nvPr/>
            </p:nvSpPr>
            <p:spPr>
              <a:xfrm rot="780000">
                <a:off x="7002666" y="5092073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二等辺三角形 129"/>
              <p:cNvSpPr/>
              <p:nvPr/>
            </p:nvSpPr>
            <p:spPr>
              <a:xfrm rot="20820000" flipH="1">
                <a:off x="7399885" y="4928609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楕円 130"/>
              <p:cNvSpPr/>
              <p:nvPr/>
            </p:nvSpPr>
            <p:spPr>
              <a:xfrm>
                <a:off x="7452320" y="4173400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2" name="直線矢印コネクタ 131"/>
              <p:cNvCxnSpPr/>
              <p:nvPr/>
            </p:nvCxnSpPr>
            <p:spPr>
              <a:xfrm flipH="1">
                <a:off x="7128304" y="5080849"/>
                <a:ext cx="18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二等辺三角形 133"/>
              <p:cNvSpPr/>
              <p:nvPr/>
            </p:nvSpPr>
            <p:spPr>
              <a:xfrm>
                <a:off x="6894166" y="5036008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二等辺三角形 134"/>
              <p:cNvSpPr/>
              <p:nvPr/>
            </p:nvSpPr>
            <p:spPr>
              <a:xfrm>
                <a:off x="7393171" y="5061401"/>
                <a:ext cx="108000" cy="72000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6" name="直線矢印コネクタ 135"/>
              <p:cNvCxnSpPr/>
              <p:nvPr/>
            </p:nvCxnSpPr>
            <p:spPr>
              <a:xfrm>
                <a:off x="7131192" y="4134488"/>
                <a:ext cx="18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矢印コネクタ 136"/>
              <p:cNvCxnSpPr/>
              <p:nvPr/>
            </p:nvCxnSpPr>
            <p:spPr>
              <a:xfrm flipH="1">
                <a:off x="7121464" y="4216224"/>
                <a:ext cx="18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正方形/長方形 67"/>
            <p:cNvSpPr/>
            <p:nvPr/>
          </p:nvSpPr>
          <p:spPr>
            <a:xfrm>
              <a:off x="6444208" y="3121512"/>
              <a:ext cx="122413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右矢印 156"/>
            <p:cNvSpPr/>
            <p:nvPr/>
          </p:nvSpPr>
          <p:spPr>
            <a:xfrm rot="16200000">
              <a:off x="7117332" y="3861048"/>
              <a:ext cx="216024" cy="7200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60462" y="1052533"/>
            <a:ext cx="9713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TLC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プレート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ガラスやプラスチックなど板の上にシリカゲルなどの吸着剤（担体）を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薄膜状に固定した薄層プレート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19672" y="211302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担体（黒）</a:t>
            </a:r>
          </a:p>
          <a:p>
            <a:r>
              <a:rPr lang="ja-JP" altLang="en-US" sz="16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（固定相）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95818" y="3564337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移動相</a:t>
            </a:r>
            <a:endParaRPr lang="en-US" altLang="ja-JP" sz="16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6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（水色）</a:t>
            </a:r>
            <a:endParaRPr lang="en-US" altLang="ja-JP" sz="16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36512" y="225704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薄層プレート</a:t>
            </a:r>
            <a:endParaRPr lang="en-US" altLang="ja-JP" sz="16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6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（灰色）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右矢印 1028"/>
          <p:cNvSpPr/>
          <p:nvPr/>
        </p:nvSpPr>
        <p:spPr>
          <a:xfrm>
            <a:off x="3203848" y="3121138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右矢印 162"/>
          <p:cNvSpPr/>
          <p:nvPr/>
        </p:nvSpPr>
        <p:spPr>
          <a:xfrm>
            <a:off x="6084168" y="3121138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/>
          <p:cNvSpPr/>
          <p:nvPr/>
        </p:nvSpPr>
        <p:spPr>
          <a:xfrm>
            <a:off x="395536" y="4648164"/>
            <a:ext cx="3384376" cy="213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薄層プレートの一端を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溶媒に浸すと、吸着剤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（担体）の間隙を毛細管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現象により溶媒が移動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する。（溶剤の移動方向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を青矢印で示す。）</a:t>
            </a:r>
            <a:endParaRPr lang="ja-JP" altLang="en-US" dirty="0"/>
          </a:p>
        </p:txBody>
      </p:sp>
      <p:sp>
        <p:nvSpPr>
          <p:cNvPr id="166" name="正方形/長方形 165"/>
          <p:cNvSpPr/>
          <p:nvPr/>
        </p:nvSpPr>
        <p:spPr>
          <a:xfrm>
            <a:off x="3491880" y="4648164"/>
            <a:ext cx="2987824" cy="144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薄層プレート上に試料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物質が存在する場合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溶媒の移動に伴い</a:t>
            </a:r>
            <a:endParaRPr lang="en-US" altLang="ja-JP" dirty="0">
              <a:latin typeface="Noto Sans JP"/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latin typeface="Noto Sans JP"/>
              </a:rPr>
              <a:t>試料物質も移動する。</a:t>
            </a:r>
            <a:endParaRPr lang="ja-JP" altLang="en-US" dirty="0"/>
          </a:p>
        </p:txBody>
      </p:sp>
      <p:sp>
        <p:nvSpPr>
          <p:cNvPr id="167" name="楕円 166"/>
          <p:cNvSpPr/>
          <p:nvPr/>
        </p:nvSpPr>
        <p:spPr>
          <a:xfrm>
            <a:off x="2843808" y="369720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/>
          <p:cNvSpPr/>
          <p:nvPr/>
        </p:nvSpPr>
        <p:spPr>
          <a:xfrm>
            <a:off x="2827624" y="3816942"/>
            <a:ext cx="108000" cy="720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/>
          <p:cNvSpPr/>
          <p:nvPr/>
        </p:nvSpPr>
        <p:spPr>
          <a:xfrm>
            <a:off x="2915816" y="362519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試料物質</a:t>
            </a:r>
            <a:endParaRPr lang="en-US" altLang="ja-JP" sz="16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3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16" y="2132856"/>
            <a:ext cx="8087868" cy="325526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-24974" y="-409936"/>
            <a:ext cx="9144000" cy="1124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684584" y="9738"/>
            <a:ext cx="1065718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薄層クロマトグラフィー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TLC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Thin-Layer Chromatography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07504" y="1196752"/>
            <a:ext cx="9113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 </a:t>
            </a:r>
            <a:r>
              <a:rPr lang="en-US" altLang="ja-JP" sz="20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TLC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プレート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）ジエチルエーテル（抽出液の作製に使用）　　  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iii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）展開液（クロロホルム：アセトン ＝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　　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）ホウレンソウの緑葉　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774444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試料と試薬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2148028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実験操作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-180528" y="5102264"/>
            <a:ext cx="216024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 緑葉を細かく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切り、すりつぶす。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11764" y="3076464"/>
            <a:ext cx="1008112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緑葉</a:t>
            </a:r>
            <a:endParaRPr lang="en-US" altLang="ja-JP" sz="1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932452" y="5102264"/>
            <a:ext cx="26916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ジエチルエーテルを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加えて抽出液を作製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する。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425350" y="5102264"/>
            <a:ext cx="2691678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TLC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プレートの上端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または下端から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1cm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位置に線を引く。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抽出液を原点に塗布し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乾燥させる（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回）。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336098" y="2500400"/>
            <a:ext cx="12961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展開液の最終前線</a:t>
            </a:r>
            <a:endParaRPr lang="en-US" altLang="ja-JP" sz="1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832650" y="4221088"/>
            <a:ext cx="10081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原点</a:t>
            </a:r>
            <a:endParaRPr lang="en-US" altLang="ja-JP" sz="1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220680" y="4000194"/>
            <a:ext cx="14401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毛細管</a:t>
            </a:r>
            <a:endParaRPr lang="en-US" altLang="ja-JP" sz="1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（チップ）</a:t>
            </a:r>
            <a:endParaRPr lang="en-US" altLang="ja-JP" sz="1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8197148" y="4559014"/>
            <a:ext cx="10081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展開液</a:t>
            </a:r>
            <a:endParaRPr lang="en-US" altLang="ja-JP" sz="1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761858" y="5102264"/>
            <a:ext cx="2691678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ふた付きビンに展開液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を入れて、飽和させる。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原点が展開液に浸ら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ないように、ビンに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TLC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プレートを入れる。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5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正方形/長方形 182"/>
          <p:cNvSpPr/>
          <p:nvPr/>
        </p:nvSpPr>
        <p:spPr>
          <a:xfrm>
            <a:off x="-324544" y="6096694"/>
            <a:ext cx="10153128" cy="816094"/>
          </a:xfrm>
          <a:prstGeom prst="rect">
            <a:avLst/>
          </a:prstGeom>
          <a:solidFill>
            <a:srgbClr val="EA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-24974" y="-196974"/>
            <a:ext cx="9144000" cy="1124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779834" y="131490"/>
            <a:ext cx="1065718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薄層クロマトグラフィー</a:t>
            </a:r>
            <a:endParaRPr lang="en-US" altLang="ja-JP" sz="3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TLC</a:t>
            </a: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Thin-Layer Chromatography</a:t>
            </a:r>
            <a:r>
              <a:rPr lang="ja-JP" altLang="en-US" sz="3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）の評価方法</a:t>
            </a:r>
            <a:endParaRPr lang="en-US" altLang="ja-JP" sz="3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259632" y="2698716"/>
            <a:ext cx="3024336" cy="2880320"/>
            <a:chOff x="2699792" y="2564904"/>
            <a:chExt cx="3384376" cy="3240360"/>
          </a:xfrm>
        </p:grpSpPr>
        <p:pic>
          <p:nvPicPr>
            <p:cNvPr id="153" name="図 152"/>
            <p:cNvPicPr>
              <a:picLocks noChangeAspect="1"/>
            </p:cNvPicPr>
            <p:nvPr/>
          </p:nvPicPr>
          <p:blipFill rotWithShape="1">
            <a:blip r:embed="rId3"/>
            <a:srcRect l="5090" t="2846" r="37294" b="12879"/>
            <a:stretch/>
          </p:blipFill>
          <p:spPr>
            <a:xfrm>
              <a:off x="2699792" y="2636912"/>
              <a:ext cx="2845959" cy="3168352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5004048" y="2564904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4" name="正方形/長方形 153"/>
          <p:cNvSpPr/>
          <p:nvPr/>
        </p:nvSpPr>
        <p:spPr>
          <a:xfrm>
            <a:off x="179512" y="1013234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移動率［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Rate of flow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2000" b="1" dirty="0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</a:t>
            </a:r>
            <a:r>
              <a:rPr lang="en-US" altLang="ja-JP" sz="2000" b="1" baseline="-25000" dirty="0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）値］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819443" y="1529388"/>
            <a:ext cx="5976664" cy="864096"/>
            <a:chOff x="971600" y="1628800"/>
            <a:chExt cx="5976664" cy="864096"/>
          </a:xfrm>
        </p:grpSpPr>
        <p:sp>
          <p:nvSpPr>
            <p:cNvPr id="155" name="正方形/長方形 154"/>
            <p:cNvSpPr/>
            <p:nvPr/>
          </p:nvSpPr>
          <p:spPr>
            <a:xfrm>
              <a:off x="971600" y="1844824"/>
              <a:ext cx="1224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altLang="ja-JP" sz="2000" dirty="0" err="1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R</a:t>
              </a:r>
              <a:r>
                <a:rPr lang="en-US" altLang="ja-JP" sz="2000" baseline="-25000" dirty="0" err="1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f</a:t>
              </a:r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 ＝ </a:t>
              </a:r>
              <a:endPara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1763688" y="1628800"/>
              <a:ext cx="51845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原点から各色素の中心点までの距離（</a:t>
              </a:r>
              <a:r>
                <a:rPr lang="en-US" altLang="ja-JP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B</a:t>
              </a:r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）</a:t>
              </a:r>
              <a:endPara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691680" y="2038546"/>
              <a:ext cx="48965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正方形/長方形 157"/>
            <p:cNvSpPr/>
            <p:nvPr/>
          </p:nvSpPr>
          <p:spPr>
            <a:xfrm>
              <a:off x="1763688" y="2092786"/>
              <a:ext cx="51845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原点から展開溶媒の前線までの距離（</a:t>
              </a:r>
              <a:r>
                <a:rPr lang="en-US" altLang="ja-JP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A</a:t>
              </a:r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）</a:t>
              </a:r>
              <a:endPara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9" name="正方形/長方形 158"/>
          <p:cNvSpPr/>
          <p:nvPr/>
        </p:nvSpPr>
        <p:spPr>
          <a:xfrm>
            <a:off x="2467515" y="4066868"/>
            <a:ext cx="288032" cy="384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/>
          <p:cNvSpPr/>
          <p:nvPr/>
        </p:nvSpPr>
        <p:spPr>
          <a:xfrm>
            <a:off x="2699792" y="4570924"/>
            <a:ext cx="288032" cy="248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2411760" y="4066868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710943" y="4503450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1475656" y="5579036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展開溶媒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115616" y="4786948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正方形/長方形 169"/>
          <p:cNvSpPr/>
          <p:nvPr/>
        </p:nvSpPr>
        <p:spPr>
          <a:xfrm>
            <a:off x="611560" y="442690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原点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611560" y="3225074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前線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3779912" y="3191621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前線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3347864" y="543502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原点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74" name="直線コネクタ 173"/>
          <p:cNvCxnSpPr/>
          <p:nvPr/>
        </p:nvCxnSpPr>
        <p:spPr>
          <a:xfrm>
            <a:off x="3264705" y="5086131"/>
            <a:ext cx="371191" cy="348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正方形/長方形 174"/>
          <p:cNvSpPr/>
          <p:nvPr/>
        </p:nvSpPr>
        <p:spPr>
          <a:xfrm>
            <a:off x="3758557" y="2764107"/>
            <a:ext cx="2858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カロテン（橙黄色）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3757610" y="3594750"/>
            <a:ext cx="3442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クロロフィル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（青緑色）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7" name="正方形/長方形 176"/>
          <p:cNvSpPr/>
          <p:nvPr/>
        </p:nvSpPr>
        <p:spPr>
          <a:xfrm>
            <a:off x="3757610" y="4242822"/>
            <a:ext cx="3442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クロロフィル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（黄緑色）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8" name="正方形/長方形 177"/>
          <p:cNvSpPr/>
          <p:nvPr/>
        </p:nvSpPr>
        <p:spPr>
          <a:xfrm>
            <a:off x="3752508" y="4870107"/>
            <a:ext cx="3442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キサントフィル（淡黄色）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7263700" y="2991850"/>
            <a:ext cx="0" cy="219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正方形/長方形 178"/>
          <p:cNvSpPr/>
          <p:nvPr/>
        </p:nvSpPr>
        <p:spPr>
          <a:xfrm>
            <a:off x="7502026" y="279812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大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7502026" y="5008074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小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1" name="正方形/長方形 180"/>
          <p:cNvSpPr/>
          <p:nvPr/>
        </p:nvSpPr>
        <p:spPr>
          <a:xfrm>
            <a:off x="7812360" y="3855946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</a:t>
            </a:r>
            <a:r>
              <a:rPr lang="en-US" altLang="ja-JP" sz="2000" baseline="-25000" dirty="0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2" name="正方形/長方形 181"/>
          <p:cNvSpPr/>
          <p:nvPr/>
        </p:nvSpPr>
        <p:spPr>
          <a:xfrm>
            <a:off x="467544" y="6127812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</a:t>
            </a:r>
            <a:r>
              <a:rPr lang="en-US" altLang="ja-JP" sz="2000" b="1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値は、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TLC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プレートと溶媒の成分や温度などの条件が一定である場合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一定になる。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0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7FB4A9AFE427940A233F620482391BC" ma:contentTypeVersion="11" ma:contentTypeDescription="新しいドキュメントを作成します。" ma:contentTypeScope="" ma:versionID="7d07c623fcf492d75176e4d028ce0b85">
  <xsd:schema xmlns:xsd="http://www.w3.org/2001/XMLSchema" xmlns:xs="http://www.w3.org/2001/XMLSchema" xmlns:p="http://schemas.microsoft.com/office/2006/metadata/properties" xmlns:ns2="3e488705-4b9b-4213-9659-66b8e8d9e444" xmlns:ns3="b2f9a78e-fb3f-494d-9ca8-51733c1c8360" targetNamespace="http://schemas.microsoft.com/office/2006/metadata/properties" ma:root="true" ma:fieldsID="990307faf57847a09444134dc20b3152" ns2:_="" ns3:_="">
    <xsd:import namespace="3e488705-4b9b-4213-9659-66b8e8d9e444"/>
    <xsd:import namespace="b2f9a78e-fb3f-494d-9ca8-51733c1c8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88705-4b9b-4213-9659-66b8e8d9e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9a78e-fb3f-494d-9ca8-51733c1c8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A0AB5-3F36-4494-B623-75F76825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88705-4b9b-4213-9659-66b8e8d9e444"/>
    <ds:schemaRef ds:uri="b2f9a78e-fb3f-494d-9ca8-51733c1c8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1187C-AF2C-4FB4-9B8F-5B3754BCF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2A52F-3091-4653-851A-81CDD6F31916}">
  <ds:schemaRefs>
    <ds:schemaRef ds:uri="http://schemas.microsoft.com/office/infopath/2007/PartnerControls"/>
    <ds:schemaRef ds:uri="http://purl.org/dc/dcmitype/"/>
    <ds:schemaRef ds:uri="b2f9a78e-fb3f-494d-9ca8-51733c1c8360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3e488705-4b9b-4213-9659-66b8e8d9e44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51455</TotalTime>
  <Words>780</Words>
  <Application>Microsoft Office PowerPoint</Application>
  <PresentationFormat>画面に合わせる (4:3)</PresentationFormat>
  <Paragraphs>227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ＭＳ Ｐゴシック</vt:lpstr>
      <vt:lpstr>ＭＳ ゴシック</vt:lpstr>
      <vt:lpstr>Noto Sans JP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dbio</dc:creator>
  <cp:lastModifiedBy>z5005026 海老名 彩雪</cp:lastModifiedBy>
  <cp:revision>2996</cp:revision>
  <cp:lastPrinted>2024-12-17T06:38:10Z</cp:lastPrinted>
  <dcterms:created xsi:type="dcterms:W3CDTF">2014-06-07T09:35:31Z</dcterms:created>
  <dcterms:modified xsi:type="dcterms:W3CDTF">2025-02-20T03:34:02Z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0x01010047FB4A9AFE427940A233F620482391BC</vt:lpwstr>
  </property>
</Properties>
</file>