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16"/>
  </p:notesMasterIdLst>
  <p:handoutMasterIdLst>
    <p:handoutMasterId r:id="rId17"/>
  </p:handoutMasterIdLst>
  <p:sldIdLst>
    <p:sldId id="1310" r:id="rId5"/>
    <p:sldId id="1237" r:id="rId6"/>
    <p:sldId id="1051" r:id="rId7"/>
    <p:sldId id="1080" r:id="rId8"/>
    <p:sldId id="1187" r:id="rId9"/>
    <p:sldId id="1188" r:id="rId10"/>
    <p:sldId id="1252" r:id="rId11"/>
    <p:sldId id="1309" r:id="rId12"/>
    <p:sldId id="1190" r:id="rId13"/>
    <p:sldId id="1148" r:id="rId14"/>
    <p:sldId id="1147" r:id="rId15"/>
  </p:sldIdLst>
  <p:sldSz cx="9144000" cy="6858000" type="screen4x3"/>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3543"/>
    <a:srgbClr val="FF0066"/>
    <a:srgbClr val="FEFDF7"/>
    <a:srgbClr val="C9CDE8"/>
    <a:srgbClr val="FEF5CA"/>
    <a:srgbClr val="FEF7DB"/>
    <a:srgbClr val="FFFEF9"/>
    <a:srgbClr val="FFF9E6"/>
    <a:srgbClr val="E3EEC5"/>
    <a:srgbClr val="888E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798" autoAdjust="0"/>
    <p:restoredTop sz="95380" autoAdjust="0"/>
  </p:normalViewPr>
  <p:slideViewPr>
    <p:cSldViewPr>
      <p:cViewPr varScale="1">
        <p:scale>
          <a:sx n="113" d="100"/>
          <a:sy n="113" d="100"/>
        </p:scale>
        <p:origin x="1146" y="96"/>
      </p:cViewPr>
      <p:guideLst>
        <p:guide orient="horz" pos="2160"/>
        <p:guide pos="2880"/>
      </p:guideLst>
    </p:cSldViewPr>
  </p:slideViewPr>
  <p:notesTextViewPr>
    <p:cViewPr>
      <p:scale>
        <a:sx n="3" d="2"/>
        <a:sy n="3" d="2"/>
      </p:scale>
      <p:origin x="0" y="0"/>
    </p:cViewPr>
  </p:notesTextViewPr>
  <p:sorterViewPr>
    <p:cViewPr>
      <p:scale>
        <a:sx n="154" d="100"/>
        <a:sy n="154" d="100"/>
      </p:scale>
      <p:origin x="0" y="-390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24EF7A8-63BF-4DA0-83B7-6815F93CC232}"/>
              </a:ext>
            </a:extLst>
          </p:cNvPr>
          <p:cNvSpPr>
            <a:spLocks noGrp="1"/>
          </p:cNvSpPr>
          <p:nvPr>
            <p:ph type="hdr" sz="quarter"/>
          </p:nvPr>
        </p:nvSpPr>
        <p:spPr>
          <a:xfrm>
            <a:off x="3" y="5"/>
            <a:ext cx="4306514" cy="340792"/>
          </a:xfrm>
          <a:prstGeom prst="rect">
            <a:avLst/>
          </a:prstGeom>
        </p:spPr>
        <p:txBody>
          <a:bodyPr vert="horz" lIns="90549" tIns="45275" rIns="90549" bIns="45275"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90AABB71-A4C0-4AB3-8498-3869F5F4D30C}"/>
              </a:ext>
            </a:extLst>
          </p:cNvPr>
          <p:cNvSpPr>
            <a:spLocks noGrp="1"/>
          </p:cNvSpPr>
          <p:nvPr>
            <p:ph type="dt" sz="quarter" idx="1"/>
          </p:nvPr>
        </p:nvSpPr>
        <p:spPr>
          <a:xfrm>
            <a:off x="5630540" y="5"/>
            <a:ext cx="4306514" cy="340792"/>
          </a:xfrm>
          <a:prstGeom prst="rect">
            <a:avLst/>
          </a:prstGeom>
        </p:spPr>
        <p:txBody>
          <a:bodyPr vert="horz" lIns="90549" tIns="45275" rIns="90549" bIns="45275" rtlCol="0"/>
          <a:lstStyle>
            <a:lvl1pPr algn="r">
              <a:defRPr sz="1200"/>
            </a:lvl1pPr>
          </a:lstStyle>
          <a:p>
            <a:endParaRPr kumimoji="1" lang="ja-JP" altLang="en-US"/>
          </a:p>
        </p:txBody>
      </p:sp>
      <p:sp>
        <p:nvSpPr>
          <p:cNvPr id="4" name="フッター プレースホルダー 3">
            <a:extLst>
              <a:ext uri="{FF2B5EF4-FFF2-40B4-BE49-F238E27FC236}">
                <a16:creationId xmlns:a16="http://schemas.microsoft.com/office/drawing/2014/main" id="{8846CD44-9499-4E28-A2AE-25347E17369C}"/>
              </a:ext>
            </a:extLst>
          </p:cNvPr>
          <p:cNvSpPr>
            <a:spLocks noGrp="1"/>
          </p:cNvSpPr>
          <p:nvPr>
            <p:ph type="ftr" sz="quarter" idx="2"/>
          </p:nvPr>
        </p:nvSpPr>
        <p:spPr>
          <a:xfrm>
            <a:off x="3" y="6466413"/>
            <a:ext cx="4306514" cy="340792"/>
          </a:xfrm>
          <a:prstGeom prst="rect">
            <a:avLst/>
          </a:prstGeom>
        </p:spPr>
        <p:txBody>
          <a:bodyPr vert="horz" lIns="90549" tIns="45275" rIns="90549" bIns="45275"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C0FC044E-0191-4954-9C90-6B8702BA99D7}"/>
              </a:ext>
            </a:extLst>
          </p:cNvPr>
          <p:cNvSpPr>
            <a:spLocks noGrp="1"/>
          </p:cNvSpPr>
          <p:nvPr>
            <p:ph type="sldNum" sz="quarter" idx="3"/>
          </p:nvPr>
        </p:nvSpPr>
        <p:spPr>
          <a:xfrm>
            <a:off x="5630540" y="6466413"/>
            <a:ext cx="4306514" cy="340792"/>
          </a:xfrm>
          <a:prstGeom prst="rect">
            <a:avLst/>
          </a:prstGeom>
        </p:spPr>
        <p:txBody>
          <a:bodyPr vert="horz" lIns="90549" tIns="45275" rIns="90549" bIns="45275" rtlCol="0" anchor="b"/>
          <a:lstStyle>
            <a:lvl1pPr algn="r">
              <a:defRPr sz="1200"/>
            </a:lvl1pPr>
          </a:lstStyle>
          <a:p>
            <a:fld id="{A988A924-C905-4D5A-9C2C-3B4EC82CC94D}" type="slidenum">
              <a:rPr kumimoji="1" lang="ja-JP" altLang="en-US" smtClean="0"/>
              <a:t>‹#›</a:t>
            </a:fld>
            <a:endParaRPr kumimoji="1" lang="ja-JP" altLang="en-US"/>
          </a:p>
        </p:txBody>
      </p:sp>
    </p:spTree>
    <p:extLst>
      <p:ext uri="{BB962C8B-B14F-4D97-AF65-F5344CB8AC3E}">
        <p14:creationId xmlns:p14="http://schemas.microsoft.com/office/powerpoint/2010/main" val="296657663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2"/>
            <a:ext cx="4307047" cy="340360"/>
          </a:xfrm>
          <a:prstGeom prst="rect">
            <a:avLst/>
          </a:prstGeom>
        </p:spPr>
        <p:txBody>
          <a:bodyPr vert="horz" lIns="91419" tIns="45709" rIns="91419" bIns="45709" rtlCol="0"/>
          <a:lstStyle>
            <a:lvl1pPr algn="l">
              <a:defRPr sz="1200"/>
            </a:lvl1pPr>
          </a:lstStyle>
          <a:p>
            <a:endParaRPr kumimoji="1" lang="ja-JP" altLang="en-US"/>
          </a:p>
        </p:txBody>
      </p:sp>
      <p:sp>
        <p:nvSpPr>
          <p:cNvPr id="3" name="日付プレースホルダー 2"/>
          <p:cNvSpPr>
            <a:spLocks noGrp="1"/>
          </p:cNvSpPr>
          <p:nvPr>
            <p:ph type="dt" idx="1"/>
          </p:nvPr>
        </p:nvSpPr>
        <p:spPr>
          <a:xfrm>
            <a:off x="5630000" y="2"/>
            <a:ext cx="4307047" cy="340360"/>
          </a:xfrm>
          <a:prstGeom prst="rect">
            <a:avLst/>
          </a:prstGeom>
        </p:spPr>
        <p:txBody>
          <a:bodyPr vert="horz" lIns="91419" tIns="45709" rIns="91419" bIns="45709" rtlCol="0"/>
          <a:lstStyle>
            <a:lvl1pPr algn="r">
              <a:defRPr sz="1200"/>
            </a:lvl1pPr>
          </a:lstStyle>
          <a:p>
            <a:endParaRPr kumimoji="1" lang="ja-JP" altLang="en-US"/>
          </a:p>
        </p:txBody>
      </p:sp>
      <p:sp>
        <p:nvSpPr>
          <p:cNvPr id="4" name="スライド イメージ プレースホルダー 3"/>
          <p:cNvSpPr>
            <a:spLocks noGrp="1" noRot="1" noChangeAspect="1"/>
          </p:cNvSpPr>
          <p:nvPr>
            <p:ph type="sldImg" idx="2"/>
          </p:nvPr>
        </p:nvSpPr>
        <p:spPr>
          <a:xfrm>
            <a:off x="3268663" y="511175"/>
            <a:ext cx="3402012" cy="2552700"/>
          </a:xfrm>
          <a:prstGeom prst="rect">
            <a:avLst/>
          </a:prstGeom>
          <a:noFill/>
          <a:ln w="12700">
            <a:solidFill>
              <a:prstClr val="black"/>
            </a:solidFill>
          </a:ln>
        </p:spPr>
        <p:txBody>
          <a:bodyPr vert="horz" lIns="91419" tIns="45709" rIns="91419" bIns="45709" rtlCol="0" anchor="ctr"/>
          <a:lstStyle/>
          <a:p>
            <a:endParaRPr lang="ja-JP" altLang="en-US"/>
          </a:p>
        </p:txBody>
      </p:sp>
      <p:sp>
        <p:nvSpPr>
          <p:cNvPr id="5" name="ノート プレースホルダー 4"/>
          <p:cNvSpPr>
            <a:spLocks noGrp="1"/>
          </p:cNvSpPr>
          <p:nvPr>
            <p:ph type="body" sz="quarter" idx="3"/>
          </p:nvPr>
        </p:nvSpPr>
        <p:spPr>
          <a:xfrm>
            <a:off x="993939" y="3233422"/>
            <a:ext cx="7951468" cy="3063239"/>
          </a:xfrm>
          <a:prstGeom prst="rect">
            <a:avLst/>
          </a:prstGeom>
        </p:spPr>
        <p:txBody>
          <a:bodyPr vert="horz" lIns="91419" tIns="45709" rIns="91419" bIns="4570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7" y="6465659"/>
            <a:ext cx="4307047" cy="340360"/>
          </a:xfrm>
          <a:prstGeom prst="rect">
            <a:avLst/>
          </a:prstGeom>
        </p:spPr>
        <p:txBody>
          <a:bodyPr vert="horz" lIns="91419" tIns="45709" rIns="91419" bIns="4570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30000" y="6465659"/>
            <a:ext cx="4307047" cy="340360"/>
          </a:xfrm>
          <a:prstGeom prst="rect">
            <a:avLst/>
          </a:prstGeom>
        </p:spPr>
        <p:txBody>
          <a:bodyPr vert="horz" lIns="91419" tIns="45709" rIns="91419" bIns="45709" rtlCol="0" anchor="b"/>
          <a:lstStyle>
            <a:lvl1pPr algn="r">
              <a:defRPr sz="1200"/>
            </a:lvl1pPr>
          </a:lstStyle>
          <a:p>
            <a:fld id="{F563DCE3-6F10-4CCE-9E8E-47ABB86D0B5A}" type="slidenum">
              <a:rPr kumimoji="1" lang="ja-JP" altLang="en-US" smtClean="0"/>
              <a:pPr/>
              <a:t>‹#›</a:t>
            </a:fld>
            <a:endParaRPr kumimoji="1" lang="ja-JP" altLang="en-US"/>
          </a:p>
        </p:txBody>
      </p:sp>
    </p:spTree>
    <p:extLst>
      <p:ext uri="{BB962C8B-B14F-4D97-AF65-F5344CB8AC3E}">
        <p14:creationId xmlns:p14="http://schemas.microsoft.com/office/powerpoint/2010/main" val="437268136"/>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1520B-4617-5C3D-A311-0AE91D52E2F1}"/>
            </a:ext>
          </a:extLst>
        </p:cNvPr>
        <p:cNvGrpSpPr/>
        <p:nvPr/>
      </p:nvGrpSpPr>
      <p:grpSpPr>
        <a:xfrm>
          <a:off x="0" y="0"/>
          <a:ext cx="0" cy="0"/>
          <a:chOff x="0" y="0"/>
          <a:chExt cx="0" cy="0"/>
        </a:xfrm>
      </p:grpSpPr>
      <p:sp>
        <p:nvSpPr>
          <p:cNvPr id="34817" name="Rectangle 7">
            <a:extLst>
              <a:ext uri="{FF2B5EF4-FFF2-40B4-BE49-F238E27FC236}">
                <a16:creationId xmlns:a16="http://schemas.microsoft.com/office/drawing/2014/main" id="{9198F6C3-CA1D-EE4C-E9D7-BB6FECD08B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30376" indent="-280914">
              <a:defRPr kumimoji="1" sz="2400">
                <a:solidFill>
                  <a:schemeClr val="tx1"/>
                </a:solidFill>
                <a:latin typeface="Arial" charset="0"/>
                <a:ea typeface="ＭＳ Ｐゴシック" charset="0"/>
              </a:defRPr>
            </a:lvl2pPr>
            <a:lvl3pPr marL="1123656" indent="-224731">
              <a:defRPr kumimoji="1" sz="2400">
                <a:solidFill>
                  <a:schemeClr val="tx1"/>
                </a:solidFill>
                <a:latin typeface="Arial" charset="0"/>
                <a:ea typeface="ＭＳ Ｐゴシック" charset="0"/>
              </a:defRPr>
            </a:lvl3pPr>
            <a:lvl4pPr marL="1573118" indent="-224731">
              <a:defRPr kumimoji="1" sz="2400">
                <a:solidFill>
                  <a:schemeClr val="tx1"/>
                </a:solidFill>
                <a:latin typeface="Arial" charset="0"/>
                <a:ea typeface="ＭＳ Ｐゴシック" charset="0"/>
              </a:defRPr>
            </a:lvl4pPr>
            <a:lvl5pPr marL="2022581" indent="-224731">
              <a:defRPr kumimoji="1" sz="2400">
                <a:solidFill>
                  <a:schemeClr val="tx1"/>
                </a:solidFill>
                <a:latin typeface="Arial" charset="0"/>
                <a:ea typeface="ＭＳ Ｐゴシック" charset="0"/>
              </a:defRPr>
            </a:lvl5pPr>
            <a:lvl6pPr marL="2472043" indent="-224731" fontAlgn="base">
              <a:spcBef>
                <a:spcPct val="0"/>
              </a:spcBef>
              <a:spcAft>
                <a:spcPct val="0"/>
              </a:spcAft>
              <a:defRPr kumimoji="1" sz="2400">
                <a:solidFill>
                  <a:schemeClr val="tx1"/>
                </a:solidFill>
                <a:latin typeface="Arial" charset="0"/>
                <a:ea typeface="ＭＳ Ｐゴシック" charset="0"/>
              </a:defRPr>
            </a:lvl6pPr>
            <a:lvl7pPr marL="2921506" indent="-224731" fontAlgn="base">
              <a:spcBef>
                <a:spcPct val="0"/>
              </a:spcBef>
              <a:spcAft>
                <a:spcPct val="0"/>
              </a:spcAft>
              <a:defRPr kumimoji="1" sz="2400">
                <a:solidFill>
                  <a:schemeClr val="tx1"/>
                </a:solidFill>
                <a:latin typeface="Arial" charset="0"/>
                <a:ea typeface="ＭＳ Ｐゴシック" charset="0"/>
              </a:defRPr>
            </a:lvl7pPr>
            <a:lvl8pPr marL="3370969" indent="-224731" fontAlgn="base">
              <a:spcBef>
                <a:spcPct val="0"/>
              </a:spcBef>
              <a:spcAft>
                <a:spcPct val="0"/>
              </a:spcAft>
              <a:defRPr kumimoji="1" sz="2400">
                <a:solidFill>
                  <a:schemeClr val="tx1"/>
                </a:solidFill>
                <a:latin typeface="Arial" charset="0"/>
                <a:ea typeface="ＭＳ Ｐゴシック" charset="0"/>
              </a:defRPr>
            </a:lvl8pPr>
            <a:lvl9pPr marL="3820431" indent="-224731" fontAlgn="base">
              <a:spcBef>
                <a:spcPct val="0"/>
              </a:spcBef>
              <a:spcAft>
                <a:spcPct val="0"/>
              </a:spcAft>
              <a:defRPr kumimoji="1" sz="2400">
                <a:solidFill>
                  <a:schemeClr val="tx1"/>
                </a:solidFill>
                <a:latin typeface="Arial" charset="0"/>
                <a:ea typeface="ＭＳ Ｐゴシック" charset="0"/>
              </a:defRPr>
            </a:lvl9pPr>
          </a:lstStyle>
          <a:p>
            <a:fld id="{A9364233-4301-5443-AC17-DA502B56A2D3}" type="slidenum">
              <a:rPr lang="en-US" altLang="ja-JP" sz="1200">
                <a:latin typeface="Calibri" charset="0"/>
              </a:rPr>
              <a:pPr/>
              <a:t>1</a:t>
            </a:fld>
            <a:endParaRPr lang="en-US" altLang="ja-JP" sz="1200">
              <a:latin typeface="Calibri" charset="0"/>
            </a:endParaRPr>
          </a:p>
        </p:txBody>
      </p:sp>
      <p:sp>
        <p:nvSpPr>
          <p:cNvPr id="34818" name="Rectangle 2">
            <a:extLst>
              <a:ext uri="{FF2B5EF4-FFF2-40B4-BE49-F238E27FC236}">
                <a16:creationId xmlns:a16="http://schemas.microsoft.com/office/drawing/2014/main" id="{BB1953FA-68FC-997B-DA0E-11E4077E28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819" name="Rectangle 3">
            <a:extLst>
              <a:ext uri="{FF2B5EF4-FFF2-40B4-BE49-F238E27FC236}">
                <a16:creationId xmlns:a16="http://schemas.microsoft.com/office/drawing/2014/main" id="{B72AF960-362C-E090-B011-B6F0F8256AB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z="900" dirty="0"/>
          </a:p>
        </p:txBody>
      </p:sp>
    </p:spTree>
    <p:extLst>
      <p:ext uri="{BB962C8B-B14F-4D97-AF65-F5344CB8AC3E}">
        <p14:creationId xmlns:p14="http://schemas.microsoft.com/office/powerpoint/2010/main" val="3301940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日付プレースホルダー 4">
            <a:extLst>
              <a:ext uri="{FF2B5EF4-FFF2-40B4-BE49-F238E27FC236}">
                <a16:creationId xmlns:a16="http://schemas.microsoft.com/office/drawing/2014/main" id="{D249B6A1-46A4-45F7-9CCD-98FB26ECCAC0}"/>
              </a:ext>
            </a:extLst>
          </p:cNvPr>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2228721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日付プレースホルダー 4">
            <a:extLst>
              <a:ext uri="{FF2B5EF4-FFF2-40B4-BE49-F238E27FC236}">
                <a16:creationId xmlns:a16="http://schemas.microsoft.com/office/drawing/2014/main" id="{D249B6A1-46A4-45F7-9CCD-98FB26ECCAC0}"/>
              </a:ext>
            </a:extLst>
          </p:cNvPr>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2352111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30376" indent="-280914">
              <a:defRPr kumimoji="1" sz="2400">
                <a:solidFill>
                  <a:schemeClr val="tx1"/>
                </a:solidFill>
                <a:latin typeface="Arial" charset="0"/>
                <a:ea typeface="ＭＳ Ｐゴシック" charset="0"/>
              </a:defRPr>
            </a:lvl2pPr>
            <a:lvl3pPr marL="1123656" indent="-224731">
              <a:defRPr kumimoji="1" sz="2400">
                <a:solidFill>
                  <a:schemeClr val="tx1"/>
                </a:solidFill>
                <a:latin typeface="Arial" charset="0"/>
                <a:ea typeface="ＭＳ Ｐゴシック" charset="0"/>
              </a:defRPr>
            </a:lvl3pPr>
            <a:lvl4pPr marL="1573118" indent="-224731">
              <a:defRPr kumimoji="1" sz="2400">
                <a:solidFill>
                  <a:schemeClr val="tx1"/>
                </a:solidFill>
                <a:latin typeface="Arial" charset="0"/>
                <a:ea typeface="ＭＳ Ｐゴシック" charset="0"/>
              </a:defRPr>
            </a:lvl4pPr>
            <a:lvl5pPr marL="2022581" indent="-224731">
              <a:defRPr kumimoji="1" sz="2400">
                <a:solidFill>
                  <a:schemeClr val="tx1"/>
                </a:solidFill>
                <a:latin typeface="Arial" charset="0"/>
                <a:ea typeface="ＭＳ Ｐゴシック" charset="0"/>
              </a:defRPr>
            </a:lvl5pPr>
            <a:lvl6pPr marL="2472043" indent="-224731" fontAlgn="base">
              <a:spcBef>
                <a:spcPct val="0"/>
              </a:spcBef>
              <a:spcAft>
                <a:spcPct val="0"/>
              </a:spcAft>
              <a:defRPr kumimoji="1" sz="2400">
                <a:solidFill>
                  <a:schemeClr val="tx1"/>
                </a:solidFill>
                <a:latin typeface="Arial" charset="0"/>
                <a:ea typeface="ＭＳ Ｐゴシック" charset="0"/>
              </a:defRPr>
            </a:lvl6pPr>
            <a:lvl7pPr marL="2921506" indent="-224731" fontAlgn="base">
              <a:spcBef>
                <a:spcPct val="0"/>
              </a:spcBef>
              <a:spcAft>
                <a:spcPct val="0"/>
              </a:spcAft>
              <a:defRPr kumimoji="1" sz="2400">
                <a:solidFill>
                  <a:schemeClr val="tx1"/>
                </a:solidFill>
                <a:latin typeface="Arial" charset="0"/>
                <a:ea typeface="ＭＳ Ｐゴシック" charset="0"/>
              </a:defRPr>
            </a:lvl7pPr>
            <a:lvl8pPr marL="3370969" indent="-224731" fontAlgn="base">
              <a:spcBef>
                <a:spcPct val="0"/>
              </a:spcBef>
              <a:spcAft>
                <a:spcPct val="0"/>
              </a:spcAft>
              <a:defRPr kumimoji="1" sz="2400">
                <a:solidFill>
                  <a:schemeClr val="tx1"/>
                </a:solidFill>
                <a:latin typeface="Arial" charset="0"/>
                <a:ea typeface="ＭＳ Ｐゴシック" charset="0"/>
              </a:defRPr>
            </a:lvl8pPr>
            <a:lvl9pPr marL="3820431" indent="-224731" fontAlgn="base">
              <a:spcBef>
                <a:spcPct val="0"/>
              </a:spcBef>
              <a:spcAft>
                <a:spcPct val="0"/>
              </a:spcAft>
              <a:defRPr kumimoji="1" sz="2400">
                <a:solidFill>
                  <a:schemeClr val="tx1"/>
                </a:solidFill>
                <a:latin typeface="Arial" charset="0"/>
                <a:ea typeface="ＭＳ Ｐゴシック" charset="0"/>
              </a:defRPr>
            </a:lvl9pPr>
          </a:lstStyle>
          <a:p>
            <a:fld id="{A9364233-4301-5443-AC17-DA502B56A2D3}" type="slidenum">
              <a:rPr lang="en-US" altLang="ja-JP" sz="1200">
                <a:latin typeface="Calibri" charset="0"/>
              </a:rPr>
              <a:pPr/>
              <a:t>2</a:t>
            </a:fld>
            <a:endParaRPr lang="en-US" altLang="ja-JP" sz="1200">
              <a:latin typeface="Calibri" charset="0"/>
            </a:endParaRPr>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48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z="900" dirty="0"/>
          </a:p>
        </p:txBody>
      </p:sp>
    </p:spTree>
    <p:extLst>
      <p:ext uri="{BB962C8B-B14F-4D97-AF65-F5344CB8AC3E}">
        <p14:creationId xmlns:p14="http://schemas.microsoft.com/office/powerpoint/2010/main" val="3138856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30376" indent="-280914">
              <a:defRPr kumimoji="1" sz="2400">
                <a:solidFill>
                  <a:schemeClr val="tx1"/>
                </a:solidFill>
                <a:latin typeface="Arial" charset="0"/>
                <a:ea typeface="ＭＳ Ｐゴシック" charset="0"/>
              </a:defRPr>
            </a:lvl2pPr>
            <a:lvl3pPr marL="1123656" indent="-224731">
              <a:defRPr kumimoji="1" sz="2400">
                <a:solidFill>
                  <a:schemeClr val="tx1"/>
                </a:solidFill>
                <a:latin typeface="Arial" charset="0"/>
                <a:ea typeface="ＭＳ Ｐゴシック" charset="0"/>
              </a:defRPr>
            </a:lvl3pPr>
            <a:lvl4pPr marL="1573118" indent="-224731">
              <a:defRPr kumimoji="1" sz="2400">
                <a:solidFill>
                  <a:schemeClr val="tx1"/>
                </a:solidFill>
                <a:latin typeface="Arial" charset="0"/>
                <a:ea typeface="ＭＳ Ｐゴシック" charset="0"/>
              </a:defRPr>
            </a:lvl4pPr>
            <a:lvl5pPr marL="2022581" indent="-224731">
              <a:defRPr kumimoji="1" sz="2400">
                <a:solidFill>
                  <a:schemeClr val="tx1"/>
                </a:solidFill>
                <a:latin typeface="Arial" charset="0"/>
                <a:ea typeface="ＭＳ Ｐゴシック" charset="0"/>
              </a:defRPr>
            </a:lvl5pPr>
            <a:lvl6pPr marL="2472043" indent="-224731" fontAlgn="base">
              <a:spcBef>
                <a:spcPct val="0"/>
              </a:spcBef>
              <a:spcAft>
                <a:spcPct val="0"/>
              </a:spcAft>
              <a:defRPr kumimoji="1" sz="2400">
                <a:solidFill>
                  <a:schemeClr val="tx1"/>
                </a:solidFill>
                <a:latin typeface="Arial" charset="0"/>
                <a:ea typeface="ＭＳ Ｐゴシック" charset="0"/>
              </a:defRPr>
            </a:lvl6pPr>
            <a:lvl7pPr marL="2921506" indent="-224731" fontAlgn="base">
              <a:spcBef>
                <a:spcPct val="0"/>
              </a:spcBef>
              <a:spcAft>
                <a:spcPct val="0"/>
              </a:spcAft>
              <a:defRPr kumimoji="1" sz="2400">
                <a:solidFill>
                  <a:schemeClr val="tx1"/>
                </a:solidFill>
                <a:latin typeface="Arial" charset="0"/>
                <a:ea typeface="ＭＳ Ｐゴシック" charset="0"/>
              </a:defRPr>
            </a:lvl7pPr>
            <a:lvl8pPr marL="3370969" indent="-224731" fontAlgn="base">
              <a:spcBef>
                <a:spcPct val="0"/>
              </a:spcBef>
              <a:spcAft>
                <a:spcPct val="0"/>
              </a:spcAft>
              <a:defRPr kumimoji="1" sz="2400">
                <a:solidFill>
                  <a:schemeClr val="tx1"/>
                </a:solidFill>
                <a:latin typeface="Arial" charset="0"/>
                <a:ea typeface="ＭＳ Ｐゴシック" charset="0"/>
              </a:defRPr>
            </a:lvl8pPr>
            <a:lvl9pPr marL="3820431" indent="-224731" fontAlgn="base">
              <a:spcBef>
                <a:spcPct val="0"/>
              </a:spcBef>
              <a:spcAft>
                <a:spcPct val="0"/>
              </a:spcAft>
              <a:defRPr kumimoji="1" sz="2400">
                <a:solidFill>
                  <a:schemeClr val="tx1"/>
                </a:solidFill>
                <a:latin typeface="Arial" charset="0"/>
                <a:ea typeface="ＭＳ Ｐゴシック" charset="0"/>
              </a:defRPr>
            </a:lvl9pPr>
          </a:lstStyle>
          <a:p>
            <a:fld id="{A9364233-4301-5443-AC17-DA502B56A2D3}" type="slidenum">
              <a:rPr lang="en-US" altLang="ja-JP" sz="1200">
                <a:latin typeface="Calibri" charset="0"/>
              </a:rPr>
              <a:pPr/>
              <a:t>3</a:t>
            </a:fld>
            <a:endParaRPr lang="en-US" altLang="ja-JP" sz="1200">
              <a:latin typeface="Calibri" charset="0"/>
            </a:endParaRPr>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48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z="900" dirty="0"/>
          </a:p>
        </p:txBody>
      </p:sp>
    </p:spTree>
    <p:extLst>
      <p:ext uri="{BB962C8B-B14F-4D97-AF65-F5344CB8AC3E}">
        <p14:creationId xmlns:p14="http://schemas.microsoft.com/office/powerpoint/2010/main" val="2157972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30376" indent="-280914">
              <a:defRPr kumimoji="1" sz="2400">
                <a:solidFill>
                  <a:schemeClr val="tx1"/>
                </a:solidFill>
                <a:latin typeface="Arial" charset="0"/>
                <a:ea typeface="ＭＳ Ｐゴシック" charset="0"/>
              </a:defRPr>
            </a:lvl2pPr>
            <a:lvl3pPr marL="1123656" indent="-224731">
              <a:defRPr kumimoji="1" sz="2400">
                <a:solidFill>
                  <a:schemeClr val="tx1"/>
                </a:solidFill>
                <a:latin typeface="Arial" charset="0"/>
                <a:ea typeface="ＭＳ Ｐゴシック" charset="0"/>
              </a:defRPr>
            </a:lvl3pPr>
            <a:lvl4pPr marL="1573118" indent="-224731">
              <a:defRPr kumimoji="1" sz="2400">
                <a:solidFill>
                  <a:schemeClr val="tx1"/>
                </a:solidFill>
                <a:latin typeface="Arial" charset="0"/>
                <a:ea typeface="ＭＳ Ｐゴシック" charset="0"/>
              </a:defRPr>
            </a:lvl4pPr>
            <a:lvl5pPr marL="2022581" indent="-224731">
              <a:defRPr kumimoji="1" sz="2400">
                <a:solidFill>
                  <a:schemeClr val="tx1"/>
                </a:solidFill>
                <a:latin typeface="Arial" charset="0"/>
                <a:ea typeface="ＭＳ Ｐゴシック" charset="0"/>
              </a:defRPr>
            </a:lvl5pPr>
            <a:lvl6pPr marL="2472043" indent="-224731" fontAlgn="base">
              <a:spcBef>
                <a:spcPct val="0"/>
              </a:spcBef>
              <a:spcAft>
                <a:spcPct val="0"/>
              </a:spcAft>
              <a:defRPr kumimoji="1" sz="2400">
                <a:solidFill>
                  <a:schemeClr val="tx1"/>
                </a:solidFill>
                <a:latin typeface="Arial" charset="0"/>
                <a:ea typeface="ＭＳ Ｐゴシック" charset="0"/>
              </a:defRPr>
            </a:lvl6pPr>
            <a:lvl7pPr marL="2921506" indent="-224731" fontAlgn="base">
              <a:spcBef>
                <a:spcPct val="0"/>
              </a:spcBef>
              <a:spcAft>
                <a:spcPct val="0"/>
              </a:spcAft>
              <a:defRPr kumimoji="1" sz="2400">
                <a:solidFill>
                  <a:schemeClr val="tx1"/>
                </a:solidFill>
                <a:latin typeface="Arial" charset="0"/>
                <a:ea typeface="ＭＳ Ｐゴシック" charset="0"/>
              </a:defRPr>
            </a:lvl7pPr>
            <a:lvl8pPr marL="3370969" indent="-224731" fontAlgn="base">
              <a:spcBef>
                <a:spcPct val="0"/>
              </a:spcBef>
              <a:spcAft>
                <a:spcPct val="0"/>
              </a:spcAft>
              <a:defRPr kumimoji="1" sz="2400">
                <a:solidFill>
                  <a:schemeClr val="tx1"/>
                </a:solidFill>
                <a:latin typeface="Arial" charset="0"/>
                <a:ea typeface="ＭＳ Ｐゴシック" charset="0"/>
              </a:defRPr>
            </a:lvl8pPr>
            <a:lvl9pPr marL="3820431" indent="-224731" fontAlgn="base">
              <a:spcBef>
                <a:spcPct val="0"/>
              </a:spcBef>
              <a:spcAft>
                <a:spcPct val="0"/>
              </a:spcAft>
              <a:defRPr kumimoji="1" sz="2400">
                <a:solidFill>
                  <a:schemeClr val="tx1"/>
                </a:solidFill>
                <a:latin typeface="Arial" charset="0"/>
                <a:ea typeface="ＭＳ Ｐゴシック" charset="0"/>
              </a:defRPr>
            </a:lvl9pPr>
          </a:lstStyle>
          <a:p>
            <a:fld id="{A9364233-4301-5443-AC17-DA502B56A2D3}" type="slidenum">
              <a:rPr lang="en-US" altLang="ja-JP" sz="1200">
                <a:latin typeface="Calibri" charset="0"/>
              </a:rPr>
              <a:pPr/>
              <a:t>4</a:t>
            </a:fld>
            <a:endParaRPr lang="en-US" altLang="ja-JP" sz="1200">
              <a:latin typeface="Calibri" charset="0"/>
            </a:endParaRPr>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48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z="900" dirty="0"/>
          </a:p>
        </p:txBody>
      </p:sp>
    </p:spTree>
    <p:extLst>
      <p:ext uri="{BB962C8B-B14F-4D97-AF65-F5344CB8AC3E}">
        <p14:creationId xmlns:p14="http://schemas.microsoft.com/office/powerpoint/2010/main" val="4266343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30376" indent="-280914">
              <a:defRPr kumimoji="1" sz="2400">
                <a:solidFill>
                  <a:schemeClr val="tx1"/>
                </a:solidFill>
                <a:latin typeface="Arial" charset="0"/>
                <a:ea typeface="ＭＳ Ｐゴシック" charset="0"/>
              </a:defRPr>
            </a:lvl2pPr>
            <a:lvl3pPr marL="1123656" indent="-224731">
              <a:defRPr kumimoji="1" sz="2400">
                <a:solidFill>
                  <a:schemeClr val="tx1"/>
                </a:solidFill>
                <a:latin typeface="Arial" charset="0"/>
                <a:ea typeface="ＭＳ Ｐゴシック" charset="0"/>
              </a:defRPr>
            </a:lvl3pPr>
            <a:lvl4pPr marL="1573118" indent="-224731">
              <a:defRPr kumimoji="1" sz="2400">
                <a:solidFill>
                  <a:schemeClr val="tx1"/>
                </a:solidFill>
                <a:latin typeface="Arial" charset="0"/>
                <a:ea typeface="ＭＳ Ｐゴシック" charset="0"/>
              </a:defRPr>
            </a:lvl4pPr>
            <a:lvl5pPr marL="2022581" indent="-224731">
              <a:defRPr kumimoji="1" sz="2400">
                <a:solidFill>
                  <a:schemeClr val="tx1"/>
                </a:solidFill>
                <a:latin typeface="Arial" charset="0"/>
                <a:ea typeface="ＭＳ Ｐゴシック" charset="0"/>
              </a:defRPr>
            </a:lvl5pPr>
            <a:lvl6pPr marL="2472043" indent="-224731" fontAlgn="base">
              <a:spcBef>
                <a:spcPct val="0"/>
              </a:spcBef>
              <a:spcAft>
                <a:spcPct val="0"/>
              </a:spcAft>
              <a:defRPr kumimoji="1" sz="2400">
                <a:solidFill>
                  <a:schemeClr val="tx1"/>
                </a:solidFill>
                <a:latin typeface="Arial" charset="0"/>
                <a:ea typeface="ＭＳ Ｐゴシック" charset="0"/>
              </a:defRPr>
            </a:lvl6pPr>
            <a:lvl7pPr marL="2921506" indent="-224731" fontAlgn="base">
              <a:spcBef>
                <a:spcPct val="0"/>
              </a:spcBef>
              <a:spcAft>
                <a:spcPct val="0"/>
              </a:spcAft>
              <a:defRPr kumimoji="1" sz="2400">
                <a:solidFill>
                  <a:schemeClr val="tx1"/>
                </a:solidFill>
                <a:latin typeface="Arial" charset="0"/>
                <a:ea typeface="ＭＳ Ｐゴシック" charset="0"/>
              </a:defRPr>
            </a:lvl7pPr>
            <a:lvl8pPr marL="3370969" indent="-224731" fontAlgn="base">
              <a:spcBef>
                <a:spcPct val="0"/>
              </a:spcBef>
              <a:spcAft>
                <a:spcPct val="0"/>
              </a:spcAft>
              <a:defRPr kumimoji="1" sz="2400">
                <a:solidFill>
                  <a:schemeClr val="tx1"/>
                </a:solidFill>
                <a:latin typeface="Arial" charset="0"/>
                <a:ea typeface="ＭＳ Ｐゴシック" charset="0"/>
              </a:defRPr>
            </a:lvl8pPr>
            <a:lvl9pPr marL="3820431" indent="-224731" fontAlgn="base">
              <a:spcBef>
                <a:spcPct val="0"/>
              </a:spcBef>
              <a:spcAft>
                <a:spcPct val="0"/>
              </a:spcAft>
              <a:defRPr kumimoji="1" sz="2400">
                <a:solidFill>
                  <a:schemeClr val="tx1"/>
                </a:solidFill>
                <a:latin typeface="Arial" charset="0"/>
                <a:ea typeface="ＭＳ Ｐゴシック" charset="0"/>
              </a:defRPr>
            </a:lvl9pPr>
          </a:lstStyle>
          <a:p>
            <a:fld id="{A9364233-4301-5443-AC17-DA502B56A2D3}" type="slidenum">
              <a:rPr lang="en-US" altLang="ja-JP" sz="1200">
                <a:latin typeface="Calibri" charset="0"/>
              </a:rPr>
              <a:pPr/>
              <a:t>5</a:t>
            </a:fld>
            <a:endParaRPr lang="en-US" altLang="ja-JP" sz="1200">
              <a:latin typeface="Calibri" charset="0"/>
            </a:endParaRPr>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48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z="900" dirty="0"/>
          </a:p>
        </p:txBody>
      </p:sp>
    </p:spTree>
    <p:extLst>
      <p:ext uri="{BB962C8B-B14F-4D97-AF65-F5344CB8AC3E}">
        <p14:creationId xmlns:p14="http://schemas.microsoft.com/office/powerpoint/2010/main" val="1607645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30376" indent="-280914">
              <a:defRPr kumimoji="1" sz="2400">
                <a:solidFill>
                  <a:schemeClr val="tx1"/>
                </a:solidFill>
                <a:latin typeface="Arial" charset="0"/>
                <a:ea typeface="ＭＳ Ｐゴシック" charset="0"/>
              </a:defRPr>
            </a:lvl2pPr>
            <a:lvl3pPr marL="1123656" indent="-224731">
              <a:defRPr kumimoji="1" sz="2400">
                <a:solidFill>
                  <a:schemeClr val="tx1"/>
                </a:solidFill>
                <a:latin typeface="Arial" charset="0"/>
                <a:ea typeface="ＭＳ Ｐゴシック" charset="0"/>
              </a:defRPr>
            </a:lvl3pPr>
            <a:lvl4pPr marL="1573118" indent="-224731">
              <a:defRPr kumimoji="1" sz="2400">
                <a:solidFill>
                  <a:schemeClr val="tx1"/>
                </a:solidFill>
                <a:latin typeface="Arial" charset="0"/>
                <a:ea typeface="ＭＳ Ｐゴシック" charset="0"/>
              </a:defRPr>
            </a:lvl4pPr>
            <a:lvl5pPr marL="2022581" indent="-224731">
              <a:defRPr kumimoji="1" sz="2400">
                <a:solidFill>
                  <a:schemeClr val="tx1"/>
                </a:solidFill>
                <a:latin typeface="Arial" charset="0"/>
                <a:ea typeface="ＭＳ Ｐゴシック" charset="0"/>
              </a:defRPr>
            </a:lvl5pPr>
            <a:lvl6pPr marL="2472043" indent="-224731" fontAlgn="base">
              <a:spcBef>
                <a:spcPct val="0"/>
              </a:spcBef>
              <a:spcAft>
                <a:spcPct val="0"/>
              </a:spcAft>
              <a:defRPr kumimoji="1" sz="2400">
                <a:solidFill>
                  <a:schemeClr val="tx1"/>
                </a:solidFill>
                <a:latin typeface="Arial" charset="0"/>
                <a:ea typeface="ＭＳ Ｐゴシック" charset="0"/>
              </a:defRPr>
            </a:lvl6pPr>
            <a:lvl7pPr marL="2921506" indent="-224731" fontAlgn="base">
              <a:spcBef>
                <a:spcPct val="0"/>
              </a:spcBef>
              <a:spcAft>
                <a:spcPct val="0"/>
              </a:spcAft>
              <a:defRPr kumimoji="1" sz="2400">
                <a:solidFill>
                  <a:schemeClr val="tx1"/>
                </a:solidFill>
                <a:latin typeface="Arial" charset="0"/>
                <a:ea typeface="ＭＳ Ｐゴシック" charset="0"/>
              </a:defRPr>
            </a:lvl7pPr>
            <a:lvl8pPr marL="3370969" indent="-224731" fontAlgn="base">
              <a:spcBef>
                <a:spcPct val="0"/>
              </a:spcBef>
              <a:spcAft>
                <a:spcPct val="0"/>
              </a:spcAft>
              <a:defRPr kumimoji="1" sz="2400">
                <a:solidFill>
                  <a:schemeClr val="tx1"/>
                </a:solidFill>
                <a:latin typeface="Arial" charset="0"/>
                <a:ea typeface="ＭＳ Ｐゴシック" charset="0"/>
              </a:defRPr>
            </a:lvl8pPr>
            <a:lvl9pPr marL="3820431" indent="-224731" fontAlgn="base">
              <a:spcBef>
                <a:spcPct val="0"/>
              </a:spcBef>
              <a:spcAft>
                <a:spcPct val="0"/>
              </a:spcAft>
              <a:defRPr kumimoji="1" sz="2400">
                <a:solidFill>
                  <a:schemeClr val="tx1"/>
                </a:solidFill>
                <a:latin typeface="Arial" charset="0"/>
                <a:ea typeface="ＭＳ Ｐゴシック" charset="0"/>
              </a:defRPr>
            </a:lvl9pPr>
          </a:lstStyle>
          <a:p>
            <a:fld id="{A9364233-4301-5443-AC17-DA502B56A2D3}" type="slidenum">
              <a:rPr lang="en-US" altLang="ja-JP" sz="1200">
                <a:latin typeface="Calibri" charset="0"/>
              </a:rPr>
              <a:pPr/>
              <a:t>6</a:t>
            </a:fld>
            <a:endParaRPr lang="en-US" altLang="ja-JP" sz="1200">
              <a:latin typeface="Calibri" charset="0"/>
            </a:endParaRPr>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48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z="900" dirty="0"/>
          </a:p>
        </p:txBody>
      </p:sp>
    </p:spTree>
    <p:extLst>
      <p:ext uri="{BB962C8B-B14F-4D97-AF65-F5344CB8AC3E}">
        <p14:creationId xmlns:p14="http://schemas.microsoft.com/office/powerpoint/2010/main" val="98627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35708" indent="-282964">
              <a:defRPr kumimoji="1" sz="2400">
                <a:solidFill>
                  <a:schemeClr val="tx1"/>
                </a:solidFill>
                <a:latin typeface="Arial" charset="0"/>
                <a:ea typeface="ＭＳ Ｐゴシック" charset="0"/>
              </a:defRPr>
            </a:lvl2pPr>
            <a:lvl3pPr marL="1131859" indent="-226371">
              <a:defRPr kumimoji="1" sz="2400">
                <a:solidFill>
                  <a:schemeClr val="tx1"/>
                </a:solidFill>
                <a:latin typeface="Arial" charset="0"/>
                <a:ea typeface="ＭＳ Ｐゴシック" charset="0"/>
              </a:defRPr>
            </a:lvl3pPr>
            <a:lvl4pPr marL="1584602" indent="-226371">
              <a:defRPr kumimoji="1" sz="2400">
                <a:solidFill>
                  <a:schemeClr val="tx1"/>
                </a:solidFill>
                <a:latin typeface="Arial" charset="0"/>
                <a:ea typeface="ＭＳ Ｐゴシック" charset="0"/>
              </a:defRPr>
            </a:lvl4pPr>
            <a:lvl5pPr marL="2037346" indent="-226371">
              <a:defRPr kumimoji="1" sz="2400">
                <a:solidFill>
                  <a:schemeClr val="tx1"/>
                </a:solidFill>
                <a:latin typeface="Arial" charset="0"/>
                <a:ea typeface="ＭＳ Ｐゴシック" charset="0"/>
              </a:defRPr>
            </a:lvl5pPr>
            <a:lvl6pPr marL="2490089" indent="-226371" fontAlgn="base">
              <a:spcBef>
                <a:spcPct val="0"/>
              </a:spcBef>
              <a:spcAft>
                <a:spcPct val="0"/>
              </a:spcAft>
              <a:defRPr kumimoji="1" sz="2400">
                <a:solidFill>
                  <a:schemeClr val="tx1"/>
                </a:solidFill>
                <a:latin typeface="Arial" charset="0"/>
                <a:ea typeface="ＭＳ Ｐゴシック" charset="0"/>
              </a:defRPr>
            </a:lvl6pPr>
            <a:lvl7pPr marL="2942833" indent="-226371" fontAlgn="base">
              <a:spcBef>
                <a:spcPct val="0"/>
              </a:spcBef>
              <a:spcAft>
                <a:spcPct val="0"/>
              </a:spcAft>
              <a:defRPr kumimoji="1" sz="2400">
                <a:solidFill>
                  <a:schemeClr val="tx1"/>
                </a:solidFill>
                <a:latin typeface="Arial" charset="0"/>
                <a:ea typeface="ＭＳ Ｐゴシック" charset="0"/>
              </a:defRPr>
            </a:lvl7pPr>
            <a:lvl8pPr marL="3395577" indent="-226371" fontAlgn="base">
              <a:spcBef>
                <a:spcPct val="0"/>
              </a:spcBef>
              <a:spcAft>
                <a:spcPct val="0"/>
              </a:spcAft>
              <a:defRPr kumimoji="1" sz="2400">
                <a:solidFill>
                  <a:schemeClr val="tx1"/>
                </a:solidFill>
                <a:latin typeface="Arial" charset="0"/>
                <a:ea typeface="ＭＳ Ｐゴシック" charset="0"/>
              </a:defRPr>
            </a:lvl8pPr>
            <a:lvl9pPr marL="3848320" indent="-226371" fontAlgn="base">
              <a:spcBef>
                <a:spcPct val="0"/>
              </a:spcBef>
              <a:spcAft>
                <a:spcPct val="0"/>
              </a:spcAft>
              <a:defRPr kumimoji="1" sz="2400">
                <a:solidFill>
                  <a:schemeClr val="tx1"/>
                </a:solidFill>
                <a:latin typeface="Arial" charset="0"/>
                <a:ea typeface="ＭＳ Ｐゴシック" charset="0"/>
              </a:defRPr>
            </a:lvl9pPr>
          </a:lstStyle>
          <a:p>
            <a:fld id="{A9364233-4301-5443-AC17-DA502B56A2D3}" type="slidenum">
              <a:rPr lang="en-US" altLang="ja-JP" sz="1200">
                <a:latin typeface="Calibri" charset="0"/>
              </a:rPr>
              <a:pPr/>
              <a:t>7</a:t>
            </a:fld>
            <a:endParaRPr lang="en-US" altLang="ja-JP" sz="1200">
              <a:latin typeface="Calibri" charset="0"/>
            </a:endParaRPr>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8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z="900" dirty="0"/>
          </a:p>
        </p:txBody>
      </p:sp>
    </p:spTree>
    <p:extLst>
      <p:ext uri="{BB962C8B-B14F-4D97-AF65-F5344CB8AC3E}">
        <p14:creationId xmlns:p14="http://schemas.microsoft.com/office/powerpoint/2010/main" val="3457593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30376" indent="-280914">
              <a:defRPr kumimoji="1" sz="2400">
                <a:solidFill>
                  <a:schemeClr val="tx1"/>
                </a:solidFill>
                <a:latin typeface="Arial" charset="0"/>
                <a:ea typeface="ＭＳ Ｐゴシック" charset="0"/>
              </a:defRPr>
            </a:lvl2pPr>
            <a:lvl3pPr marL="1123656" indent="-224731">
              <a:defRPr kumimoji="1" sz="2400">
                <a:solidFill>
                  <a:schemeClr val="tx1"/>
                </a:solidFill>
                <a:latin typeface="Arial" charset="0"/>
                <a:ea typeface="ＭＳ Ｐゴシック" charset="0"/>
              </a:defRPr>
            </a:lvl3pPr>
            <a:lvl4pPr marL="1573118" indent="-224731">
              <a:defRPr kumimoji="1" sz="2400">
                <a:solidFill>
                  <a:schemeClr val="tx1"/>
                </a:solidFill>
                <a:latin typeface="Arial" charset="0"/>
                <a:ea typeface="ＭＳ Ｐゴシック" charset="0"/>
              </a:defRPr>
            </a:lvl4pPr>
            <a:lvl5pPr marL="2022581" indent="-224731">
              <a:defRPr kumimoji="1" sz="2400">
                <a:solidFill>
                  <a:schemeClr val="tx1"/>
                </a:solidFill>
                <a:latin typeface="Arial" charset="0"/>
                <a:ea typeface="ＭＳ Ｐゴシック" charset="0"/>
              </a:defRPr>
            </a:lvl5pPr>
            <a:lvl6pPr marL="2472043" indent="-224731" fontAlgn="base">
              <a:spcBef>
                <a:spcPct val="0"/>
              </a:spcBef>
              <a:spcAft>
                <a:spcPct val="0"/>
              </a:spcAft>
              <a:defRPr kumimoji="1" sz="2400">
                <a:solidFill>
                  <a:schemeClr val="tx1"/>
                </a:solidFill>
                <a:latin typeface="Arial" charset="0"/>
                <a:ea typeface="ＭＳ Ｐゴシック" charset="0"/>
              </a:defRPr>
            </a:lvl6pPr>
            <a:lvl7pPr marL="2921506" indent="-224731" fontAlgn="base">
              <a:spcBef>
                <a:spcPct val="0"/>
              </a:spcBef>
              <a:spcAft>
                <a:spcPct val="0"/>
              </a:spcAft>
              <a:defRPr kumimoji="1" sz="2400">
                <a:solidFill>
                  <a:schemeClr val="tx1"/>
                </a:solidFill>
                <a:latin typeface="Arial" charset="0"/>
                <a:ea typeface="ＭＳ Ｐゴシック" charset="0"/>
              </a:defRPr>
            </a:lvl7pPr>
            <a:lvl8pPr marL="3370969" indent="-224731" fontAlgn="base">
              <a:spcBef>
                <a:spcPct val="0"/>
              </a:spcBef>
              <a:spcAft>
                <a:spcPct val="0"/>
              </a:spcAft>
              <a:defRPr kumimoji="1" sz="2400">
                <a:solidFill>
                  <a:schemeClr val="tx1"/>
                </a:solidFill>
                <a:latin typeface="Arial" charset="0"/>
                <a:ea typeface="ＭＳ Ｐゴシック" charset="0"/>
              </a:defRPr>
            </a:lvl8pPr>
            <a:lvl9pPr marL="3820431" indent="-224731" fontAlgn="base">
              <a:spcBef>
                <a:spcPct val="0"/>
              </a:spcBef>
              <a:spcAft>
                <a:spcPct val="0"/>
              </a:spcAft>
              <a:defRPr kumimoji="1" sz="2400">
                <a:solidFill>
                  <a:schemeClr val="tx1"/>
                </a:solidFill>
                <a:latin typeface="Arial" charset="0"/>
                <a:ea typeface="ＭＳ Ｐゴシック" charset="0"/>
              </a:defRPr>
            </a:lvl9pPr>
          </a:lstStyle>
          <a:p>
            <a:fld id="{A9364233-4301-5443-AC17-DA502B56A2D3}" type="slidenum">
              <a:rPr lang="en-US" altLang="ja-JP" sz="1200">
                <a:latin typeface="Calibri" charset="0"/>
              </a:rPr>
              <a:pPr/>
              <a:t>8</a:t>
            </a:fld>
            <a:endParaRPr lang="en-US" altLang="ja-JP" sz="1200">
              <a:latin typeface="Calibri" charset="0"/>
            </a:endParaRPr>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48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z="900" dirty="0"/>
          </a:p>
        </p:txBody>
      </p:sp>
    </p:spTree>
    <p:extLst>
      <p:ext uri="{BB962C8B-B14F-4D97-AF65-F5344CB8AC3E}">
        <p14:creationId xmlns:p14="http://schemas.microsoft.com/office/powerpoint/2010/main" val="666209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30376" indent="-280914">
              <a:defRPr kumimoji="1" sz="2400">
                <a:solidFill>
                  <a:schemeClr val="tx1"/>
                </a:solidFill>
                <a:latin typeface="Arial" charset="0"/>
                <a:ea typeface="ＭＳ Ｐゴシック" charset="0"/>
              </a:defRPr>
            </a:lvl2pPr>
            <a:lvl3pPr marL="1123656" indent="-224731">
              <a:defRPr kumimoji="1" sz="2400">
                <a:solidFill>
                  <a:schemeClr val="tx1"/>
                </a:solidFill>
                <a:latin typeface="Arial" charset="0"/>
                <a:ea typeface="ＭＳ Ｐゴシック" charset="0"/>
              </a:defRPr>
            </a:lvl3pPr>
            <a:lvl4pPr marL="1573118" indent="-224731">
              <a:defRPr kumimoji="1" sz="2400">
                <a:solidFill>
                  <a:schemeClr val="tx1"/>
                </a:solidFill>
                <a:latin typeface="Arial" charset="0"/>
                <a:ea typeface="ＭＳ Ｐゴシック" charset="0"/>
              </a:defRPr>
            </a:lvl4pPr>
            <a:lvl5pPr marL="2022581" indent="-224731">
              <a:defRPr kumimoji="1" sz="2400">
                <a:solidFill>
                  <a:schemeClr val="tx1"/>
                </a:solidFill>
                <a:latin typeface="Arial" charset="0"/>
                <a:ea typeface="ＭＳ Ｐゴシック" charset="0"/>
              </a:defRPr>
            </a:lvl5pPr>
            <a:lvl6pPr marL="2472043" indent="-224731" fontAlgn="base">
              <a:spcBef>
                <a:spcPct val="0"/>
              </a:spcBef>
              <a:spcAft>
                <a:spcPct val="0"/>
              </a:spcAft>
              <a:defRPr kumimoji="1" sz="2400">
                <a:solidFill>
                  <a:schemeClr val="tx1"/>
                </a:solidFill>
                <a:latin typeface="Arial" charset="0"/>
                <a:ea typeface="ＭＳ Ｐゴシック" charset="0"/>
              </a:defRPr>
            </a:lvl6pPr>
            <a:lvl7pPr marL="2921506" indent="-224731" fontAlgn="base">
              <a:spcBef>
                <a:spcPct val="0"/>
              </a:spcBef>
              <a:spcAft>
                <a:spcPct val="0"/>
              </a:spcAft>
              <a:defRPr kumimoji="1" sz="2400">
                <a:solidFill>
                  <a:schemeClr val="tx1"/>
                </a:solidFill>
                <a:latin typeface="Arial" charset="0"/>
                <a:ea typeface="ＭＳ Ｐゴシック" charset="0"/>
              </a:defRPr>
            </a:lvl7pPr>
            <a:lvl8pPr marL="3370969" indent="-224731" fontAlgn="base">
              <a:spcBef>
                <a:spcPct val="0"/>
              </a:spcBef>
              <a:spcAft>
                <a:spcPct val="0"/>
              </a:spcAft>
              <a:defRPr kumimoji="1" sz="2400">
                <a:solidFill>
                  <a:schemeClr val="tx1"/>
                </a:solidFill>
                <a:latin typeface="Arial" charset="0"/>
                <a:ea typeface="ＭＳ Ｐゴシック" charset="0"/>
              </a:defRPr>
            </a:lvl8pPr>
            <a:lvl9pPr marL="3820431" indent="-224731" fontAlgn="base">
              <a:spcBef>
                <a:spcPct val="0"/>
              </a:spcBef>
              <a:spcAft>
                <a:spcPct val="0"/>
              </a:spcAft>
              <a:defRPr kumimoji="1" sz="2400">
                <a:solidFill>
                  <a:schemeClr val="tx1"/>
                </a:solidFill>
                <a:latin typeface="Arial" charset="0"/>
                <a:ea typeface="ＭＳ Ｐゴシック" charset="0"/>
              </a:defRPr>
            </a:lvl9pPr>
          </a:lstStyle>
          <a:p>
            <a:fld id="{A9364233-4301-5443-AC17-DA502B56A2D3}" type="slidenum">
              <a:rPr lang="en-US" altLang="ja-JP" sz="1200">
                <a:latin typeface="Calibri" charset="0"/>
              </a:rPr>
              <a:pPr/>
              <a:t>9</a:t>
            </a:fld>
            <a:endParaRPr lang="en-US" altLang="ja-JP" sz="1200">
              <a:latin typeface="Calibri" charset="0"/>
            </a:endParaRPr>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48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z="900" dirty="0"/>
          </a:p>
        </p:txBody>
      </p:sp>
    </p:spTree>
    <p:extLst>
      <p:ext uri="{BB962C8B-B14F-4D97-AF65-F5344CB8AC3E}">
        <p14:creationId xmlns:p14="http://schemas.microsoft.com/office/powerpoint/2010/main" val="3876038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1D0EBAD-D20E-434D-BB4D-E3228D976901}" type="slidenum">
              <a:rPr kumimoji="1" lang="ja-JP" altLang="en-US" smtClean="0"/>
              <a:pPr/>
              <a:t>‹#›</a:t>
            </a:fld>
            <a:endParaRPr kumimoji="1" lang="ja-JP" altLang="en-US"/>
          </a:p>
        </p:txBody>
      </p:sp>
    </p:spTree>
    <p:extLst>
      <p:ext uri="{BB962C8B-B14F-4D97-AF65-F5344CB8AC3E}">
        <p14:creationId xmlns:p14="http://schemas.microsoft.com/office/powerpoint/2010/main" val="1974891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1D0EBAD-D20E-434D-BB4D-E3228D976901}" type="slidenum">
              <a:rPr kumimoji="1" lang="ja-JP" altLang="en-US" smtClean="0"/>
              <a:pPr/>
              <a:t>‹#›</a:t>
            </a:fld>
            <a:endParaRPr kumimoji="1" lang="ja-JP" altLang="en-US"/>
          </a:p>
        </p:txBody>
      </p:sp>
    </p:spTree>
    <p:extLst>
      <p:ext uri="{BB962C8B-B14F-4D97-AF65-F5344CB8AC3E}">
        <p14:creationId xmlns:p14="http://schemas.microsoft.com/office/powerpoint/2010/main" val="1818297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1D0EBAD-D20E-434D-BB4D-E3228D976901}" type="slidenum">
              <a:rPr kumimoji="1" lang="ja-JP" altLang="en-US" smtClean="0"/>
              <a:pPr/>
              <a:t>‹#›</a:t>
            </a:fld>
            <a:endParaRPr kumimoji="1" lang="ja-JP" altLang="en-US"/>
          </a:p>
        </p:txBody>
      </p:sp>
    </p:spTree>
    <p:extLst>
      <p:ext uri="{BB962C8B-B14F-4D97-AF65-F5344CB8AC3E}">
        <p14:creationId xmlns:p14="http://schemas.microsoft.com/office/powerpoint/2010/main" val="687400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8"/>
            <a:ext cx="8229600" cy="5851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23319646-B2DF-4F02-8D4A-1DB2581E75B6}" type="slidenum">
              <a:rPr lang="en-US" altLang="ja-JP"/>
              <a:pPr>
                <a:defRPr/>
              </a:pPr>
              <a:t>‹#›</a:t>
            </a:fld>
            <a:endParaRPr lang="en-US" altLang="ja-JP"/>
          </a:p>
        </p:txBody>
      </p:sp>
    </p:spTree>
    <p:extLst>
      <p:ext uri="{BB962C8B-B14F-4D97-AF65-F5344CB8AC3E}">
        <p14:creationId xmlns:p14="http://schemas.microsoft.com/office/powerpoint/2010/main" val="3907735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1D0EBAD-D20E-434D-BB4D-E3228D976901}" type="slidenum">
              <a:rPr kumimoji="1" lang="ja-JP" altLang="en-US" smtClean="0"/>
              <a:pPr/>
              <a:t>‹#›</a:t>
            </a:fld>
            <a:endParaRPr kumimoji="1" lang="ja-JP" altLang="en-US"/>
          </a:p>
        </p:txBody>
      </p:sp>
    </p:spTree>
    <p:extLst>
      <p:ext uri="{BB962C8B-B14F-4D97-AF65-F5344CB8AC3E}">
        <p14:creationId xmlns:p14="http://schemas.microsoft.com/office/powerpoint/2010/main" val="2051819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1D0EBAD-D20E-434D-BB4D-E3228D976901}" type="slidenum">
              <a:rPr kumimoji="1" lang="ja-JP" altLang="en-US" smtClean="0"/>
              <a:pPr/>
              <a:t>‹#›</a:t>
            </a:fld>
            <a:endParaRPr kumimoji="1" lang="ja-JP" altLang="en-US"/>
          </a:p>
        </p:txBody>
      </p:sp>
    </p:spTree>
    <p:extLst>
      <p:ext uri="{BB962C8B-B14F-4D97-AF65-F5344CB8AC3E}">
        <p14:creationId xmlns:p14="http://schemas.microsoft.com/office/powerpoint/2010/main" val="828294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1D0EBAD-D20E-434D-BB4D-E3228D976901}" type="slidenum">
              <a:rPr kumimoji="1" lang="ja-JP" altLang="en-US" smtClean="0"/>
              <a:pPr/>
              <a:t>‹#›</a:t>
            </a:fld>
            <a:endParaRPr kumimoji="1" lang="ja-JP" altLang="en-US"/>
          </a:p>
        </p:txBody>
      </p:sp>
    </p:spTree>
    <p:extLst>
      <p:ext uri="{BB962C8B-B14F-4D97-AF65-F5344CB8AC3E}">
        <p14:creationId xmlns:p14="http://schemas.microsoft.com/office/powerpoint/2010/main" val="1325205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1D0EBAD-D20E-434D-BB4D-E3228D976901}" type="slidenum">
              <a:rPr kumimoji="1" lang="ja-JP" altLang="en-US" smtClean="0"/>
              <a:pPr/>
              <a:t>‹#›</a:t>
            </a:fld>
            <a:endParaRPr kumimoji="1" lang="ja-JP" altLang="en-US"/>
          </a:p>
        </p:txBody>
      </p:sp>
    </p:spTree>
    <p:extLst>
      <p:ext uri="{BB962C8B-B14F-4D97-AF65-F5344CB8AC3E}">
        <p14:creationId xmlns:p14="http://schemas.microsoft.com/office/powerpoint/2010/main" val="3125601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1D0EBAD-D20E-434D-BB4D-E3228D976901}" type="slidenum">
              <a:rPr kumimoji="1" lang="ja-JP" altLang="en-US" smtClean="0"/>
              <a:pPr/>
              <a:t>‹#›</a:t>
            </a:fld>
            <a:endParaRPr kumimoji="1" lang="ja-JP" altLang="en-US"/>
          </a:p>
        </p:txBody>
      </p:sp>
    </p:spTree>
    <p:extLst>
      <p:ext uri="{BB962C8B-B14F-4D97-AF65-F5344CB8AC3E}">
        <p14:creationId xmlns:p14="http://schemas.microsoft.com/office/powerpoint/2010/main" val="4158449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1D0EBAD-D20E-434D-BB4D-E3228D976901}" type="slidenum">
              <a:rPr kumimoji="1" lang="ja-JP" altLang="en-US" smtClean="0"/>
              <a:pPr/>
              <a:t>‹#›</a:t>
            </a:fld>
            <a:endParaRPr kumimoji="1" lang="ja-JP" altLang="en-US"/>
          </a:p>
        </p:txBody>
      </p:sp>
    </p:spTree>
    <p:extLst>
      <p:ext uri="{BB962C8B-B14F-4D97-AF65-F5344CB8AC3E}">
        <p14:creationId xmlns:p14="http://schemas.microsoft.com/office/powerpoint/2010/main" val="1124043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1D0EBAD-D20E-434D-BB4D-E3228D976901}" type="slidenum">
              <a:rPr kumimoji="1" lang="ja-JP" altLang="en-US" smtClean="0"/>
              <a:pPr/>
              <a:t>‹#›</a:t>
            </a:fld>
            <a:endParaRPr kumimoji="1" lang="ja-JP" altLang="en-US"/>
          </a:p>
        </p:txBody>
      </p:sp>
    </p:spTree>
    <p:extLst>
      <p:ext uri="{BB962C8B-B14F-4D97-AF65-F5344CB8AC3E}">
        <p14:creationId xmlns:p14="http://schemas.microsoft.com/office/powerpoint/2010/main" val="119743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1D0EBAD-D20E-434D-BB4D-E3228D976901}" type="slidenum">
              <a:rPr kumimoji="1" lang="ja-JP" altLang="en-US" smtClean="0"/>
              <a:pPr/>
              <a:t>‹#›</a:t>
            </a:fld>
            <a:endParaRPr kumimoji="1" lang="ja-JP" altLang="en-US"/>
          </a:p>
        </p:txBody>
      </p:sp>
    </p:spTree>
    <p:extLst>
      <p:ext uri="{BB962C8B-B14F-4D97-AF65-F5344CB8AC3E}">
        <p14:creationId xmlns:p14="http://schemas.microsoft.com/office/powerpoint/2010/main" val="1543841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D0EBAD-D20E-434D-BB4D-E3228D976901}" type="slidenum">
              <a:rPr kumimoji="1" lang="ja-JP" altLang="en-US" smtClean="0"/>
              <a:pPr/>
              <a:t>‹#›</a:t>
            </a:fld>
            <a:endParaRPr kumimoji="1" lang="ja-JP" altLang="en-US"/>
          </a:p>
        </p:txBody>
      </p:sp>
    </p:spTree>
    <p:extLst>
      <p:ext uri="{BB962C8B-B14F-4D97-AF65-F5344CB8AC3E}">
        <p14:creationId xmlns:p14="http://schemas.microsoft.com/office/powerpoint/2010/main" val="4129055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6970F-7F03-22FE-7380-87F39AF44287}"/>
            </a:ext>
          </a:extLst>
        </p:cNvPr>
        <p:cNvGrpSpPr/>
        <p:nvPr/>
      </p:nvGrpSpPr>
      <p:grpSpPr>
        <a:xfrm>
          <a:off x="0" y="0"/>
          <a:ext cx="0" cy="0"/>
          <a:chOff x="0" y="0"/>
          <a:chExt cx="0" cy="0"/>
        </a:xfrm>
      </p:grpSpPr>
      <p:grpSp>
        <p:nvGrpSpPr>
          <p:cNvPr id="36" name="グループ化 35">
            <a:extLst>
              <a:ext uri="{FF2B5EF4-FFF2-40B4-BE49-F238E27FC236}">
                <a16:creationId xmlns:a16="http://schemas.microsoft.com/office/drawing/2014/main" id="{2C309CB5-0223-9247-2235-AF9A2423CA61}"/>
              </a:ext>
            </a:extLst>
          </p:cNvPr>
          <p:cNvGrpSpPr/>
          <p:nvPr/>
        </p:nvGrpSpPr>
        <p:grpSpPr>
          <a:xfrm>
            <a:off x="5183233" y="1260377"/>
            <a:ext cx="4248472" cy="2421308"/>
            <a:chOff x="4716016" y="4402928"/>
            <a:chExt cx="4248472" cy="2421308"/>
          </a:xfrm>
        </p:grpSpPr>
        <p:pic>
          <p:nvPicPr>
            <p:cNvPr id="21" name="Picture 2" descr="https://dbarchive.biosciencedbc.jp/data/first_authors/data/Fig/Ito-Developmental-Cell-13.11.11-Fig.1.jpg">
              <a:extLst>
                <a:ext uri="{FF2B5EF4-FFF2-40B4-BE49-F238E27FC236}">
                  <a16:creationId xmlns:a16="http://schemas.microsoft.com/office/drawing/2014/main" id="{83D0B311-0E72-2CF2-2B2A-E14EA779AF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88" t="61183" r="9433"/>
            <a:stretch/>
          </p:blipFill>
          <p:spPr bwMode="auto">
            <a:xfrm>
              <a:off x="4872732" y="4754880"/>
              <a:ext cx="4032448" cy="2069356"/>
            </a:xfrm>
            <a:prstGeom prst="rect">
              <a:avLst/>
            </a:prstGeom>
            <a:noFill/>
            <a:extLst>
              <a:ext uri="{909E8E84-426E-40DD-AFC4-6F175D3DCCD1}">
                <a14:hiddenFill xmlns:a14="http://schemas.microsoft.com/office/drawing/2010/main">
                  <a:solidFill>
                    <a:srgbClr val="FFFFFF"/>
                  </a:solidFill>
                </a14:hiddenFill>
              </a:ext>
            </a:extLst>
          </p:spPr>
        </p:pic>
        <p:sp>
          <p:nvSpPr>
            <p:cNvPr id="2" name="楕円 1">
              <a:extLst>
                <a:ext uri="{FF2B5EF4-FFF2-40B4-BE49-F238E27FC236}">
                  <a16:creationId xmlns:a16="http://schemas.microsoft.com/office/drawing/2014/main" id="{DE8424A9-47C3-9FE3-A06D-855F9E6B2672}"/>
                </a:ext>
              </a:extLst>
            </p:cNvPr>
            <p:cNvSpPr/>
            <p:nvPr/>
          </p:nvSpPr>
          <p:spPr>
            <a:xfrm>
              <a:off x="6384899" y="4974952"/>
              <a:ext cx="768085" cy="288032"/>
            </a:xfrm>
            <a:prstGeom prst="ellipse">
              <a:avLst/>
            </a:prstGeom>
            <a:solidFill>
              <a:srgbClr val="E3E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B808A871-90F3-13E5-9250-E10D9A0DEACC}"/>
                </a:ext>
              </a:extLst>
            </p:cNvPr>
            <p:cNvSpPr/>
            <p:nvPr/>
          </p:nvSpPr>
          <p:spPr>
            <a:xfrm>
              <a:off x="6036064" y="4924152"/>
              <a:ext cx="1406252" cy="369332"/>
            </a:xfrm>
            <a:prstGeom prst="rect">
              <a:avLst/>
            </a:prstGeom>
          </p:spPr>
          <p:txBody>
            <a:bodyPr wrap="square">
              <a:spAutoFit/>
            </a:bodyPr>
            <a:lstStyle/>
            <a:p>
              <a:pPr algn="ctr"/>
              <a:r>
                <a:rPr lang="ja-JP" altLang="en-US" dirty="0">
                  <a:latin typeface="+mn-ea"/>
                  <a:cs typeface="Arial" panose="020B0604020202020204" pitchFamily="34" charset="0"/>
                </a:rPr>
                <a:t>細胞小器官</a:t>
              </a:r>
            </a:p>
          </p:txBody>
        </p:sp>
        <p:sp>
          <p:nvSpPr>
            <p:cNvPr id="5" name="正方形/長方形 4">
              <a:extLst>
                <a:ext uri="{FF2B5EF4-FFF2-40B4-BE49-F238E27FC236}">
                  <a16:creationId xmlns:a16="http://schemas.microsoft.com/office/drawing/2014/main" id="{F6B971A3-9518-3BAE-CB02-6246157CEA59}"/>
                </a:ext>
              </a:extLst>
            </p:cNvPr>
            <p:cNvSpPr/>
            <p:nvPr/>
          </p:nvSpPr>
          <p:spPr>
            <a:xfrm>
              <a:off x="6444208" y="4402928"/>
              <a:ext cx="129614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C5435F19-BCD6-6683-A644-5F5729DA7B54}"/>
                </a:ext>
              </a:extLst>
            </p:cNvPr>
            <p:cNvSpPr/>
            <p:nvPr/>
          </p:nvSpPr>
          <p:spPr>
            <a:xfrm>
              <a:off x="4788024" y="4797152"/>
              <a:ext cx="864096"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58105023-AA49-2F89-BFEF-AFFABBCE9587}"/>
                </a:ext>
              </a:extLst>
            </p:cNvPr>
            <p:cNvSpPr/>
            <p:nvPr/>
          </p:nvSpPr>
          <p:spPr>
            <a:xfrm>
              <a:off x="5652120" y="5589240"/>
              <a:ext cx="864096"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B5171152-6ECF-E323-0AA9-BF72879AD03E}"/>
                </a:ext>
              </a:extLst>
            </p:cNvPr>
            <p:cNvSpPr/>
            <p:nvPr/>
          </p:nvSpPr>
          <p:spPr>
            <a:xfrm>
              <a:off x="7164288" y="5445224"/>
              <a:ext cx="1008112"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41C0B1AA-FA2F-F654-8A0F-34AF854E58E9}"/>
                </a:ext>
              </a:extLst>
            </p:cNvPr>
            <p:cNvSpPr/>
            <p:nvPr/>
          </p:nvSpPr>
          <p:spPr>
            <a:xfrm>
              <a:off x="7812360" y="5733256"/>
              <a:ext cx="1008112"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95947C51-1984-4D4E-092D-B6C588847948}"/>
                </a:ext>
              </a:extLst>
            </p:cNvPr>
            <p:cNvSpPr/>
            <p:nvPr/>
          </p:nvSpPr>
          <p:spPr>
            <a:xfrm>
              <a:off x="4860032" y="5813810"/>
              <a:ext cx="140233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EB25E532-F6D0-D285-BD63-FB6D0CB6DDF2}"/>
                </a:ext>
              </a:extLst>
            </p:cNvPr>
            <p:cNvSpPr/>
            <p:nvPr/>
          </p:nvSpPr>
          <p:spPr>
            <a:xfrm>
              <a:off x="4716016" y="6165304"/>
              <a:ext cx="826272"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C7408DFB-78EF-A90C-2B94-4D4CFBE830A9}"/>
                </a:ext>
              </a:extLst>
            </p:cNvPr>
            <p:cNvSpPr/>
            <p:nvPr/>
          </p:nvSpPr>
          <p:spPr>
            <a:xfrm>
              <a:off x="8337053" y="6165304"/>
              <a:ext cx="627435"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4D235828-8EC1-AB90-2E41-734C3148E7F7}"/>
                </a:ext>
              </a:extLst>
            </p:cNvPr>
            <p:cNvSpPr/>
            <p:nvPr/>
          </p:nvSpPr>
          <p:spPr>
            <a:xfrm>
              <a:off x="7380312" y="6619274"/>
              <a:ext cx="1080120" cy="177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正方形/長方形 16">
            <a:extLst>
              <a:ext uri="{FF2B5EF4-FFF2-40B4-BE49-F238E27FC236}">
                <a16:creationId xmlns:a16="http://schemas.microsoft.com/office/drawing/2014/main" id="{993EAEB9-D57D-6143-253F-2C1F59E0A7EB}"/>
              </a:ext>
            </a:extLst>
          </p:cNvPr>
          <p:cNvSpPr/>
          <p:nvPr/>
        </p:nvSpPr>
        <p:spPr>
          <a:xfrm>
            <a:off x="0" y="-77128"/>
            <a:ext cx="9144000" cy="578980"/>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796" name="Title 1">
            <a:extLst>
              <a:ext uri="{FF2B5EF4-FFF2-40B4-BE49-F238E27FC236}">
                <a16:creationId xmlns:a16="http://schemas.microsoft.com/office/drawing/2014/main" id="{C435A5F5-8706-5902-50AC-9C7C048F19C2}"/>
              </a:ext>
            </a:extLst>
          </p:cNvPr>
          <p:cNvSpPr txBox="1">
            <a:spLocks/>
          </p:cNvSpPr>
          <p:nvPr/>
        </p:nvSpPr>
        <p:spPr bwMode="auto">
          <a:xfrm>
            <a:off x="35496" y="-133256"/>
            <a:ext cx="91440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ctr"/>
            <a:r>
              <a:rPr lang="ja-JP" altLang="en-US" sz="3000" b="1" dirty="0">
                <a:latin typeface="ＭＳ ゴシック" panose="020B0609070205080204" pitchFamily="49" charset="-128"/>
                <a:ea typeface="ＭＳ ゴシック" panose="020B0609070205080204" pitchFamily="49" charset="-128"/>
                <a:cs typeface="Arial" panose="020B0604020202020204" pitchFamily="34" charset="0"/>
              </a:rPr>
              <a:t>原形質流動</a:t>
            </a:r>
            <a:endParaRPr lang="en-US" altLang="ja-JP" sz="3000" b="1" dirty="0">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19" name="正方形/長方形 153">
            <a:extLst>
              <a:ext uri="{FF2B5EF4-FFF2-40B4-BE49-F238E27FC236}">
                <a16:creationId xmlns:a16="http://schemas.microsoft.com/office/drawing/2014/main" id="{79C32A3E-17E4-73F7-71BD-DBC6F191EFFC}"/>
              </a:ext>
            </a:extLst>
          </p:cNvPr>
          <p:cNvSpPr>
            <a:spLocks noChangeArrowheads="1"/>
          </p:cNvSpPr>
          <p:nvPr/>
        </p:nvSpPr>
        <p:spPr bwMode="auto">
          <a:xfrm>
            <a:off x="8312" y="0"/>
            <a:ext cx="9144000" cy="6858000"/>
          </a:xfrm>
          <a:prstGeom prst="rect">
            <a:avLst/>
          </a:pr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ja-JP" altLang="en-US" dirty="0"/>
          </a:p>
        </p:txBody>
      </p:sp>
      <p:pic>
        <p:nvPicPr>
          <p:cNvPr id="10" name="図 9">
            <a:extLst>
              <a:ext uri="{FF2B5EF4-FFF2-40B4-BE49-F238E27FC236}">
                <a16:creationId xmlns:a16="http://schemas.microsoft.com/office/drawing/2014/main" id="{1A858497-97D3-3417-DA22-1BA07E795A6D}"/>
              </a:ext>
            </a:extLst>
          </p:cNvPr>
          <p:cNvPicPr>
            <a:picLocks noChangeAspect="1"/>
          </p:cNvPicPr>
          <p:nvPr/>
        </p:nvPicPr>
        <p:blipFill rotWithShape="1">
          <a:blip r:embed="rId4"/>
          <a:srcRect r="56675"/>
          <a:stretch/>
        </p:blipFill>
        <p:spPr>
          <a:xfrm>
            <a:off x="1437716" y="1772816"/>
            <a:ext cx="2535510" cy="4464496"/>
          </a:xfrm>
          <a:prstGeom prst="rect">
            <a:avLst/>
          </a:prstGeom>
        </p:spPr>
      </p:pic>
      <p:sp>
        <p:nvSpPr>
          <p:cNvPr id="3" name="正方形/長方形 2">
            <a:extLst>
              <a:ext uri="{FF2B5EF4-FFF2-40B4-BE49-F238E27FC236}">
                <a16:creationId xmlns:a16="http://schemas.microsoft.com/office/drawing/2014/main" id="{D0AAFB3F-AEBE-1C8B-972A-373C04973BD2}"/>
              </a:ext>
            </a:extLst>
          </p:cNvPr>
          <p:cNvSpPr/>
          <p:nvPr/>
        </p:nvSpPr>
        <p:spPr>
          <a:xfrm>
            <a:off x="9342" y="503458"/>
            <a:ext cx="9144000" cy="1015663"/>
          </a:xfrm>
          <a:prstGeom prst="rect">
            <a:avLst/>
          </a:prstGeom>
        </p:spPr>
        <p:txBody>
          <a:bodyPr wrap="square">
            <a:spAutoFit/>
          </a:bodyPr>
          <a:lstStyle/>
          <a:p>
            <a:r>
              <a:rPr lang="ja-JP" altLang="en-US" sz="2000" dirty="0">
                <a:latin typeface="Arial" panose="020B0604020202020204" pitchFamily="34" charset="0"/>
                <a:ea typeface="ＭＳ ゴシック" panose="020B0609070205080204" pitchFamily="49" charset="-128"/>
                <a:cs typeface="Arial" panose="020B0604020202020204" pitchFamily="34" charset="0"/>
              </a:rPr>
              <a:t>・ 細胞内小器官に様々な生体分子を細胞内で輸送するための細胞運動である。</a:t>
            </a:r>
            <a:endParaRPr lang="en-US" altLang="ja-JP" sz="2000" dirty="0">
              <a:latin typeface="Arial" panose="020B0604020202020204" pitchFamily="34" charset="0"/>
              <a:ea typeface="ＭＳ ゴシック" panose="020B0609070205080204" pitchFamily="49" charset="-128"/>
              <a:cs typeface="Arial" panose="020B0604020202020204" pitchFamily="34" charset="0"/>
            </a:endParaRPr>
          </a:p>
          <a:p>
            <a:r>
              <a:rPr lang="ja-JP" altLang="en-US" sz="2000" dirty="0">
                <a:latin typeface="Arial" panose="020B0604020202020204" pitchFamily="34" charset="0"/>
                <a:ea typeface="ＭＳ ゴシック" panose="020B0609070205080204" pitchFamily="49" charset="-128"/>
                <a:cs typeface="Arial" panose="020B0604020202020204" pitchFamily="34" charset="0"/>
              </a:rPr>
              <a:t>・ </a:t>
            </a:r>
            <a:r>
              <a:rPr lang="en-US" altLang="ja-JP" sz="2000" dirty="0">
                <a:latin typeface="Arial" panose="020B0604020202020204" pitchFamily="34" charset="0"/>
                <a:ea typeface="ＭＳ ゴシック" panose="020B0609070205080204" pitchFamily="49" charset="-128"/>
                <a:cs typeface="Arial" panose="020B0604020202020204" pitchFamily="34" charset="0"/>
              </a:rPr>
              <a:t>ATP</a:t>
            </a:r>
            <a:r>
              <a:rPr lang="ja-JP" altLang="en-US" sz="2000" dirty="0">
                <a:latin typeface="+mn-ea"/>
                <a:cs typeface="Arial" panose="020B0604020202020204" pitchFamily="34" charset="0"/>
              </a:rPr>
              <a:t>（</a:t>
            </a:r>
            <a:r>
              <a:rPr lang="ja-JP" altLang="en-US" sz="2000" dirty="0">
                <a:latin typeface="Arial" panose="020B0604020202020204" pitchFamily="34" charset="0"/>
                <a:ea typeface="ＭＳ ゴシック" panose="020B0609070205080204" pitchFamily="49" charset="-128"/>
                <a:cs typeface="Arial" panose="020B0604020202020204" pitchFamily="34" charset="0"/>
              </a:rPr>
              <a:t>エネルギー分子</a:t>
            </a:r>
            <a:r>
              <a:rPr lang="ja-JP" altLang="en-US" sz="2000" dirty="0">
                <a:latin typeface="+mn-ea"/>
                <a:cs typeface="Arial" panose="020B0604020202020204" pitchFamily="34" charset="0"/>
              </a:rPr>
              <a:t>）を利用したアクチンフィラメント（細胞骨格の形成分子）と</a:t>
            </a:r>
            <a:endParaRPr lang="en-US" altLang="ja-JP" sz="2000" dirty="0">
              <a:latin typeface="+mn-ea"/>
              <a:cs typeface="Arial" panose="020B0604020202020204" pitchFamily="34" charset="0"/>
            </a:endParaRPr>
          </a:p>
          <a:p>
            <a:r>
              <a:rPr lang="en-US" altLang="ja-JP" sz="2000" dirty="0">
                <a:latin typeface="+mn-ea"/>
                <a:cs typeface="Arial" panose="020B0604020202020204" pitchFamily="34" charset="0"/>
              </a:rPr>
              <a:t>   </a:t>
            </a:r>
            <a:r>
              <a:rPr lang="ja-JP" altLang="en-US" sz="2000" dirty="0">
                <a:latin typeface="+mn-ea"/>
                <a:cs typeface="Arial" panose="020B0604020202020204" pitchFamily="34" charset="0"/>
              </a:rPr>
              <a:t>ミオシンなどのモータータンパク質による細胞小器官の輸送により形成される。</a:t>
            </a:r>
          </a:p>
        </p:txBody>
      </p:sp>
      <p:sp>
        <p:nvSpPr>
          <p:cNvPr id="9" name="正方形/長方形 8">
            <a:extLst>
              <a:ext uri="{FF2B5EF4-FFF2-40B4-BE49-F238E27FC236}">
                <a16:creationId xmlns:a16="http://schemas.microsoft.com/office/drawing/2014/main" id="{D6C30712-2913-075D-F51D-0E2FEB258604}"/>
              </a:ext>
            </a:extLst>
          </p:cNvPr>
          <p:cNvSpPr/>
          <p:nvPr/>
        </p:nvSpPr>
        <p:spPr>
          <a:xfrm>
            <a:off x="781260" y="6433586"/>
            <a:ext cx="3888432" cy="400110"/>
          </a:xfrm>
          <a:prstGeom prst="rect">
            <a:avLst/>
          </a:prstGeom>
        </p:spPr>
        <p:txBody>
          <a:bodyPr wrap="square">
            <a:spAutoFit/>
          </a:bodyPr>
          <a:lstStyle/>
          <a:p>
            <a:pPr algn="ctr"/>
            <a:r>
              <a:rPr lang="ja-JP" altLang="en-US" sz="2000" b="1" dirty="0">
                <a:latin typeface="Arial" panose="020B0604020202020204" pitchFamily="34" charset="0"/>
                <a:ea typeface="ＭＳ ゴシック" panose="020B0609070205080204" pitchFamily="49" charset="-128"/>
                <a:cs typeface="Arial" panose="020B0604020202020204" pitchFamily="34" charset="0"/>
              </a:rPr>
              <a:t>オオカナダモの葉</a:t>
            </a:r>
          </a:p>
        </p:txBody>
      </p:sp>
      <p:sp>
        <p:nvSpPr>
          <p:cNvPr id="11" name="正方形/長方形 10">
            <a:extLst>
              <a:ext uri="{FF2B5EF4-FFF2-40B4-BE49-F238E27FC236}">
                <a16:creationId xmlns:a16="http://schemas.microsoft.com/office/drawing/2014/main" id="{3CEEA0AF-7759-D135-2D06-6187A69438B3}"/>
              </a:ext>
            </a:extLst>
          </p:cNvPr>
          <p:cNvSpPr/>
          <p:nvPr/>
        </p:nvSpPr>
        <p:spPr>
          <a:xfrm>
            <a:off x="3826804" y="2420888"/>
            <a:ext cx="1008112" cy="400110"/>
          </a:xfrm>
          <a:prstGeom prst="rect">
            <a:avLst/>
          </a:prstGeom>
        </p:spPr>
        <p:txBody>
          <a:bodyPr wrap="square">
            <a:spAutoFit/>
          </a:bodyPr>
          <a:lstStyle/>
          <a:p>
            <a:r>
              <a:rPr lang="ja-JP" altLang="en-US" sz="2000" dirty="0">
                <a:latin typeface="Arial" panose="020B0604020202020204" pitchFamily="34" charset="0"/>
                <a:ea typeface="ＭＳ ゴシック" panose="020B0609070205080204" pitchFamily="49" charset="-128"/>
                <a:cs typeface="Arial" panose="020B0604020202020204" pitchFamily="34" charset="0"/>
              </a:rPr>
              <a:t>葉緑体</a:t>
            </a:r>
          </a:p>
        </p:txBody>
      </p:sp>
      <p:sp>
        <p:nvSpPr>
          <p:cNvPr id="12" name="正方形/長方形 11">
            <a:extLst>
              <a:ext uri="{FF2B5EF4-FFF2-40B4-BE49-F238E27FC236}">
                <a16:creationId xmlns:a16="http://schemas.microsoft.com/office/drawing/2014/main" id="{D131BA24-78B1-67BB-1E4D-0207B5D93DC8}"/>
              </a:ext>
            </a:extLst>
          </p:cNvPr>
          <p:cNvSpPr/>
          <p:nvPr/>
        </p:nvSpPr>
        <p:spPr>
          <a:xfrm>
            <a:off x="3826804" y="2915354"/>
            <a:ext cx="1008112" cy="400110"/>
          </a:xfrm>
          <a:prstGeom prst="rect">
            <a:avLst/>
          </a:prstGeom>
        </p:spPr>
        <p:txBody>
          <a:bodyPr wrap="square">
            <a:spAutoFit/>
          </a:bodyPr>
          <a:lstStyle/>
          <a:p>
            <a:r>
              <a:rPr lang="ja-JP" altLang="en-US" sz="2000" dirty="0">
                <a:latin typeface="Arial" panose="020B0604020202020204" pitchFamily="34" charset="0"/>
                <a:ea typeface="ＭＳ ゴシック" panose="020B0609070205080204" pitchFamily="49" charset="-128"/>
                <a:cs typeface="Arial" panose="020B0604020202020204" pitchFamily="34" charset="0"/>
              </a:rPr>
              <a:t>核</a:t>
            </a:r>
          </a:p>
        </p:txBody>
      </p:sp>
      <p:sp>
        <p:nvSpPr>
          <p:cNvPr id="13" name="正方形/長方形 12">
            <a:extLst>
              <a:ext uri="{FF2B5EF4-FFF2-40B4-BE49-F238E27FC236}">
                <a16:creationId xmlns:a16="http://schemas.microsoft.com/office/drawing/2014/main" id="{076DC71D-D4F4-535E-625D-4444155E1D6A}"/>
              </a:ext>
            </a:extLst>
          </p:cNvPr>
          <p:cNvSpPr/>
          <p:nvPr/>
        </p:nvSpPr>
        <p:spPr>
          <a:xfrm>
            <a:off x="3826804" y="4745464"/>
            <a:ext cx="1008112" cy="400110"/>
          </a:xfrm>
          <a:prstGeom prst="rect">
            <a:avLst/>
          </a:prstGeom>
        </p:spPr>
        <p:txBody>
          <a:bodyPr wrap="square">
            <a:spAutoFit/>
          </a:bodyPr>
          <a:lstStyle/>
          <a:p>
            <a:r>
              <a:rPr lang="ja-JP" altLang="en-US" sz="2000" dirty="0">
                <a:latin typeface="Arial" panose="020B0604020202020204" pitchFamily="34" charset="0"/>
                <a:ea typeface="ＭＳ ゴシック" panose="020B0609070205080204" pitchFamily="49" charset="-128"/>
                <a:cs typeface="Arial" panose="020B0604020202020204" pitchFamily="34" charset="0"/>
              </a:rPr>
              <a:t>液胞</a:t>
            </a:r>
          </a:p>
        </p:txBody>
      </p:sp>
      <p:sp>
        <p:nvSpPr>
          <p:cNvPr id="18" name="正方形/長方形 17">
            <a:extLst>
              <a:ext uri="{FF2B5EF4-FFF2-40B4-BE49-F238E27FC236}">
                <a16:creationId xmlns:a16="http://schemas.microsoft.com/office/drawing/2014/main" id="{85784961-B985-33AA-B612-2CD05D2162A4}"/>
              </a:ext>
            </a:extLst>
          </p:cNvPr>
          <p:cNvSpPr/>
          <p:nvPr/>
        </p:nvSpPr>
        <p:spPr>
          <a:xfrm>
            <a:off x="71340" y="2060848"/>
            <a:ext cx="1656184" cy="1477328"/>
          </a:xfrm>
          <a:prstGeom prst="rect">
            <a:avLst/>
          </a:prstGeom>
        </p:spPr>
        <p:txBody>
          <a:bodyPr wrap="square">
            <a:spAutoFit/>
          </a:bodyPr>
          <a:lstStyle/>
          <a:p>
            <a:r>
              <a:rPr lang="ja-JP" altLang="en-US" dirty="0">
                <a:latin typeface="Arial" panose="020B0604020202020204" pitchFamily="34" charset="0"/>
                <a:ea typeface="ＭＳ ゴシック" panose="020B0609070205080204" pitchFamily="49" charset="-128"/>
                <a:cs typeface="Arial" panose="020B0604020202020204" pitchFamily="34" charset="0"/>
              </a:rPr>
              <a:t>周辺部の</a:t>
            </a:r>
            <a:endParaRPr lang="en-US" altLang="ja-JP" dirty="0">
              <a:latin typeface="Arial" panose="020B0604020202020204" pitchFamily="34" charset="0"/>
              <a:ea typeface="ＭＳ ゴシック" panose="020B0609070205080204" pitchFamily="49" charset="-128"/>
              <a:cs typeface="Arial" panose="020B0604020202020204" pitchFamily="34" charset="0"/>
            </a:endParaRPr>
          </a:p>
          <a:p>
            <a:r>
              <a:rPr lang="ja-JP" altLang="en-US" dirty="0">
                <a:latin typeface="Arial" panose="020B0604020202020204" pitchFamily="34" charset="0"/>
                <a:ea typeface="ＭＳ ゴシック" panose="020B0609070205080204" pitchFamily="49" charset="-128"/>
                <a:cs typeface="Arial" panose="020B0604020202020204" pitchFamily="34" charset="0"/>
              </a:rPr>
              <a:t>細胞質が</a:t>
            </a:r>
            <a:endParaRPr lang="en-US" altLang="ja-JP" dirty="0">
              <a:latin typeface="Arial" panose="020B0604020202020204" pitchFamily="34" charset="0"/>
              <a:ea typeface="ＭＳ ゴシック" panose="020B0609070205080204" pitchFamily="49" charset="-128"/>
              <a:cs typeface="Arial" panose="020B0604020202020204" pitchFamily="34" charset="0"/>
            </a:endParaRPr>
          </a:p>
          <a:p>
            <a:r>
              <a:rPr lang="ja-JP" altLang="en-US" dirty="0">
                <a:latin typeface="Arial" panose="020B0604020202020204" pitchFamily="34" charset="0"/>
                <a:ea typeface="ＭＳ ゴシック" panose="020B0609070205080204" pitchFamily="49" charset="-128"/>
                <a:cs typeface="Arial" panose="020B0604020202020204" pitchFamily="34" charset="0"/>
              </a:rPr>
              <a:t>巡回する</a:t>
            </a:r>
            <a:endParaRPr lang="en-US" altLang="ja-JP" dirty="0">
              <a:latin typeface="Arial" panose="020B0604020202020204" pitchFamily="34" charset="0"/>
              <a:ea typeface="ＭＳ ゴシック" panose="020B0609070205080204" pitchFamily="49" charset="-128"/>
              <a:cs typeface="Arial" panose="020B0604020202020204" pitchFamily="34" charset="0"/>
            </a:endParaRPr>
          </a:p>
          <a:p>
            <a:r>
              <a:rPr lang="ja-JP" altLang="en-US" dirty="0">
                <a:latin typeface="Arial" panose="020B0604020202020204" pitchFamily="34" charset="0"/>
                <a:ea typeface="ＭＳ ゴシック" panose="020B0609070205080204" pitchFamily="49" charset="-128"/>
                <a:cs typeface="Arial" panose="020B0604020202020204" pitchFamily="34" charset="0"/>
              </a:rPr>
              <a:t>様子が</a:t>
            </a:r>
            <a:endParaRPr lang="en-US" altLang="ja-JP" dirty="0">
              <a:latin typeface="Arial" panose="020B0604020202020204" pitchFamily="34" charset="0"/>
              <a:ea typeface="ＭＳ ゴシック" panose="020B0609070205080204" pitchFamily="49" charset="-128"/>
              <a:cs typeface="Arial" panose="020B0604020202020204" pitchFamily="34" charset="0"/>
            </a:endParaRPr>
          </a:p>
          <a:p>
            <a:r>
              <a:rPr lang="ja-JP" altLang="en-US" dirty="0">
                <a:latin typeface="Arial" panose="020B0604020202020204" pitchFamily="34" charset="0"/>
                <a:ea typeface="ＭＳ ゴシック" panose="020B0609070205080204" pitchFamily="49" charset="-128"/>
                <a:cs typeface="Arial" panose="020B0604020202020204" pitchFamily="34" charset="0"/>
              </a:rPr>
              <a:t>観察できる。</a:t>
            </a:r>
          </a:p>
        </p:txBody>
      </p:sp>
      <p:sp>
        <p:nvSpPr>
          <p:cNvPr id="20" name="正方形/長方形 19">
            <a:extLst>
              <a:ext uri="{FF2B5EF4-FFF2-40B4-BE49-F238E27FC236}">
                <a16:creationId xmlns:a16="http://schemas.microsoft.com/office/drawing/2014/main" id="{F2C10583-B165-6518-E4E7-26856C8B0633}"/>
              </a:ext>
            </a:extLst>
          </p:cNvPr>
          <p:cNvSpPr/>
          <p:nvPr/>
        </p:nvSpPr>
        <p:spPr>
          <a:xfrm>
            <a:off x="71340" y="4039904"/>
            <a:ext cx="1656184" cy="923330"/>
          </a:xfrm>
          <a:prstGeom prst="rect">
            <a:avLst/>
          </a:prstGeom>
        </p:spPr>
        <p:txBody>
          <a:bodyPr wrap="square">
            <a:spAutoFit/>
          </a:bodyPr>
          <a:lstStyle/>
          <a:p>
            <a:r>
              <a:rPr lang="ja-JP" altLang="en-US" dirty="0">
                <a:latin typeface="Arial" panose="020B0604020202020204" pitchFamily="34" charset="0"/>
                <a:ea typeface="ＭＳ ゴシック" panose="020B0609070205080204" pitchFamily="49" charset="-128"/>
                <a:cs typeface="Arial" panose="020B0604020202020204" pitchFamily="34" charset="0"/>
              </a:rPr>
              <a:t>葉緑体の</a:t>
            </a:r>
            <a:endParaRPr lang="en-US" altLang="ja-JP" dirty="0">
              <a:latin typeface="Arial" panose="020B0604020202020204" pitchFamily="34" charset="0"/>
              <a:ea typeface="ＭＳ ゴシック" panose="020B0609070205080204" pitchFamily="49" charset="-128"/>
              <a:cs typeface="Arial" panose="020B0604020202020204" pitchFamily="34" charset="0"/>
            </a:endParaRPr>
          </a:p>
          <a:p>
            <a:r>
              <a:rPr lang="ja-JP" altLang="en-US" dirty="0">
                <a:latin typeface="Arial" panose="020B0604020202020204" pitchFamily="34" charset="0"/>
                <a:ea typeface="ＭＳ ゴシック" panose="020B0609070205080204" pitchFamily="49" charset="-128"/>
                <a:cs typeface="Arial" panose="020B0604020202020204" pitchFamily="34" charset="0"/>
              </a:rPr>
              <a:t>流動が</a:t>
            </a:r>
            <a:endParaRPr lang="en-US" altLang="ja-JP" dirty="0">
              <a:latin typeface="Arial" panose="020B0604020202020204" pitchFamily="34" charset="0"/>
              <a:ea typeface="ＭＳ ゴシック" panose="020B0609070205080204" pitchFamily="49" charset="-128"/>
              <a:cs typeface="Arial" panose="020B0604020202020204" pitchFamily="34" charset="0"/>
            </a:endParaRPr>
          </a:p>
          <a:p>
            <a:r>
              <a:rPr lang="ja-JP" altLang="en-US" dirty="0">
                <a:latin typeface="Arial" panose="020B0604020202020204" pitchFamily="34" charset="0"/>
                <a:ea typeface="ＭＳ ゴシック" panose="020B0609070205080204" pitchFamily="49" charset="-128"/>
                <a:cs typeface="Arial" panose="020B0604020202020204" pitchFamily="34" charset="0"/>
              </a:rPr>
              <a:t>観察できる。</a:t>
            </a:r>
          </a:p>
        </p:txBody>
      </p:sp>
      <p:sp>
        <p:nvSpPr>
          <p:cNvPr id="55" name="正方形/長方形 54">
            <a:extLst>
              <a:ext uri="{FF2B5EF4-FFF2-40B4-BE49-F238E27FC236}">
                <a16:creationId xmlns:a16="http://schemas.microsoft.com/office/drawing/2014/main" id="{03A90444-2BA9-6F89-9D5A-B9AF3F79B282}"/>
              </a:ext>
            </a:extLst>
          </p:cNvPr>
          <p:cNvSpPr/>
          <p:nvPr/>
        </p:nvSpPr>
        <p:spPr>
          <a:xfrm rot="2605097">
            <a:off x="6988246" y="2403807"/>
            <a:ext cx="151689" cy="6002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F6AFA16B-FEC3-76BF-2FB3-B4670E3DA824}"/>
              </a:ext>
            </a:extLst>
          </p:cNvPr>
          <p:cNvSpPr/>
          <p:nvPr/>
        </p:nvSpPr>
        <p:spPr>
          <a:xfrm>
            <a:off x="7497218" y="2258761"/>
            <a:ext cx="21602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8" name="直線コネクタ 57">
            <a:extLst>
              <a:ext uri="{FF2B5EF4-FFF2-40B4-BE49-F238E27FC236}">
                <a16:creationId xmlns:a16="http://schemas.microsoft.com/office/drawing/2014/main" id="{F6CD8469-3649-9086-8691-F640D8D8B26A}"/>
              </a:ext>
            </a:extLst>
          </p:cNvPr>
          <p:cNvCxnSpPr/>
          <p:nvPr/>
        </p:nvCxnSpPr>
        <p:spPr>
          <a:xfrm flipV="1">
            <a:off x="7559497" y="2556521"/>
            <a:ext cx="216024" cy="1098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正方形/長方形 60">
            <a:extLst>
              <a:ext uri="{FF2B5EF4-FFF2-40B4-BE49-F238E27FC236}">
                <a16:creationId xmlns:a16="http://schemas.microsoft.com/office/drawing/2014/main" id="{F16CC9C7-9C17-D546-47A4-00CD6F28D381}"/>
              </a:ext>
            </a:extLst>
          </p:cNvPr>
          <p:cNvSpPr/>
          <p:nvPr/>
        </p:nvSpPr>
        <p:spPr>
          <a:xfrm>
            <a:off x="7530313" y="2307401"/>
            <a:ext cx="1406252" cy="369332"/>
          </a:xfrm>
          <a:prstGeom prst="rect">
            <a:avLst/>
          </a:prstGeom>
        </p:spPr>
        <p:txBody>
          <a:bodyPr wrap="square">
            <a:spAutoFit/>
          </a:bodyPr>
          <a:lstStyle/>
          <a:p>
            <a:pPr algn="ctr"/>
            <a:r>
              <a:rPr lang="ja-JP" altLang="en-US" dirty="0">
                <a:latin typeface="ＭＳ ゴシック" panose="020B0609070205080204" pitchFamily="49" charset="-128"/>
                <a:ea typeface="ＭＳ ゴシック" panose="020B0609070205080204" pitchFamily="49" charset="-128"/>
                <a:cs typeface="Arial" panose="020B0604020202020204" pitchFamily="34" charset="0"/>
              </a:rPr>
              <a:t>ミオシン</a:t>
            </a:r>
          </a:p>
        </p:txBody>
      </p:sp>
      <p:sp>
        <p:nvSpPr>
          <p:cNvPr id="65" name="正方形/長方形 64">
            <a:extLst>
              <a:ext uri="{FF2B5EF4-FFF2-40B4-BE49-F238E27FC236}">
                <a16:creationId xmlns:a16="http://schemas.microsoft.com/office/drawing/2014/main" id="{600A221A-E938-CF77-A182-065F4C744118}"/>
              </a:ext>
            </a:extLst>
          </p:cNvPr>
          <p:cNvSpPr/>
          <p:nvPr/>
        </p:nvSpPr>
        <p:spPr>
          <a:xfrm>
            <a:off x="5793205" y="2503969"/>
            <a:ext cx="1406252" cy="605294"/>
          </a:xfrm>
          <a:prstGeom prst="rect">
            <a:avLst/>
          </a:prstGeom>
        </p:spPr>
        <p:txBody>
          <a:bodyPr wrap="square">
            <a:spAutoFit/>
          </a:bodyPr>
          <a:lstStyle/>
          <a:p>
            <a:pPr>
              <a:lnSpc>
                <a:spcPts val="2000"/>
              </a:lnSpc>
            </a:pPr>
            <a:r>
              <a:rPr lang="ja-JP" altLang="en-US" dirty="0">
                <a:latin typeface="ＭＳ ゴシック" panose="020B0609070205080204" pitchFamily="49" charset="-128"/>
                <a:ea typeface="ＭＳ ゴシック" panose="020B0609070205080204" pitchFamily="49" charset="-128"/>
                <a:cs typeface="Arial" panose="020B0604020202020204" pitchFamily="34" charset="0"/>
              </a:rPr>
              <a:t>モーター</a:t>
            </a:r>
            <a:endParaRPr lang="en-US" altLang="ja-JP" dirty="0">
              <a:latin typeface="ＭＳ ゴシック" panose="020B0609070205080204" pitchFamily="49" charset="-128"/>
              <a:ea typeface="ＭＳ ゴシック" panose="020B0609070205080204" pitchFamily="49" charset="-128"/>
              <a:cs typeface="Arial" panose="020B0604020202020204" pitchFamily="34" charset="0"/>
            </a:endParaRPr>
          </a:p>
          <a:p>
            <a:pPr>
              <a:lnSpc>
                <a:spcPts val="2000"/>
              </a:lnSpc>
            </a:pPr>
            <a:r>
              <a:rPr lang="ja-JP" altLang="en-US" dirty="0">
                <a:latin typeface="ＭＳ ゴシック" panose="020B0609070205080204" pitchFamily="49" charset="-128"/>
                <a:ea typeface="ＭＳ ゴシック" panose="020B0609070205080204" pitchFamily="49" charset="-128"/>
                <a:cs typeface="Arial" panose="020B0604020202020204" pitchFamily="34" charset="0"/>
              </a:rPr>
              <a:t>ドメイン</a:t>
            </a:r>
          </a:p>
        </p:txBody>
      </p:sp>
      <p:sp>
        <p:nvSpPr>
          <p:cNvPr id="67" name="正方形/長方形 66">
            <a:extLst>
              <a:ext uri="{FF2B5EF4-FFF2-40B4-BE49-F238E27FC236}">
                <a16:creationId xmlns:a16="http://schemas.microsoft.com/office/drawing/2014/main" id="{78A03C85-38D1-7F7D-8D51-F9D6971675B8}"/>
              </a:ext>
            </a:extLst>
          </p:cNvPr>
          <p:cNvSpPr/>
          <p:nvPr/>
        </p:nvSpPr>
        <p:spPr>
          <a:xfrm>
            <a:off x="4823193" y="3132585"/>
            <a:ext cx="1406252" cy="369332"/>
          </a:xfrm>
          <a:prstGeom prst="rect">
            <a:avLst/>
          </a:prstGeom>
        </p:spPr>
        <p:txBody>
          <a:bodyPr wrap="square">
            <a:spAutoFit/>
          </a:bodyPr>
          <a:lstStyle/>
          <a:p>
            <a:pPr algn="ctr"/>
            <a:r>
              <a:rPr lang="ja-JP" altLang="en-US" dirty="0">
                <a:latin typeface="ＭＳ ゴシック" panose="020B0609070205080204" pitchFamily="49" charset="-128"/>
                <a:ea typeface="ＭＳ ゴシック" panose="020B0609070205080204" pitchFamily="49" charset="-128"/>
                <a:cs typeface="Arial" panose="020B0604020202020204" pitchFamily="34" charset="0"/>
              </a:rPr>
              <a:t>アクチン</a:t>
            </a:r>
          </a:p>
        </p:txBody>
      </p:sp>
      <p:sp>
        <p:nvSpPr>
          <p:cNvPr id="68" name="正方形/長方形 67">
            <a:extLst>
              <a:ext uri="{FF2B5EF4-FFF2-40B4-BE49-F238E27FC236}">
                <a16:creationId xmlns:a16="http://schemas.microsoft.com/office/drawing/2014/main" id="{899CA255-966B-BD03-B2F6-08FAB049FDC6}"/>
              </a:ext>
            </a:extLst>
          </p:cNvPr>
          <p:cNvSpPr/>
          <p:nvPr/>
        </p:nvSpPr>
        <p:spPr>
          <a:xfrm>
            <a:off x="7606389" y="2912931"/>
            <a:ext cx="1406252" cy="338554"/>
          </a:xfrm>
          <a:prstGeom prst="rect">
            <a:avLst/>
          </a:prstGeom>
        </p:spPr>
        <p:txBody>
          <a:bodyPr wrap="square">
            <a:spAutoFit/>
          </a:bodyPr>
          <a:lstStyle/>
          <a:p>
            <a:pPr algn="ctr"/>
            <a:r>
              <a:rPr lang="ja-JP" altLang="en-US" sz="1600" dirty="0">
                <a:latin typeface="ＭＳ ゴシック" panose="020B0609070205080204" pitchFamily="49" charset="-128"/>
                <a:ea typeface="ＭＳ ゴシック" panose="020B0609070205080204" pitchFamily="49" charset="-128"/>
                <a:cs typeface="Arial" panose="020B0604020202020204" pitchFamily="34" charset="0"/>
              </a:rPr>
              <a:t>輸送方向</a:t>
            </a:r>
          </a:p>
        </p:txBody>
      </p:sp>
      <p:grpSp>
        <p:nvGrpSpPr>
          <p:cNvPr id="78" name="グループ化 77">
            <a:extLst>
              <a:ext uri="{FF2B5EF4-FFF2-40B4-BE49-F238E27FC236}">
                <a16:creationId xmlns:a16="http://schemas.microsoft.com/office/drawing/2014/main" id="{8D670B12-AC85-AAD4-3131-040357806771}"/>
              </a:ext>
            </a:extLst>
          </p:cNvPr>
          <p:cNvGrpSpPr/>
          <p:nvPr/>
        </p:nvGrpSpPr>
        <p:grpSpPr>
          <a:xfrm>
            <a:off x="4498322" y="3874441"/>
            <a:ext cx="4571931" cy="2989457"/>
            <a:chOff x="4463153" y="3874441"/>
            <a:chExt cx="4571931" cy="2989457"/>
          </a:xfrm>
        </p:grpSpPr>
        <p:grpSp>
          <p:nvGrpSpPr>
            <p:cNvPr id="37" name="グループ化 36">
              <a:extLst>
                <a:ext uri="{FF2B5EF4-FFF2-40B4-BE49-F238E27FC236}">
                  <a16:creationId xmlns:a16="http://schemas.microsoft.com/office/drawing/2014/main" id="{19D7AD4F-8041-632E-5B7E-885BF322A595}"/>
                </a:ext>
              </a:extLst>
            </p:cNvPr>
            <p:cNvGrpSpPr/>
            <p:nvPr/>
          </p:nvGrpSpPr>
          <p:grpSpPr>
            <a:xfrm>
              <a:off x="4860032" y="3874441"/>
              <a:ext cx="4175052" cy="2736304"/>
              <a:chOff x="4872732" y="1752600"/>
              <a:chExt cx="4032448" cy="2642842"/>
            </a:xfrm>
          </p:grpSpPr>
          <p:pic>
            <p:nvPicPr>
              <p:cNvPr id="38" name="Picture 2" descr="https://dbarchive.biosciencedbc.jp/data/first_authors/data/Fig/Ito-Developmental-Cell-13.11.11-Fig.1.jpg">
                <a:extLst>
                  <a:ext uri="{FF2B5EF4-FFF2-40B4-BE49-F238E27FC236}">
                    <a16:creationId xmlns:a16="http://schemas.microsoft.com/office/drawing/2014/main" id="{9BB8C4ED-8C0F-F9DC-4626-FC432DCF66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88" t="4866" r="9433" b="45560"/>
              <a:stretch/>
            </p:blipFill>
            <p:spPr bwMode="auto">
              <a:xfrm>
                <a:off x="4872732" y="1752600"/>
                <a:ext cx="4032448" cy="2642842"/>
              </a:xfrm>
              <a:prstGeom prst="rect">
                <a:avLst/>
              </a:prstGeom>
              <a:noFill/>
              <a:extLst>
                <a:ext uri="{909E8E84-426E-40DD-AFC4-6F175D3DCCD1}">
                  <a14:hiddenFill xmlns:a14="http://schemas.microsoft.com/office/drawing/2010/main">
                    <a:solidFill>
                      <a:srgbClr val="FFFFFF"/>
                    </a:solidFill>
                  </a14:hiddenFill>
                </a:ext>
              </a:extLst>
            </p:spPr>
          </p:pic>
          <p:sp>
            <p:nvSpPr>
              <p:cNvPr id="41" name="角丸四角形 40">
                <a:extLst>
                  <a:ext uri="{FF2B5EF4-FFF2-40B4-BE49-F238E27FC236}">
                    <a16:creationId xmlns:a16="http://schemas.microsoft.com/office/drawing/2014/main" id="{A8980D12-FE9A-6980-5D97-C1CED0CDBA8F}"/>
                  </a:ext>
                </a:extLst>
              </p:cNvPr>
              <p:cNvSpPr/>
              <p:nvPr/>
            </p:nvSpPr>
            <p:spPr>
              <a:xfrm>
                <a:off x="5419004" y="3293530"/>
                <a:ext cx="648072" cy="244429"/>
              </a:xfrm>
              <a:prstGeom prst="roundRect">
                <a:avLst/>
              </a:prstGeom>
              <a:solidFill>
                <a:srgbClr val="FFFE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角丸四角形 41">
                <a:extLst>
                  <a:ext uri="{FF2B5EF4-FFF2-40B4-BE49-F238E27FC236}">
                    <a16:creationId xmlns:a16="http://schemas.microsoft.com/office/drawing/2014/main" id="{BB5EAAE7-ED25-14EC-D5F2-EBAE28FDDD04}"/>
                  </a:ext>
                </a:extLst>
              </p:cNvPr>
              <p:cNvSpPr/>
              <p:nvPr/>
            </p:nvSpPr>
            <p:spPr>
              <a:xfrm>
                <a:off x="6372200" y="3691394"/>
                <a:ext cx="648072" cy="100413"/>
              </a:xfrm>
              <a:prstGeom prst="roundRect">
                <a:avLst/>
              </a:prstGeom>
              <a:solidFill>
                <a:srgbClr val="FEF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角丸四角形 42">
                <a:extLst>
                  <a:ext uri="{FF2B5EF4-FFF2-40B4-BE49-F238E27FC236}">
                    <a16:creationId xmlns:a16="http://schemas.microsoft.com/office/drawing/2014/main" id="{5D592418-45D4-44A5-E252-4313D4953235}"/>
                  </a:ext>
                </a:extLst>
              </p:cNvPr>
              <p:cNvSpPr/>
              <p:nvPr/>
            </p:nvSpPr>
            <p:spPr>
              <a:xfrm>
                <a:off x="6732240" y="1916832"/>
                <a:ext cx="936104" cy="144016"/>
              </a:xfrm>
              <a:prstGeom prst="roundRect">
                <a:avLst/>
              </a:prstGeom>
              <a:solidFill>
                <a:srgbClr val="FEF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楕円 52">
                <a:extLst>
                  <a:ext uri="{FF2B5EF4-FFF2-40B4-BE49-F238E27FC236}">
                    <a16:creationId xmlns:a16="http://schemas.microsoft.com/office/drawing/2014/main" id="{704F0AD0-E31B-2201-3E72-C1AA5BB0B536}"/>
                  </a:ext>
                </a:extLst>
              </p:cNvPr>
              <p:cNvSpPr/>
              <p:nvPr/>
            </p:nvSpPr>
            <p:spPr>
              <a:xfrm>
                <a:off x="8015684" y="3810248"/>
                <a:ext cx="216024" cy="216024"/>
              </a:xfrm>
              <a:prstGeom prst="ellipse">
                <a:avLst/>
              </a:prstGeom>
              <a:solidFill>
                <a:srgbClr val="C9CD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BB1BD1B2-B102-55BE-D8D2-E9580AAA9441}"/>
                  </a:ext>
                </a:extLst>
              </p:cNvPr>
              <p:cNvSpPr/>
              <p:nvPr/>
            </p:nvSpPr>
            <p:spPr>
              <a:xfrm>
                <a:off x="7824312" y="3717032"/>
                <a:ext cx="576064" cy="326990"/>
              </a:xfrm>
              <a:prstGeom prst="rect">
                <a:avLst/>
              </a:prstGeom>
            </p:spPr>
            <p:txBody>
              <a:bodyPr wrap="square">
                <a:spAutoFit/>
              </a:bodyPr>
              <a:lstStyle/>
              <a:p>
                <a:pPr algn="ctr"/>
                <a:r>
                  <a:rPr lang="ja-JP" altLang="en-US" sz="1600" dirty="0">
                    <a:latin typeface="+mn-ea"/>
                    <a:cs typeface="Arial" panose="020B0604020202020204" pitchFamily="34" charset="0"/>
                  </a:rPr>
                  <a:t>核</a:t>
                </a:r>
              </a:p>
            </p:txBody>
          </p:sp>
        </p:grpSp>
        <p:sp>
          <p:nvSpPr>
            <p:cNvPr id="69" name="正方形/長方形 68">
              <a:extLst>
                <a:ext uri="{FF2B5EF4-FFF2-40B4-BE49-F238E27FC236}">
                  <a16:creationId xmlns:a16="http://schemas.microsoft.com/office/drawing/2014/main" id="{E4C1A4CC-A769-5938-F3AA-7680ADFD486B}"/>
                </a:ext>
              </a:extLst>
            </p:cNvPr>
            <p:cNvSpPr/>
            <p:nvPr/>
          </p:nvSpPr>
          <p:spPr>
            <a:xfrm>
              <a:off x="5687289" y="3901988"/>
              <a:ext cx="3240687" cy="338554"/>
            </a:xfrm>
            <a:prstGeom prst="rect">
              <a:avLst/>
            </a:prstGeom>
          </p:spPr>
          <p:txBody>
            <a:bodyPr wrap="square">
              <a:spAutoFit/>
            </a:bodyPr>
            <a:lstStyle/>
            <a:p>
              <a:pPr algn="ctr"/>
              <a:r>
                <a:rPr lang="ja-JP" altLang="en-US" sz="1600" b="1" dirty="0">
                  <a:latin typeface="+mn-ea"/>
                  <a:cs typeface="Arial" panose="020B0604020202020204" pitchFamily="34" charset="0"/>
                </a:rPr>
                <a:t>アクチン細胞骨格</a:t>
              </a:r>
              <a:r>
                <a:rPr lang="ja-JP" altLang="en-US" sz="1600" dirty="0">
                  <a:latin typeface="+mn-ea"/>
                  <a:cs typeface="Arial" panose="020B0604020202020204" pitchFamily="34" charset="0"/>
                </a:rPr>
                <a:t>（桃色）</a:t>
              </a:r>
            </a:p>
          </p:txBody>
        </p:sp>
        <p:sp>
          <p:nvSpPr>
            <p:cNvPr id="70" name="正方形/長方形 69">
              <a:extLst>
                <a:ext uri="{FF2B5EF4-FFF2-40B4-BE49-F238E27FC236}">
                  <a16:creationId xmlns:a16="http://schemas.microsoft.com/office/drawing/2014/main" id="{ED3CA684-546A-A576-996C-382E54F721EA}"/>
                </a:ext>
              </a:extLst>
            </p:cNvPr>
            <p:cNvSpPr/>
            <p:nvPr/>
          </p:nvSpPr>
          <p:spPr>
            <a:xfrm>
              <a:off x="5953545" y="5637802"/>
              <a:ext cx="1835369" cy="523220"/>
            </a:xfrm>
            <a:prstGeom prst="rect">
              <a:avLst/>
            </a:prstGeom>
          </p:spPr>
          <p:txBody>
            <a:bodyPr wrap="square">
              <a:spAutoFit/>
            </a:bodyPr>
            <a:lstStyle/>
            <a:p>
              <a:pPr algn="ctr"/>
              <a:r>
                <a:rPr lang="ja-JP" altLang="en-US" sz="1400" b="1" dirty="0">
                  <a:latin typeface="+mn-ea"/>
                  <a:cs typeface="Arial" panose="020B0604020202020204" pitchFamily="34" charset="0"/>
                </a:rPr>
                <a:t>細胞小器官</a:t>
              </a:r>
              <a:endParaRPr lang="en-US" altLang="ja-JP" sz="1400" b="1" dirty="0">
                <a:latin typeface="+mn-ea"/>
                <a:cs typeface="Arial" panose="020B0604020202020204" pitchFamily="34" charset="0"/>
              </a:endParaRPr>
            </a:p>
            <a:p>
              <a:pPr algn="ctr"/>
              <a:r>
                <a:rPr lang="ja-JP" altLang="en-US" sz="1400" dirty="0">
                  <a:latin typeface="+mn-ea"/>
                  <a:cs typeface="Arial" panose="020B0604020202020204" pitchFamily="34" charset="0"/>
                </a:rPr>
                <a:t>        （黄緑）</a:t>
              </a:r>
            </a:p>
          </p:txBody>
        </p:sp>
        <p:cxnSp>
          <p:nvCxnSpPr>
            <p:cNvPr id="71" name="直線コネクタ 70">
              <a:extLst>
                <a:ext uri="{FF2B5EF4-FFF2-40B4-BE49-F238E27FC236}">
                  <a16:creationId xmlns:a16="http://schemas.microsoft.com/office/drawing/2014/main" id="{C48432E2-94C7-4463-572C-2B8224B10313}"/>
                </a:ext>
              </a:extLst>
            </p:cNvPr>
            <p:cNvCxnSpPr/>
            <p:nvPr/>
          </p:nvCxnSpPr>
          <p:spPr>
            <a:xfrm flipV="1">
              <a:off x="6300192" y="5925834"/>
              <a:ext cx="144016"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正方形/長方形 73">
              <a:extLst>
                <a:ext uri="{FF2B5EF4-FFF2-40B4-BE49-F238E27FC236}">
                  <a16:creationId xmlns:a16="http://schemas.microsoft.com/office/drawing/2014/main" id="{A17E8498-FA5B-6479-67D7-F919D34F4EC1}"/>
                </a:ext>
              </a:extLst>
            </p:cNvPr>
            <p:cNvSpPr/>
            <p:nvPr/>
          </p:nvSpPr>
          <p:spPr>
            <a:xfrm>
              <a:off x="6527938" y="6523384"/>
              <a:ext cx="1788477" cy="338554"/>
            </a:xfrm>
            <a:prstGeom prst="rect">
              <a:avLst/>
            </a:prstGeom>
          </p:spPr>
          <p:txBody>
            <a:bodyPr wrap="square">
              <a:spAutoFit/>
            </a:bodyPr>
            <a:lstStyle/>
            <a:p>
              <a:pPr algn="ctr"/>
              <a:r>
                <a:rPr lang="ja-JP" altLang="en-US" sz="1600" b="1" dirty="0">
                  <a:latin typeface="ＭＳ ゴシック" panose="020B0609070205080204" pitchFamily="49" charset="-128"/>
                  <a:ea typeface="ＭＳ ゴシック" panose="020B0609070205080204" pitchFamily="49" charset="-128"/>
                  <a:cs typeface="Arial" panose="020B0604020202020204" pitchFamily="34" charset="0"/>
                </a:rPr>
                <a:t>ミオシン</a:t>
              </a:r>
              <a:r>
                <a:rPr lang="en-US" altLang="ja-JP" sz="1600" dirty="0">
                  <a:latin typeface="ＭＳ ゴシック" panose="020B0609070205080204" pitchFamily="49" charset="-128"/>
                  <a:ea typeface="ＭＳ ゴシック" panose="020B0609070205080204" pitchFamily="49" charset="-128"/>
                  <a:cs typeface="Arial" panose="020B0604020202020204" pitchFamily="34" charset="0"/>
                </a:rPr>
                <a:t>(</a:t>
              </a:r>
              <a:r>
                <a:rPr lang="ja-JP" altLang="en-US" sz="1600" dirty="0">
                  <a:latin typeface="ＭＳ ゴシック" panose="020B0609070205080204" pitchFamily="49" charset="-128"/>
                  <a:ea typeface="ＭＳ ゴシック" panose="020B0609070205080204" pitchFamily="49" charset="-128"/>
                  <a:cs typeface="Arial" panose="020B0604020202020204" pitchFamily="34" charset="0"/>
                </a:rPr>
                <a:t>緑</a:t>
              </a:r>
              <a:r>
                <a:rPr lang="en-US" altLang="ja-JP" sz="1600" dirty="0">
                  <a:latin typeface="ＭＳ ゴシック" panose="020B0609070205080204" pitchFamily="49" charset="-128"/>
                  <a:ea typeface="ＭＳ ゴシック" panose="020B0609070205080204" pitchFamily="49" charset="-128"/>
                  <a:cs typeface="Arial" panose="020B0604020202020204" pitchFamily="34" charset="0"/>
                </a:rPr>
                <a:t>)</a:t>
              </a:r>
              <a:endParaRPr lang="ja-JP" altLang="en-US" sz="1600" dirty="0">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75" name="正方形/長方形 74">
              <a:extLst>
                <a:ext uri="{FF2B5EF4-FFF2-40B4-BE49-F238E27FC236}">
                  <a16:creationId xmlns:a16="http://schemas.microsoft.com/office/drawing/2014/main" id="{F7E4DE63-C91F-AE95-3937-87D89842B847}"/>
                </a:ext>
              </a:extLst>
            </p:cNvPr>
            <p:cNvSpPr/>
            <p:nvPr/>
          </p:nvSpPr>
          <p:spPr>
            <a:xfrm>
              <a:off x="4752855" y="5232937"/>
              <a:ext cx="1835369" cy="630942"/>
            </a:xfrm>
            <a:prstGeom prst="rect">
              <a:avLst/>
            </a:prstGeom>
          </p:spPr>
          <p:txBody>
            <a:bodyPr wrap="square">
              <a:spAutoFit/>
            </a:bodyPr>
            <a:lstStyle/>
            <a:p>
              <a:pPr algn="ctr">
                <a:lnSpc>
                  <a:spcPts val="1400"/>
                </a:lnSpc>
              </a:pPr>
              <a:r>
                <a:rPr lang="ja-JP" altLang="en-US" sz="1400" b="1" dirty="0">
                  <a:latin typeface="+mn-ea"/>
                  <a:cs typeface="Arial" panose="020B0604020202020204" pitchFamily="34" charset="0"/>
                </a:rPr>
                <a:t>原形質</a:t>
              </a:r>
              <a:endParaRPr lang="en-US" altLang="ja-JP" sz="1400" b="1" dirty="0">
                <a:latin typeface="+mn-ea"/>
                <a:cs typeface="Arial" panose="020B0604020202020204" pitchFamily="34" charset="0"/>
              </a:endParaRPr>
            </a:p>
            <a:p>
              <a:pPr algn="ctr">
                <a:lnSpc>
                  <a:spcPts val="1400"/>
                </a:lnSpc>
              </a:pPr>
              <a:r>
                <a:rPr lang="ja-JP" altLang="en-US" sz="1400" b="1" dirty="0">
                  <a:latin typeface="+mn-ea"/>
                  <a:cs typeface="Arial" panose="020B0604020202020204" pitchFamily="34" charset="0"/>
                </a:rPr>
                <a:t>流動</a:t>
              </a:r>
              <a:endParaRPr lang="en-US" altLang="ja-JP" sz="1400" b="1" dirty="0">
                <a:latin typeface="+mn-ea"/>
                <a:cs typeface="Arial" panose="020B0604020202020204" pitchFamily="34" charset="0"/>
              </a:endParaRPr>
            </a:p>
            <a:p>
              <a:pPr algn="ctr">
                <a:lnSpc>
                  <a:spcPts val="1400"/>
                </a:lnSpc>
              </a:pPr>
              <a:r>
                <a:rPr lang="ja-JP" altLang="en-US" sz="1400" dirty="0">
                  <a:latin typeface="+mn-ea"/>
                  <a:cs typeface="Arial" panose="020B0604020202020204" pitchFamily="34" charset="0"/>
                </a:rPr>
                <a:t>（水色）</a:t>
              </a:r>
            </a:p>
          </p:txBody>
        </p:sp>
        <p:cxnSp>
          <p:nvCxnSpPr>
            <p:cNvPr id="76" name="直線コネクタ 75">
              <a:extLst>
                <a:ext uri="{FF2B5EF4-FFF2-40B4-BE49-F238E27FC236}">
                  <a16:creationId xmlns:a16="http://schemas.microsoft.com/office/drawing/2014/main" id="{9D163AD5-1785-4B0F-A615-67E09F544E41}"/>
                </a:ext>
              </a:extLst>
            </p:cNvPr>
            <p:cNvCxnSpPr/>
            <p:nvPr/>
          </p:nvCxnSpPr>
          <p:spPr>
            <a:xfrm flipV="1">
              <a:off x="5364088" y="6525344"/>
              <a:ext cx="72008"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正方形/長方形 76">
              <a:extLst>
                <a:ext uri="{FF2B5EF4-FFF2-40B4-BE49-F238E27FC236}">
                  <a16:creationId xmlns:a16="http://schemas.microsoft.com/office/drawing/2014/main" id="{254B4193-4ECD-3CF8-B822-A17135911311}"/>
                </a:ext>
              </a:extLst>
            </p:cNvPr>
            <p:cNvSpPr/>
            <p:nvPr/>
          </p:nvSpPr>
          <p:spPr>
            <a:xfrm>
              <a:off x="4463153" y="6525344"/>
              <a:ext cx="1788477" cy="338554"/>
            </a:xfrm>
            <a:prstGeom prst="rect">
              <a:avLst/>
            </a:prstGeom>
          </p:spPr>
          <p:txBody>
            <a:bodyPr wrap="square">
              <a:spAutoFit/>
            </a:bodyPr>
            <a:lstStyle/>
            <a:p>
              <a:pPr algn="ctr"/>
              <a:r>
                <a:rPr lang="ja-JP" altLang="en-US" sz="1600" dirty="0">
                  <a:latin typeface="ＭＳ ゴシック" panose="020B0609070205080204" pitchFamily="49" charset="-128"/>
                  <a:ea typeface="ＭＳ ゴシック" panose="020B0609070205080204" pitchFamily="49" charset="-128"/>
                  <a:cs typeface="Arial" panose="020B0604020202020204" pitchFamily="34" charset="0"/>
                </a:rPr>
                <a:t>細胞壁</a:t>
              </a:r>
            </a:p>
          </p:txBody>
        </p:sp>
      </p:grpSp>
      <p:sp>
        <p:nvSpPr>
          <p:cNvPr id="80" name="正方形/長方形 79">
            <a:extLst>
              <a:ext uri="{FF2B5EF4-FFF2-40B4-BE49-F238E27FC236}">
                <a16:creationId xmlns:a16="http://schemas.microsoft.com/office/drawing/2014/main" id="{D0756F2C-CD27-A494-A2FE-6D85B25C9D14}"/>
              </a:ext>
            </a:extLst>
          </p:cNvPr>
          <p:cNvSpPr/>
          <p:nvPr/>
        </p:nvSpPr>
        <p:spPr>
          <a:xfrm>
            <a:off x="58942" y="1506560"/>
            <a:ext cx="1008112" cy="430887"/>
          </a:xfrm>
          <a:prstGeom prst="rect">
            <a:avLst/>
          </a:prstGeom>
        </p:spPr>
        <p:txBody>
          <a:bodyPr wrap="square">
            <a:spAutoFit/>
          </a:bodyPr>
          <a:lstStyle/>
          <a:p>
            <a:r>
              <a:rPr lang="en-US" altLang="ja-JP" sz="2200" b="1" dirty="0">
                <a:latin typeface="Arial" panose="020B0604020202020204" pitchFamily="34" charset="0"/>
                <a:ea typeface="ＭＳ ゴシック" panose="020B0609070205080204" pitchFamily="49" charset="-128"/>
                <a:cs typeface="Arial" panose="020B0604020202020204" pitchFamily="34" charset="0"/>
              </a:rPr>
              <a:t>A</a:t>
            </a:r>
            <a:endParaRPr lang="ja-JP" altLang="en-US" sz="2200" b="1" dirty="0">
              <a:latin typeface="Arial" panose="020B0604020202020204" pitchFamily="34" charset="0"/>
              <a:ea typeface="ＭＳ ゴシック" panose="020B0609070205080204" pitchFamily="49" charset="-128"/>
              <a:cs typeface="Arial" panose="020B0604020202020204" pitchFamily="34" charset="0"/>
            </a:endParaRPr>
          </a:p>
        </p:txBody>
      </p:sp>
      <p:sp>
        <p:nvSpPr>
          <p:cNvPr id="81" name="正方形/長方形 80">
            <a:extLst>
              <a:ext uri="{FF2B5EF4-FFF2-40B4-BE49-F238E27FC236}">
                <a16:creationId xmlns:a16="http://schemas.microsoft.com/office/drawing/2014/main" id="{B7159A82-687E-2681-6B52-BC5CE95E976B}"/>
              </a:ext>
            </a:extLst>
          </p:cNvPr>
          <p:cNvSpPr/>
          <p:nvPr/>
        </p:nvSpPr>
        <p:spPr>
          <a:xfrm>
            <a:off x="4788024" y="1496507"/>
            <a:ext cx="1008112" cy="430887"/>
          </a:xfrm>
          <a:prstGeom prst="rect">
            <a:avLst/>
          </a:prstGeom>
        </p:spPr>
        <p:txBody>
          <a:bodyPr wrap="square">
            <a:spAutoFit/>
          </a:bodyPr>
          <a:lstStyle/>
          <a:p>
            <a:r>
              <a:rPr lang="en-US" altLang="ja-JP" sz="2200" b="1" dirty="0">
                <a:latin typeface="Arial" panose="020B0604020202020204" pitchFamily="34" charset="0"/>
                <a:ea typeface="ＭＳ ゴシック" panose="020B0609070205080204" pitchFamily="49" charset="-128"/>
                <a:cs typeface="Arial" panose="020B0604020202020204" pitchFamily="34" charset="0"/>
              </a:rPr>
              <a:t>B</a:t>
            </a:r>
            <a:endParaRPr lang="ja-JP" altLang="en-US" sz="2200" b="1" dirty="0">
              <a:latin typeface="Arial" panose="020B0604020202020204" pitchFamily="34" charset="0"/>
              <a:ea typeface="ＭＳ ゴシック" panose="020B0609070205080204" pitchFamily="49" charset="-128"/>
              <a:cs typeface="Arial" panose="020B0604020202020204" pitchFamily="34" charset="0"/>
            </a:endParaRPr>
          </a:p>
        </p:txBody>
      </p:sp>
      <p:sp>
        <p:nvSpPr>
          <p:cNvPr id="82" name="正方形/長方形 81">
            <a:extLst>
              <a:ext uri="{FF2B5EF4-FFF2-40B4-BE49-F238E27FC236}">
                <a16:creationId xmlns:a16="http://schemas.microsoft.com/office/drawing/2014/main" id="{42BDA1A6-E4E2-F1DE-2F32-AEDC8A05EF98}"/>
              </a:ext>
            </a:extLst>
          </p:cNvPr>
          <p:cNvSpPr/>
          <p:nvPr/>
        </p:nvSpPr>
        <p:spPr>
          <a:xfrm>
            <a:off x="4788024" y="3502169"/>
            <a:ext cx="1008112" cy="430887"/>
          </a:xfrm>
          <a:prstGeom prst="rect">
            <a:avLst/>
          </a:prstGeom>
        </p:spPr>
        <p:txBody>
          <a:bodyPr wrap="square">
            <a:spAutoFit/>
          </a:bodyPr>
          <a:lstStyle/>
          <a:p>
            <a:r>
              <a:rPr lang="en-US" altLang="ja-JP" sz="2200" b="1" dirty="0">
                <a:latin typeface="Arial" panose="020B0604020202020204" pitchFamily="34" charset="0"/>
                <a:ea typeface="ＭＳ ゴシック" panose="020B0609070205080204" pitchFamily="49" charset="-128"/>
                <a:cs typeface="Arial" panose="020B0604020202020204" pitchFamily="34" charset="0"/>
              </a:rPr>
              <a:t>C</a:t>
            </a:r>
            <a:endParaRPr lang="ja-JP" altLang="en-US" sz="2200" b="1" dirty="0">
              <a:latin typeface="Arial" panose="020B0604020202020204" pitchFamily="34" charset="0"/>
              <a:ea typeface="ＭＳ ゴシック" panose="020B0609070205080204" pitchFamily="49" charset="-128"/>
              <a:cs typeface="Arial" panose="020B0604020202020204" pitchFamily="34" charset="0"/>
            </a:endParaRPr>
          </a:p>
        </p:txBody>
      </p:sp>
    </p:spTree>
    <p:extLst>
      <p:ext uri="{BB962C8B-B14F-4D97-AF65-F5344CB8AC3E}">
        <p14:creationId xmlns:p14="http://schemas.microsoft.com/office/powerpoint/2010/main" val="2673131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スライド番号プレースホルダー 1">
            <a:extLst>
              <a:ext uri="{FF2B5EF4-FFF2-40B4-BE49-F238E27FC236}">
                <a16:creationId xmlns:a16="http://schemas.microsoft.com/office/drawing/2014/main" id="{BA8A31E2-3805-4758-A015-690B1AB4407F}"/>
              </a:ext>
            </a:extLst>
          </p:cNvPr>
          <p:cNvSpPr>
            <a:spLocks noGrp="1"/>
          </p:cNvSpPr>
          <p:nvPr>
            <p:ph type="sldNum" sz="quarter" idx="12"/>
          </p:nvPr>
        </p:nvSpPr>
        <p:spPr>
          <a:xfrm>
            <a:off x="8721244" y="6492176"/>
            <a:ext cx="426217" cy="412926"/>
          </a:xfrm>
        </p:spPr>
        <p:txBody>
          <a:bodyPr/>
          <a:lstStyle/>
          <a:p>
            <a:pPr>
              <a:defRPr/>
            </a:pPr>
            <a:fld id="{23319646-B2DF-4F02-8D4A-1DB2581E75B6}" type="slidenum">
              <a:rPr lang="en-US" altLang="ja-JP" smtClean="0"/>
              <a:pPr>
                <a:defRPr/>
              </a:pPr>
              <a:t>10</a:t>
            </a:fld>
            <a:endParaRPr lang="en-US" altLang="ja-JP" dirty="0"/>
          </a:p>
        </p:txBody>
      </p:sp>
      <p:sp>
        <p:nvSpPr>
          <p:cNvPr id="8" name="正方形/長方形 7"/>
          <p:cNvSpPr/>
          <p:nvPr/>
        </p:nvSpPr>
        <p:spPr>
          <a:xfrm>
            <a:off x="-3461" y="-170111"/>
            <a:ext cx="9144000" cy="819150"/>
          </a:xfrm>
          <a:prstGeom prst="rect">
            <a:avLst/>
          </a:prstGeom>
          <a:solidFill>
            <a:srgbClr val="E2F7FE"/>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ts val="600"/>
              </a:spcBef>
              <a:defRPr/>
            </a:pPr>
            <a:endParaRPr lang="ja-JP" altLang="en-US" dirty="0"/>
          </a:p>
        </p:txBody>
      </p:sp>
      <p:sp>
        <p:nvSpPr>
          <p:cNvPr id="108" name="Text Box 44">
            <a:extLst>
              <a:ext uri="{FF2B5EF4-FFF2-40B4-BE49-F238E27FC236}">
                <a16:creationId xmlns:a16="http://schemas.microsoft.com/office/drawing/2014/main" id="{4751EC2C-BA8C-4EE9-9D8A-830FD4245BC0}"/>
              </a:ext>
            </a:extLst>
          </p:cNvPr>
          <p:cNvSpPr txBox="1">
            <a:spLocks noChangeArrowheads="1"/>
          </p:cNvSpPr>
          <p:nvPr/>
        </p:nvSpPr>
        <p:spPr bwMode="auto">
          <a:xfrm>
            <a:off x="3724385" y="55494"/>
            <a:ext cx="887694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50000"/>
              </a:spcBef>
              <a:buNone/>
              <a:defRPr/>
            </a:pPr>
            <a:r>
              <a:rPr lang="ja-JP" altLang="en-US" b="1" dirty="0"/>
              <a:t>浸透圧</a:t>
            </a:r>
            <a:endParaRPr lang="en-US" altLang="ja-JP" b="1" dirty="0"/>
          </a:p>
        </p:txBody>
      </p:sp>
      <p:grpSp>
        <p:nvGrpSpPr>
          <p:cNvPr id="13334" name="グループ化 13333"/>
          <p:cNvGrpSpPr/>
          <p:nvPr/>
        </p:nvGrpSpPr>
        <p:grpSpPr>
          <a:xfrm>
            <a:off x="81463" y="907752"/>
            <a:ext cx="4099585" cy="2331720"/>
            <a:chOff x="458115" y="1097280"/>
            <a:chExt cx="4099585" cy="2331720"/>
          </a:xfrm>
        </p:grpSpPr>
        <p:sp>
          <p:nvSpPr>
            <p:cNvPr id="80" name="正方形/長方形 79">
              <a:extLst>
                <a:ext uri="{FF2B5EF4-FFF2-40B4-BE49-F238E27FC236}">
                  <a16:creationId xmlns:a16="http://schemas.microsoft.com/office/drawing/2014/main" id="{39140D35-D660-48A0-AE82-3AFF1AC0D732}"/>
                </a:ext>
              </a:extLst>
            </p:cNvPr>
            <p:cNvSpPr/>
            <p:nvPr/>
          </p:nvSpPr>
          <p:spPr>
            <a:xfrm>
              <a:off x="2841031" y="1839285"/>
              <a:ext cx="1716669" cy="707886"/>
            </a:xfrm>
            <a:prstGeom prst="rect">
              <a:avLst/>
            </a:prstGeom>
          </p:spPr>
          <p:txBody>
            <a:bodyPr wrap="square">
              <a:spAutoFit/>
            </a:bodyPr>
            <a:lstStyle/>
            <a:p>
              <a:pPr lvl="0" algn="just">
                <a:spcAft>
                  <a:spcPts val="0"/>
                </a:spcAft>
              </a:pPr>
              <a:r>
                <a:rPr lang="ja-JP" altLang="en-US" sz="2000" b="1" kern="100" dirty="0">
                  <a:solidFill>
                    <a:srgbClr val="000000"/>
                  </a:solidFill>
                  <a:latin typeface="Arial" panose="020B0604020202020204" pitchFamily="34" charset="0"/>
                  <a:cs typeface="Arial" panose="020B0604020202020204" pitchFamily="34" charset="0"/>
                </a:rPr>
                <a:t>溶媒（水）の</a:t>
              </a:r>
              <a:endParaRPr lang="en-US" altLang="ja-JP" sz="2000" b="1" kern="100" dirty="0">
                <a:solidFill>
                  <a:srgbClr val="000000"/>
                </a:solidFill>
                <a:latin typeface="Arial" panose="020B0604020202020204" pitchFamily="34" charset="0"/>
                <a:cs typeface="Arial" panose="020B0604020202020204" pitchFamily="34" charset="0"/>
              </a:endParaRPr>
            </a:p>
            <a:p>
              <a:pPr lvl="0" algn="just">
                <a:spcAft>
                  <a:spcPts val="0"/>
                </a:spcAft>
              </a:pPr>
              <a:r>
                <a:rPr lang="ja-JP" altLang="en-US" sz="2000" b="1" kern="100" dirty="0">
                  <a:solidFill>
                    <a:srgbClr val="000000"/>
                  </a:solidFill>
                  <a:latin typeface="Arial" panose="020B0604020202020204" pitchFamily="34" charset="0"/>
                  <a:cs typeface="Arial" panose="020B0604020202020204" pitchFamily="34" charset="0"/>
                </a:rPr>
                <a:t>移動はない</a:t>
              </a:r>
              <a:endParaRPr lang="en-US" altLang="ja-JP" sz="2000" b="1" kern="100" dirty="0">
                <a:solidFill>
                  <a:srgbClr val="000000"/>
                </a:solidFill>
                <a:latin typeface="Arial" panose="020B0604020202020204" pitchFamily="34" charset="0"/>
                <a:cs typeface="Arial" panose="020B0604020202020204" pitchFamily="34" charset="0"/>
              </a:endParaRPr>
            </a:p>
          </p:txBody>
        </p:sp>
        <p:pic>
          <p:nvPicPr>
            <p:cNvPr id="83" name="図 82"/>
            <p:cNvPicPr>
              <a:picLocks noChangeAspect="1"/>
            </p:cNvPicPr>
            <p:nvPr/>
          </p:nvPicPr>
          <p:blipFill rotWithShape="1">
            <a:blip r:embed="rId3"/>
            <a:srcRect r="70833"/>
            <a:stretch/>
          </p:blipFill>
          <p:spPr>
            <a:xfrm>
              <a:off x="458115" y="1097280"/>
              <a:ext cx="2313685" cy="2331720"/>
            </a:xfrm>
            <a:prstGeom prst="rect">
              <a:avLst/>
            </a:prstGeom>
          </p:spPr>
        </p:pic>
        <p:cxnSp>
          <p:nvCxnSpPr>
            <p:cNvPr id="109" name="直線矢印コネクタ 108"/>
            <p:cNvCxnSpPr/>
            <p:nvPr/>
          </p:nvCxnSpPr>
          <p:spPr>
            <a:xfrm>
              <a:off x="1562156" y="2759631"/>
              <a:ext cx="112819" cy="3503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0" name="正方形/長方形 109">
              <a:extLst>
                <a:ext uri="{FF2B5EF4-FFF2-40B4-BE49-F238E27FC236}">
                  <a16:creationId xmlns:a16="http://schemas.microsoft.com/office/drawing/2014/main" id="{39140D35-D660-48A0-AE82-3AFF1AC0D732}"/>
                </a:ext>
              </a:extLst>
            </p:cNvPr>
            <p:cNvSpPr/>
            <p:nvPr/>
          </p:nvSpPr>
          <p:spPr>
            <a:xfrm>
              <a:off x="1215028" y="2424909"/>
              <a:ext cx="1061393" cy="400110"/>
            </a:xfrm>
            <a:prstGeom prst="rect">
              <a:avLst/>
            </a:prstGeom>
          </p:spPr>
          <p:txBody>
            <a:bodyPr wrap="square">
              <a:spAutoFit/>
            </a:bodyPr>
            <a:lstStyle/>
            <a:p>
              <a:pPr lvl="0" algn="just">
                <a:spcAft>
                  <a:spcPts val="0"/>
                </a:spcAft>
              </a:pPr>
              <a:r>
                <a:rPr lang="ja-JP" altLang="en-US" sz="2000" b="1" kern="100" dirty="0">
                  <a:solidFill>
                    <a:srgbClr val="000000"/>
                  </a:solidFill>
                  <a:latin typeface="Arial" panose="020B0604020202020204" pitchFamily="34" charset="0"/>
                  <a:cs typeface="Arial" panose="020B0604020202020204" pitchFamily="34" charset="0"/>
                </a:rPr>
                <a:t>半透膜</a:t>
              </a:r>
              <a:endParaRPr lang="en-US" altLang="ja-JP" sz="2000" b="1" kern="100" dirty="0">
                <a:solidFill>
                  <a:srgbClr val="000000"/>
                </a:solidFill>
                <a:latin typeface="Arial" panose="020B0604020202020204" pitchFamily="34" charset="0"/>
                <a:cs typeface="Arial" panose="020B0604020202020204" pitchFamily="34" charset="0"/>
              </a:endParaRPr>
            </a:p>
          </p:txBody>
        </p:sp>
        <p:sp>
          <p:nvSpPr>
            <p:cNvPr id="111" name="正方形/長方形 110">
              <a:extLst>
                <a:ext uri="{FF2B5EF4-FFF2-40B4-BE49-F238E27FC236}">
                  <a16:creationId xmlns:a16="http://schemas.microsoft.com/office/drawing/2014/main" id="{39140D35-D660-48A0-AE82-3AFF1AC0D732}"/>
                </a:ext>
              </a:extLst>
            </p:cNvPr>
            <p:cNvSpPr/>
            <p:nvPr/>
          </p:nvSpPr>
          <p:spPr>
            <a:xfrm>
              <a:off x="790509" y="2421329"/>
              <a:ext cx="288436" cy="400110"/>
            </a:xfrm>
            <a:prstGeom prst="rect">
              <a:avLst/>
            </a:prstGeom>
          </p:spPr>
          <p:txBody>
            <a:bodyPr wrap="square">
              <a:spAutoFit/>
            </a:bodyPr>
            <a:lstStyle/>
            <a:p>
              <a:pPr lvl="0" algn="just">
                <a:spcAft>
                  <a:spcPts val="0"/>
                </a:spcAft>
              </a:pPr>
              <a:r>
                <a:rPr lang="ja-JP" altLang="en-US" sz="2000" kern="100" dirty="0">
                  <a:solidFill>
                    <a:srgbClr val="000000"/>
                  </a:solidFill>
                  <a:latin typeface="Arial" panose="020B0604020202020204" pitchFamily="34" charset="0"/>
                  <a:cs typeface="Arial" panose="020B0604020202020204" pitchFamily="34" charset="0"/>
                </a:rPr>
                <a:t>水</a:t>
              </a:r>
              <a:endParaRPr lang="en-US" altLang="ja-JP" sz="2000" kern="100" dirty="0">
                <a:solidFill>
                  <a:srgbClr val="000000"/>
                </a:solidFill>
                <a:latin typeface="Arial" panose="020B0604020202020204" pitchFamily="34" charset="0"/>
                <a:cs typeface="Arial" panose="020B0604020202020204" pitchFamily="34" charset="0"/>
              </a:endParaRPr>
            </a:p>
          </p:txBody>
        </p:sp>
        <p:sp>
          <p:nvSpPr>
            <p:cNvPr id="112" name="正方形/長方形 111">
              <a:extLst>
                <a:ext uri="{FF2B5EF4-FFF2-40B4-BE49-F238E27FC236}">
                  <a16:creationId xmlns:a16="http://schemas.microsoft.com/office/drawing/2014/main" id="{39140D35-D660-48A0-AE82-3AFF1AC0D732}"/>
                </a:ext>
              </a:extLst>
            </p:cNvPr>
            <p:cNvSpPr/>
            <p:nvPr/>
          </p:nvSpPr>
          <p:spPr>
            <a:xfrm>
              <a:off x="2229373" y="2407645"/>
              <a:ext cx="288436" cy="400110"/>
            </a:xfrm>
            <a:prstGeom prst="rect">
              <a:avLst/>
            </a:prstGeom>
          </p:spPr>
          <p:txBody>
            <a:bodyPr wrap="square">
              <a:spAutoFit/>
            </a:bodyPr>
            <a:lstStyle/>
            <a:p>
              <a:pPr lvl="0" algn="ctr">
                <a:spcAft>
                  <a:spcPts val="0"/>
                </a:spcAft>
              </a:pPr>
              <a:r>
                <a:rPr lang="ja-JP" altLang="en-US" sz="2000" kern="100" dirty="0">
                  <a:latin typeface="Arial" panose="020B0604020202020204" pitchFamily="34" charset="0"/>
                  <a:cs typeface="Arial" panose="020B0604020202020204" pitchFamily="34" charset="0"/>
                </a:rPr>
                <a:t>水</a:t>
              </a:r>
              <a:endParaRPr lang="en-US" altLang="ja-JP" sz="2000" kern="100" dirty="0">
                <a:latin typeface="Arial" panose="020B0604020202020204" pitchFamily="34" charset="0"/>
                <a:cs typeface="Arial" panose="020B0604020202020204" pitchFamily="34" charset="0"/>
              </a:endParaRPr>
            </a:p>
          </p:txBody>
        </p:sp>
      </p:grpSp>
      <p:pic>
        <p:nvPicPr>
          <p:cNvPr id="175" name="図 174"/>
          <p:cNvPicPr>
            <a:picLocks noChangeAspect="1"/>
          </p:cNvPicPr>
          <p:nvPr/>
        </p:nvPicPr>
        <p:blipFill rotWithShape="1">
          <a:blip r:embed="rId3"/>
          <a:srcRect l="37917" r="32706"/>
          <a:stretch/>
        </p:blipFill>
        <p:spPr>
          <a:xfrm>
            <a:off x="338361" y="4360245"/>
            <a:ext cx="2330275" cy="2331720"/>
          </a:xfrm>
          <a:prstGeom prst="rect">
            <a:avLst/>
          </a:prstGeom>
        </p:spPr>
      </p:pic>
      <p:grpSp>
        <p:nvGrpSpPr>
          <p:cNvPr id="13332" name="グループ化 13331"/>
          <p:cNvGrpSpPr/>
          <p:nvPr/>
        </p:nvGrpSpPr>
        <p:grpSpPr>
          <a:xfrm>
            <a:off x="436952" y="4948010"/>
            <a:ext cx="1685870" cy="1535790"/>
            <a:chOff x="813604" y="5214987"/>
            <a:chExt cx="1685870" cy="1535790"/>
          </a:xfrm>
        </p:grpSpPr>
        <p:sp>
          <p:nvSpPr>
            <p:cNvPr id="126" name="右矢印 125"/>
            <p:cNvSpPr/>
            <p:nvPr/>
          </p:nvSpPr>
          <p:spPr>
            <a:xfrm>
              <a:off x="1397370" y="6640701"/>
              <a:ext cx="576064" cy="11007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正方形/長方形 131">
              <a:extLst>
                <a:ext uri="{FF2B5EF4-FFF2-40B4-BE49-F238E27FC236}">
                  <a16:creationId xmlns:a16="http://schemas.microsoft.com/office/drawing/2014/main" id="{39140D35-D660-48A0-AE82-3AFF1AC0D732}"/>
                </a:ext>
              </a:extLst>
            </p:cNvPr>
            <p:cNvSpPr/>
            <p:nvPr/>
          </p:nvSpPr>
          <p:spPr>
            <a:xfrm>
              <a:off x="813604" y="6226837"/>
              <a:ext cx="288436" cy="400110"/>
            </a:xfrm>
            <a:prstGeom prst="rect">
              <a:avLst/>
            </a:prstGeom>
          </p:spPr>
          <p:txBody>
            <a:bodyPr wrap="square">
              <a:spAutoFit/>
            </a:bodyPr>
            <a:lstStyle/>
            <a:p>
              <a:pPr lvl="0" algn="just">
                <a:spcAft>
                  <a:spcPts val="0"/>
                </a:spcAft>
              </a:pPr>
              <a:r>
                <a:rPr lang="ja-JP" altLang="en-US" sz="2000" kern="100" dirty="0">
                  <a:solidFill>
                    <a:srgbClr val="000000"/>
                  </a:solidFill>
                  <a:latin typeface="Arial" panose="020B0604020202020204" pitchFamily="34" charset="0"/>
                  <a:cs typeface="Arial" panose="020B0604020202020204" pitchFamily="34" charset="0"/>
                </a:rPr>
                <a:t>水</a:t>
              </a:r>
              <a:endParaRPr lang="en-US" altLang="ja-JP" sz="2000" kern="100" dirty="0">
                <a:solidFill>
                  <a:srgbClr val="000000"/>
                </a:solidFill>
                <a:latin typeface="Arial" panose="020B0604020202020204" pitchFamily="34" charset="0"/>
                <a:cs typeface="Arial" panose="020B0604020202020204" pitchFamily="34" charset="0"/>
              </a:endParaRPr>
            </a:p>
          </p:txBody>
        </p:sp>
        <p:sp>
          <p:nvSpPr>
            <p:cNvPr id="133" name="正方形/長方形 132">
              <a:extLst>
                <a:ext uri="{FF2B5EF4-FFF2-40B4-BE49-F238E27FC236}">
                  <a16:creationId xmlns:a16="http://schemas.microsoft.com/office/drawing/2014/main" id="{39140D35-D660-48A0-AE82-3AFF1AC0D732}"/>
                </a:ext>
              </a:extLst>
            </p:cNvPr>
            <p:cNvSpPr/>
            <p:nvPr/>
          </p:nvSpPr>
          <p:spPr>
            <a:xfrm>
              <a:off x="2133712" y="5632738"/>
              <a:ext cx="285418" cy="1015663"/>
            </a:xfrm>
            <a:prstGeom prst="rect">
              <a:avLst/>
            </a:prstGeom>
          </p:spPr>
          <p:txBody>
            <a:bodyPr wrap="square">
              <a:spAutoFit/>
            </a:bodyPr>
            <a:lstStyle/>
            <a:p>
              <a:pPr lvl="0" algn="just">
                <a:spcAft>
                  <a:spcPts val="0"/>
                </a:spcAft>
              </a:pPr>
              <a:r>
                <a:rPr lang="ja-JP" altLang="en-US" sz="2000" kern="100" dirty="0">
                  <a:solidFill>
                    <a:schemeClr val="bg1"/>
                  </a:solidFill>
                  <a:latin typeface="Arial" panose="020B0604020202020204" pitchFamily="34" charset="0"/>
                  <a:cs typeface="Arial" panose="020B0604020202020204" pitchFamily="34" charset="0"/>
                </a:rPr>
                <a:t>食塩水</a:t>
              </a:r>
              <a:endParaRPr lang="en-US" altLang="ja-JP" sz="2000" kern="100" dirty="0">
                <a:solidFill>
                  <a:schemeClr val="bg1"/>
                </a:solidFill>
                <a:latin typeface="Arial" panose="020B0604020202020204" pitchFamily="34" charset="0"/>
                <a:cs typeface="Arial" panose="020B0604020202020204" pitchFamily="34" charset="0"/>
              </a:endParaRPr>
            </a:p>
          </p:txBody>
        </p:sp>
        <p:cxnSp>
          <p:nvCxnSpPr>
            <p:cNvPr id="138" name="直線コネクタ 137"/>
            <p:cNvCxnSpPr/>
            <p:nvPr/>
          </p:nvCxnSpPr>
          <p:spPr>
            <a:xfrm>
              <a:off x="833975" y="6018190"/>
              <a:ext cx="1099097"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1400377" y="5214987"/>
              <a:ext cx="1099097"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0" name="直線矢印コネクタ 139"/>
            <p:cNvCxnSpPr/>
            <p:nvPr/>
          </p:nvCxnSpPr>
          <p:spPr>
            <a:xfrm>
              <a:off x="1643475" y="5256452"/>
              <a:ext cx="6749" cy="748637"/>
            </a:xfrm>
            <a:prstGeom prst="straightConnector1">
              <a:avLst/>
            </a:prstGeom>
            <a:ln w="222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1" name="正方形/長方形 140">
              <a:extLst>
                <a:ext uri="{FF2B5EF4-FFF2-40B4-BE49-F238E27FC236}">
                  <a16:creationId xmlns:a16="http://schemas.microsoft.com/office/drawing/2014/main" id="{39140D35-D660-48A0-AE82-3AFF1AC0D732}"/>
                </a:ext>
              </a:extLst>
            </p:cNvPr>
            <p:cNvSpPr/>
            <p:nvPr/>
          </p:nvSpPr>
          <p:spPr>
            <a:xfrm>
              <a:off x="1325258" y="5433956"/>
              <a:ext cx="1061393" cy="400110"/>
            </a:xfrm>
            <a:prstGeom prst="rect">
              <a:avLst/>
            </a:prstGeom>
          </p:spPr>
          <p:txBody>
            <a:bodyPr wrap="square">
              <a:spAutoFit/>
            </a:bodyPr>
            <a:lstStyle/>
            <a:p>
              <a:pPr lvl="0" algn="just">
                <a:spcAft>
                  <a:spcPts val="0"/>
                </a:spcAft>
              </a:pPr>
              <a:r>
                <a:rPr lang="en-US" altLang="ja-JP" sz="2000" b="1" kern="100" dirty="0">
                  <a:solidFill>
                    <a:srgbClr val="000000"/>
                  </a:solidFill>
                  <a:latin typeface="Arial" panose="020B0604020202020204" pitchFamily="34" charset="0"/>
                  <a:cs typeface="Arial" panose="020B0604020202020204" pitchFamily="34" charset="0"/>
                </a:rPr>
                <a:t>h</a:t>
              </a:r>
            </a:p>
          </p:txBody>
        </p:sp>
      </p:grpSp>
      <p:grpSp>
        <p:nvGrpSpPr>
          <p:cNvPr id="13333" name="グループ化 13332"/>
          <p:cNvGrpSpPr/>
          <p:nvPr/>
        </p:nvGrpSpPr>
        <p:grpSpPr>
          <a:xfrm>
            <a:off x="1328480" y="3753547"/>
            <a:ext cx="3100321" cy="997748"/>
            <a:chOff x="4360846" y="1078745"/>
            <a:chExt cx="3100321" cy="997748"/>
          </a:xfrm>
        </p:grpSpPr>
        <p:grpSp>
          <p:nvGrpSpPr>
            <p:cNvPr id="13325" name="グループ化 13324"/>
            <p:cNvGrpSpPr/>
            <p:nvPr/>
          </p:nvGrpSpPr>
          <p:grpSpPr>
            <a:xfrm>
              <a:off x="5037501" y="1377379"/>
              <a:ext cx="365501" cy="699114"/>
              <a:chOff x="5019259" y="1664261"/>
              <a:chExt cx="365501" cy="699114"/>
            </a:xfrm>
          </p:grpSpPr>
          <p:grpSp>
            <p:nvGrpSpPr>
              <p:cNvPr id="13319" name="グループ化 13318"/>
              <p:cNvGrpSpPr/>
              <p:nvPr/>
            </p:nvGrpSpPr>
            <p:grpSpPr>
              <a:xfrm rot="20892199">
                <a:off x="5041452" y="1664261"/>
                <a:ext cx="343308" cy="401377"/>
                <a:chOff x="5041325" y="1431997"/>
                <a:chExt cx="343308" cy="401377"/>
              </a:xfrm>
            </p:grpSpPr>
            <p:sp>
              <p:nvSpPr>
                <p:cNvPr id="13318" name="正方形/長方形 13317"/>
                <p:cNvSpPr/>
                <p:nvPr/>
              </p:nvSpPr>
              <p:spPr>
                <a:xfrm rot="2372662">
                  <a:off x="5041325" y="1707186"/>
                  <a:ext cx="196272" cy="126188"/>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16" name="角丸四角形 13315"/>
                <p:cNvSpPr/>
                <p:nvPr/>
              </p:nvSpPr>
              <p:spPr>
                <a:xfrm rot="2337723">
                  <a:off x="5146079" y="1431997"/>
                  <a:ext cx="238554" cy="360040"/>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3321" name="直線コネクタ 13320"/>
              <p:cNvCxnSpPr/>
              <p:nvPr/>
            </p:nvCxnSpPr>
            <p:spPr>
              <a:xfrm>
                <a:off x="5040391" y="2174700"/>
                <a:ext cx="139801" cy="5160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5029468" y="2246577"/>
                <a:ext cx="139801" cy="5160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5019259" y="2311767"/>
                <a:ext cx="139801" cy="5160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5043180" y="2110662"/>
                <a:ext cx="139801" cy="5160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31" name="正方形/長方形 130">
              <a:extLst>
                <a:ext uri="{FF2B5EF4-FFF2-40B4-BE49-F238E27FC236}">
                  <a16:creationId xmlns:a16="http://schemas.microsoft.com/office/drawing/2014/main" id="{39140D35-D660-48A0-AE82-3AFF1AC0D732}"/>
                </a:ext>
              </a:extLst>
            </p:cNvPr>
            <p:cNvSpPr/>
            <p:nvPr/>
          </p:nvSpPr>
          <p:spPr>
            <a:xfrm>
              <a:off x="4360846" y="1078745"/>
              <a:ext cx="3100321" cy="707886"/>
            </a:xfrm>
            <a:prstGeom prst="rect">
              <a:avLst/>
            </a:prstGeom>
          </p:spPr>
          <p:txBody>
            <a:bodyPr wrap="square">
              <a:spAutoFit/>
            </a:bodyPr>
            <a:lstStyle/>
            <a:p>
              <a:pPr lvl="0" algn="ctr">
                <a:spcAft>
                  <a:spcPts val="0"/>
                </a:spcAft>
              </a:pPr>
              <a:r>
                <a:rPr lang="ja-JP" altLang="en-US" sz="2000" kern="100" dirty="0">
                  <a:solidFill>
                    <a:srgbClr val="000000"/>
                  </a:solidFill>
                  <a:latin typeface="Arial" panose="020B0604020202020204" pitchFamily="34" charset="0"/>
                  <a:cs typeface="Arial" panose="020B0604020202020204" pitchFamily="34" charset="0"/>
                </a:rPr>
                <a:t>食塩　</a:t>
              </a:r>
              <a:endParaRPr lang="en-US" altLang="ja-JP" sz="2000" kern="100" dirty="0">
                <a:solidFill>
                  <a:srgbClr val="000000"/>
                </a:solidFill>
                <a:latin typeface="Arial" panose="020B0604020202020204" pitchFamily="34" charset="0"/>
                <a:cs typeface="Arial" panose="020B0604020202020204" pitchFamily="34" charset="0"/>
              </a:endParaRPr>
            </a:p>
            <a:p>
              <a:pPr lvl="0" algn="ctr">
                <a:spcAft>
                  <a:spcPts val="0"/>
                </a:spcAft>
              </a:pPr>
              <a:r>
                <a:rPr lang="ja-JP" altLang="en-US" sz="2000" kern="100" dirty="0">
                  <a:solidFill>
                    <a:srgbClr val="000000"/>
                  </a:solidFill>
                  <a:latin typeface="Arial" panose="020B0604020202020204" pitchFamily="34" charset="0"/>
                  <a:cs typeface="Arial" panose="020B0604020202020204" pitchFamily="34" charset="0"/>
                </a:rPr>
                <a:t>（</a:t>
              </a:r>
              <a:r>
                <a:rPr lang="en-US" altLang="ja-JP" sz="2000" kern="100" dirty="0" err="1">
                  <a:solidFill>
                    <a:srgbClr val="000000"/>
                  </a:solidFill>
                  <a:latin typeface="Arial" panose="020B0604020202020204" pitchFamily="34" charset="0"/>
                  <a:cs typeface="Arial" panose="020B0604020202020204" pitchFamily="34" charset="0"/>
                </a:rPr>
                <a:t>NaCl</a:t>
              </a:r>
              <a:r>
                <a:rPr lang="ja-JP" altLang="en-US" sz="2000" kern="100" dirty="0">
                  <a:solidFill>
                    <a:srgbClr val="000000"/>
                  </a:solidFill>
                  <a:latin typeface="Arial" panose="020B0604020202020204" pitchFamily="34" charset="0"/>
                  <a:cs typeface="Arial" panose="020B0604020202020204" pitchFamily="34" charset="0"/>
                </a:rPr>
                <a:t>）</a:t>
              </a:r>
              <a:endParaRPr lang="en-US" altLang="ja-JP" sz="2000" kern="100" dirty="0">
                <a:solidFill>
                  <a:srgbClr val="000000"/>
                </a:solidFill>
                <a:latin typeface="Arial" panose="020B0604020202020204" pitchFamily="34" charset="0"/>
                <a:cs typeface="Arial" panose="020B0604020202020204" pitchFamily="34" charset="0"/>
              </a:endParaRPr>
            </a:p>
          </p:txBody>
        </p:sp>
      </p:grpSp>
      <p:cxnSp>
        <p:nvCxnSpPr>
          <p:cNvPr id="198" name="直線矢印コネクタ 197"/>
          <p:cNvCxnSpPr/>
          <p:nvPr/>
        </p:nvCxnSpPr>
        <p:spPr>
          <a:xfrm flipH="1">
            <a:off x="5794078" y="2380858"/>
            <a:ext cx="181111" cy="3467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337" name="下矢印 13336"/>
          <p:cNvSpPr/>
          <p:nvPr/>
        </p:nvSpPr>
        <p:spPr>
          <a:xfrm>
            <a:off x="1089587" y="3549806"/>
            <a:ext cx="438326" cy="28803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正方形/長方形 126">
            <a:extLst>
              <a:ext uri="{FF2B5EF4-FFF2-40B4-BE49-F238E27FC236}">
                <a16:creationId xmlns:a16="http://schemas.microsoft.com/office/drawing/2014/main" id="{39140D35-D660-48A0-AE82-3AFF1AC0D732}"/>
              </a:ext>
            </a:extLst>
          </p:cNvPr>
          <p:cNvSpPr/>
          <p:nvPr/>
        </p:nvSpPr>
        <p:spPr>
          <a:xfrm>
            <a:off x="2521580" y="4659147"/>
            <a:ext cx="3319659" cy="1015663"/>
          </a:xfrm>
          <a:prstGeom prst="rect">
            <a:avLst/>
          </a:prstGeom>
        </p:spPr>
        <p:txBody>
          <a:bodyPr wrap="square">
            <a:spAutoFit/>
          </a:bodyPr>
          <a:lstStyle/>
          <a:p>
            <a:pPr lvl="0" algn="just">
              <a:spcAft>
                <a:spcPts val="0"/>
              </a:spcAft>
            </a:pPr>
            <a:r>
              <a:rPr lang="ja-JP" altLang="en-US" sz="2000" b="1" kern="100" dirty="0">
                <a:solidFill>
                  <a:srgbClr val="000000"/>
                </a:solidFill>
                <a:latin typeface="Arial" panose="020B0604020202020204" pitchFamily="34" charset="0"/>
                <a:cs typeface="Arial" panose="020B0604020202020204" pitchFamily="34" charset="0"/>
              </a:rPr>
              <a:t>溶媒分子（水）</a:t>
            </a:r>
            <a:endParaRPr lang="en-US" altLang="ja-JP" sz="2000" b="1" kern="100" dirty="0">
              <a:solidFill>
                <a:srgbClr val="000000"/>
              </a:solidFill>
              <a:latin typeface="Arial" panose="020B0604020202020204" pitchFamily="34" charset="0"/>
              <a:cs typeface="Arial" panose="020B0604020202020204" pitchFamily="34" charset="0"/>
            </a:endParaRPr>
          </a:p>
          <a:p>
            <a:pPr lvl="0" algn="just">
              <a:spcAft>
                <a:spcPts val="0"/>
              </a:spcAft>
            </a:pPr>
            <a:r>
              <a:rPr lang="ja-JP" altLang="en-US" sz="2000" b="1" kern="100" dirty="0">
                <a:solidFill>
                  <a:srgbClr val="000000"/>
                </a:solidFill>
                <a:latin typeface="Arial" panose="020B0604020202020204" pitchFamily="34" charset="0"/>
                <a:cs typeface="Arial" panose="020B0604020202020204" pitchFamily="34" charset="0"/>
              </a:rPr>
              <a:t>は、食塩水側へ</a:t>
            </a:r>
            <a:endParaRPr lang="en-US" altLang="ja-JP" sz="2000" b="1" kern="100" dirty="0">
              <a:solidFill>
                <a:srgbClr val="000000"/>
              </a:solidFill>
              <a:latin typeface="Arial" panose="020B0604020202020204" pitchFamily="34" charset="0"/>
              <a:cs typeface="Arial" panose="020B0604020202020204" pitchFamily="34" charset="0"/>
            </a:endParaRPr>
          </a:p>
          <a:p>
            <a:pPr lvl="0" algn="just">
              <a:spcAft>
                <a:spcPts val="0"/>
              </a:spcAft>
            </a:pPr>
            <a:r>
              <a:rPr lang="ja-JP" altLang="en-US" sz="2000" b="1" kern="100" dirty="0">
                <a:solidFill>
                  <a:srgbClr val="000000"/>
                </a:solidFill>
                <a:latin typeface="Arial" panose="020B0604020202020204" pitchFamily="34" charset="0"/>
                <a:cs typeface="Arial" panose="020B0604020202020204" pitchFamily="34" charset="0"/>
              </a:rPr>
              <a:t>浸透（移動）する</a:t>
            </a:r>
            <a:endParaRPr lang="en-US" altLang="ja-JP" sz="2000" b="1" kern="100" dirty="0">
              <a:solidFill>
                <a:srgbClr val="000000"/>
              </a:solidFill>
              <a:latin typeface="Arial" panose="020B0604020202020204" pitchFamily="34" charset="0"/>
              <a:cs typeface="Arial" panose="020B0604020202020204" pitchFamily="34" charset="0"/>
            </a:endParaRPr>
          </a:p>
        </p:txBody>
      </p:sp>
      <p:sp>
        <p:nvSpPr>
          <p:cNvPr id="13315" name="正方形/長方形 153"/>
          <p:cNvSpPr>
            <a:spLocks noChangeArrowheads="1"/>
          </p:cNvSpPr>
          <p:nvPr/>
        </p:nvSpPr>
        <p:spPr bwMode="auto">
          <a:xfrm>
            <a:off x="0" y="0"/>
            <a:ext cx="9144000" cy="6858000"/>
          </a:xfrm>
          <a:prstGeom prst="rect">
            <a:avLst/>
          </a:pr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a:p>
        </p:txBody>
      </p:sp>
      <p:cxnSp>
        <p:nvCxnSpPr>
          <p:cNvPr id="221" name="直線矢印コネクタ 220"/>
          <p:cNvCxnSpPr/>
          <p:nvPr/>
        </p:nvCxnSpPr>
        <p:spPr>
          <a:xfrm>
            <a:off x="5846211" y="1460652"/>
            <a:ext cx="6749" cy="389233"/>
          </a:xfrm>
          <a:prstGeom prst="straightConnector1">
            <a:avLst/>
          </a:prstGeom>
          <a:ln w="222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2" name="グループ化 1"/>
          <p:cNvGrpSpPr/>
          <p:nvPr/>
        </p:nvGrpSpPr>
        <p:grpSpPr>
          <a:xfrm>
            <a:off x="4572000" y="719192"/>
            <a:ext cx="5677459" cy="6051963"/>
            <a:chOff x="4572000" y="719192"/>
            <a:chExt cx="5677459" cy="6051963"/>
          </a:xfrm>
        </p:grpSpPr>
        <p:pic>
          <p:nvPicPr>
            <p:cNvPr id="13335" name="図 13334"/>
            <p:cNvPicPr>
              <a:picLocks noChangeAspect="1"/>
            </p:cNvPicPr>
            <p:nvPr/>
          </p:nvPicPr>
          <p:blipFill rotWithShape="1">
            <a:blip r:embed="rId4"/>
            <a:srcRect r="68754"/>
            <a:stretch/>
          </p:blipFill>
          <p:spPr>
            <a:xfrm>
              <a:off x="4572000" y="719192"/>
              <a:ext cx="2478576" cy="2324100"/>
            </a:xfrm>
            <a:prstGeom prst="rect">
              <a:avLst/>
            </a:prstGeom>
          </p:spPr>
        </p:pic>
        <p:pic>
          <p:nvPicPr>
            <p:cNvPr id="195" name="図 194"/>
            <p:cNvPicPr>
              <a:picLocks noChangeAspect="1"/>
            </p:cNvPicPr>
            <p:nvPr/>
          </p:nvPicPr>
          <p:blipFill rotWithShape="1">
            <a:blip r:embed="rId4"/>
            <a:srcRect l="49032" r="23734"/>
            <a:stretch/>
          </p:blipFill>
          <p:spPr>
            <a:xfrm>
              <a:off x="4772840" y="4252769"/>
              <a:ext cx="2160241" cy="2324100"/>
            </a:xfrm>
            <a:prstGeom prst="rect">
              <a:avLst/>
            </a:prstGeom>
          </p:spPr>
        </p:pic>
        <p:sp>
          <p:nvSpPr>
            <p:cNvPr id="196" name="正方形/長方形 195">
              <a:extLst>
                <a:ext uri="{FF2B5EF4-FFF2-40B4-BE49-F238E27FC236}">
                  <a16:creationId xmlns:a16="http://schemas.microsoft.com/office/drawing/2014/main" id="{39140D35-D660-48A0-AE82-3AFF1AC0D732}"/>
                </a:ext>
              </a:extLst>
            </p:cNvPr>
            <p:cNvSpPr/>
            <p:nvPr/>
          </p:nvSpPr>
          <p:spPr>
            <a:xfrm>
              <a:off x="4959924" y="5480609"/>
              <a:ext cx="285418" cy="1015663"/>
            </a:xfrm>
            <a:prstGeom prst="rect">
              <a:avLst/>
            </a:prstGeom>
          </p:spPr>
          <p:txBody>
            <a:bodyPr wrap="square">
              <a:spAutoFit/>
            </a:bodyPr>
            <a:lstStyle/>
            <a:p>
              <a:pPr lvl="0" algn="just">
                <a:spcAft>
                  <a:spcPts val="0"/>
                </a:spcAft>
              </a:pPr>
              <a:r>
                <a:rPr lang="ja-JP" altLang="en-US" sz="2000" kern="100" dirty="0">
                  <a:solidFill>
                    <a:schemeClr val="bg1"/>
                  </a:solidFill>
                  <a:latin typeface="Arial" panose="020B0604020202020204" pitchFamily="34" charset="0"/>
                  <a:cs typeface="Arial" panose="020B0604020202020204" pitchFamily="34" charset="0"/>
                </a:rPr>
                <a:t>溶液</a:t>
              </a:r>
              <a:endParaRPr lang="en-US" altLang="ja-JP" sz="2000" kern="100" dirty="0">
                <a:solidFill>
                  <a:schemeClr val="bg1"/>
                </a:solidFill>
                <a:latin typeface="Arial" panose="020B0604020202020204" pitchFamily="34" charset="0"/>
                <a:cs typeface="Arial" panose="020B0604020202020204" pitchFamily="34" charset="0"/>
              </a:endParaRPr>
            </a:p>
            <a:p>
              <a:pPr lvl="0" algn="just">
                <a:spcAft>
                  <a:spcPts val="0"/>
                </a:spcAft>
              </a:pPr>
              <a:r>
                <a:rPr lang="en-US" altLang="ja-JP" sz="2000" kern="100" dirty="0">
                  <a:solidFill>
                    <a:schemeClr val="bg1"/>
                  </a:solidFill>
                  <a:latin typeface="Arial" panose="020B0604020202020204" pitchFamily="34" charset="0"/>
                  <a:cs typeface="Arial" panose="020B0604020202020204" pitchFamily="34" charset="0"/>
                </a:rPr>
                <a:t>b</a:t>
              </a:r>
            </a:p>
          </p:txBody>
        </p:sp>
        <p:sp>
          <p:nvSpPr>
            <p:cNvPr id="197" name="正方形/長方形 196">
              <a:extLst>
                <a:ext uri="{FF2B5EF4-FFF2-40B4-BE49-F238E27FC236}">
                  <a16:creationId xmlns:a16="http://schemas.microsoft.com/office/drawing/2014/main" id="{39140D35-D660-48A0-AE82-3AFF1AC0D732}"/>
                </a:ext>
              </a:extLst>
            </p:cNvPr>
            <p:cNvSpPr/>
            <p:nvPr/>
          </p:nvSpPr>
          <p:spPr>
            <a:xfrm>
              <a:off x="6357900" y="2362022"/>
              <a:ext cx="288436" cy="400110"/>
            </a:xfrm>
            <a:prstGeom prst="rect">
              <a:avLst/>
            </a:prstGeom>
          </p:spPr>
          <p:txBody>
            <a:bodyPr wrap="square">
              <a:spAutoFit/>
            </a:bodyPr>
            <a:lstStyle/>
            <a:p>
              <a:pPr lvl="0" algn="ctr">
                <a:spcAft>
                  <a:spcPts val="0"/>
                </a:spcAft>
              </a:pPr>
              <a:r>
                <a:rPr lang="ja-JP" altLang="en-US" sz="2000" kern="100" dirty="0">
                  <a:latin typeface="Arial" panose="020B0604020202020204" pitchFamily="34" charset="0"/>
                  <a:cs typeface="Arial" panose="020B0604020202020204" pitchFamily="34" charset="0"/>
                </a:rPr>
                <a:t>水</a:t>
              </a:r>
              <a:endParaRPr lang="en-US" altLang="ja-JP" sz="2000" kern="100" dirty="0">
                <a:latin typeface="Arial" panose="020B0604020202020204" pitchFamily="34" charset="0"/>
                <a:cs typeface="Arial" panose="020B0604020202020204" pitchFamily="34" charset="0"/>
              </a:endParaRPr>
            </a:p>
          </p:txBody>
        </p:sp>
        <p:sp>
          <p:nvSpPr>
            <p:cNvPr id="199" name="正方形/長方形 198">
              <a:extLst>
                <a:ext uri="{FF2B5EF4-FFF2-40B4-BE49-F238E27FC236}">
                  <a16:creationId xmlns:a16="http://schemas.microsoft.com/office/drawing/2014/main" id="{39140D35-D660-48A0-AE82-3AFF1AC0D732}"/>
                </a:ext>
              </a:extLst>
            </p:cNvPr>
            <p:cNvSpPr/>
            <p:nvPr/>
          </p:nvSpPr>
          <p:spPr>
            <a:xfrm>
              <a:off x="5296834" y="2042556"/>
              <a:ext cx="1061393" cy="400110"/>
            </a:xfrm>
            <a:prstGeom prst="rect">
              <a:avLst/>
            </a:prstGeom>
          </p:spPr>
          <p:txBody>
            <a:bodyPr wrap="square">
              <a:spAutoFit/>
            </a:bodyPr>
            <a:lstStyle/>
            <a:p>
              <a:pPr lvl="0" algn="just">
                <a:spcAft>
                  <a:spcPts val="0"/>
                </a:spcAft>
              </a:pPr>
              <a:r>
                <a:rPr lang="ja-JP" altLang="en-US" sz="2000" b="1" kern="100" dirty="0">
                  <a:solidFill>
                    <a:srgbClr val="000000"/>
                  </a:solidFill>
                  <a:latin typeface="Arial" panose="020B0604020202020204" pitchFamily="34" charset="0"/>
                  <a:cs typeface="Arial" panose="020B0604020202020204" pitchFamily="34" charset="0"/>
                </a:rPr>
                <a:t>半透膜</a:t>
              </a:r>
              <a:endParaRPr lang="en-US" altLang="ja-JP" sz="2000" b="1" kern="100" dirty="0">
                <a:solidFill>
                  <a:srgbClr val="000000"/>
                </a:solidFill>
                <a:latin typeface="Arial" panose="020B0604020202020204" pitchFamily="34" charset="0"/>
                <a:cs typeface="Arial" panose="020B0604020202020204" pitchFamily="34" charset="0"/>
              </a:endParaRPr>
            </a:p>
          </p:txBody>
        </p:sp>
        <p:grpSp>
          <p:nvGrpSpPr>
            <p:cNvPr id="204" name="グループ化 203"/>
            <p:cNvGrpSpPr/>
            <p:nvPr/>
          </p:nvGrpSpPr>
          <p:grpSpPr>
            <a:xfrm>
              <a:off x="5764383" y="3652681"/>
              <a:ext cx="3100321" cy="997748"/>
              <a:chOff x="4360846" y="1078745"/>
              <a:chExt cx="3100321" cy="997748"/>
            </a:xfrm>
          </p:grpSpPr>
          <p:grpSp>
            <p:nvGrpSpPr>
              <p:cNvPr id="205" name="グループ化 204"/>
              <p:cNvGrpSpPr/>
              <p:nvPr/>
            </p:nvGrpSpPr>
            <p:grpSpPr>
              <a:xfrm>
                <a:off x="5037501" y="1377379"/>
                <a:ext cx="365501" cy="699114"/>
                <a:chOff x="5019259" y="1664261"/>
                <a:chExt cx="365501" cy="699114"/>
              </a:xfrm>
            </p:grpSpPr>
            <p:grpSp>
              <p:nvGrpSpPr>
                <p:cNvPr id="207" name="グループ化 206"/>
                <p:cNvGrpSpPr/>
                <p:nvPr/>
              </p:nvGrpSpPr>
              <p:grpSpPr>
                <a:xfrm rot="20892199">
                  <a:off x="5041452" y="1664261"/>
                  <a:ext cx="343308" cy="401377"/>
                  <a:chOff x="5041325" y="1431997"/>
                  <a:chExt cx="343308" cy="401377"/>
                </a:xfrm>
              </p:grpSpPr>
              <p:sp>
                <p:nvSpPr>
                  <p:cNvPr id="212" name="正方形/長方形 211"/>
                  <p:cNvSpPr/>
                  <p:nvPr/>
                </p:nvSpPr>
                <p:spPr>
                  <a:xfrm rot="2372662">
                    <a:off x="5041325" y="1707186"/>
                    <a:ext cx="196272" cy="126188"/>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角丸四角形 212"/>
                  <p:cNvSpPr/>
                  <p:nvPr/>
                </p:nvSpPr>
                <p:spPr>
                  <a:xfrm rot="2337723">
                    <a:off x="5146079" y="1431997"/>
                    <a:ext cx="238554" cy="360040"/>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08" name="直線コネクタ 207"/>
                <p:cNvCxnSpPr/>
                <p:nvPr/>
              </p:nvCxnSpPr>
              <p:spPr>
                <a:xfrm>
                  <a:off x="5040391" y="2174700"/>
                  <a:ext cx="139801" cy="5160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5029468" y="2246577"/>
                  <a:ext cx="139801" cy="5160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0" name="直線コネクタ 209"/>
                <p:cNvCxnSpPr/>
                <p:nvPr/>
              </p:nvCxnSpPr>
              <p:spPr>
                <a:xfrm>
                  <a:off x="5019259" y="2311767"/>
                  <a:ext cx="139801" cy="5160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1" name="直線コネクタ 210"/>
                <p:cNvCxnSpPr/>
                <p:nvPr/>
              </p:nvCxnSpPr>
              <p:spPr>
                <a:xfrm>
                  <a:off x="5043180" y="2110662"/>
                  <a:ext cx="139801" cy="5160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206" name="正方形/長方形 205">
                <a:extLst>
                  <a:ext uri="{FF2B5EF4-FFF2-40B4-BE49-F238E27FC236}">
                    <a16:creationId xmlns:a16="http://schemas.microsoft.com/office/drawing/2014/main" id="{39140D35-D660-48A0-AE82-3AFF1AC0D732}"/>
                  </a:ext>
                </a:extLst>
              </p:cNvPr>
              <p:cNvSpPr/>
              <p:nvPr/>
            </p:nvSpPr>
            <p:spPr>
              <a:xfrm>
                <a:off x="4360846" y="1078745"/>
                <a:ext cx="3100321" cy="707886"/>
              </a:xfrm>
              <a:prstGeom prst="rect">
                <a:avLst/>
              </a:prstGeom>
            </p:spPr>
            <p:txBody>
              <a:bodyPr wrap="square">
                <a:spAutoFit/>
              </a:bodyPr>
              <a:lstStyle/>
              <a:p>
                <a:pPr lvl="0" algn="ctr">
                  <a:spcAft>
                    <a:spcPts val="0"/>
                  </a:spcAft>
                </a:pPr>
                <a:r>
                  <a:rPr lang="ja-JP" altLang="en-US" sz="2000" kern="100" dirty="0">
                    <a:solidFill>
                      <a:srgbClr val="000000"/>
                    </a:solidFill>
                    <a:latin typeface="Arial" panose="020B0604020202020204" pitchFamily="34" charset="0"/>
                    <a:cs typeface="Arial" panose="020B0604020202020204" pitchFamily="34" charset="0"/>
                  </a:rPr>
                  <a:t>食塩</a:t>
                </a:r>
                <a:endParaRPr lang="en-US" altLang="ja-JP" sz="2000" kern="100" dirty="0">
                  <a:solidFill>
                    <a:srgbClr val="000000"/>
                  </a:solidFill>
                  <a:latin typeface="Arial" panose="020B0604020202020204" pitchFamily="34" charset="0"/>
                  <a:cs typeface="Arial" panose="020B0604020202020204" pitchFamily="34" charset="0"/>
                </a:endParaRPr>
              </a:p>
              <a:p>
                <a:pPr lvl="0" algn="ctr">
                  <a:spcAft>
                    <a:spcPts val="0"/>
                  </a:spcAft>
                </a:pPr>
                <a:r>
                  <a:rPr lang="ja-JP" altLang="en-US" sz="2000" kern="100" dirty="0">
                    <a:solidFill>
                      <a:srgbClr val="000000"/>
                    </a:solidFill>
                    <a:latin typeface="Arial" panose="020B0604020202020204" pitchFamily="34" charset="0"/>
                    <a:cs typeface="Arial" panose="020B0604020202020204" pitchFamily="34" charset="0"/>
                  </a:rPr>
                  <a:t>（</a:t>
                </a:r>
                <a:r>
                  <a:rPr lang="en-US" altLang="ja-JP" sz="2000" kern="100" dirty="0" err="1">
                    <a:solidFill>
                      <a:srgbClr val="000000"/>
                    </a:solidFill>
                    <a:latin typeface="Arial" panose="020B0604020202020204" pitchFamily="34" charset="0"/>
                    <a:cs typeface="Arial" panose="020B0604020202020204" pitchFamily="34" charset="0"/>
                  </a:rPr>
                  <a:t>NaCl</a:t>
                </a:r>
                <a:r>
                  <a:rPr lang="ja-JP" altLang="en-US" sz="2000" kern="100" dirty="0">
                    <a:solidFill>
                      <a:srgbClr val="000000"/>
                    </a:solidFill>
                    <a:latin typeface="Arial" panose="020B0604020202020204" pitchFamily="34" charset="0"/>
                    <a:cs typeface="Arial" panose="020B0604020202020204" pitchFamily="34" charset="0"/>
                  </a:rPr>
                  <a:t>）</a:t>
                </a:r>
                <a:endParaRPr lang="en-US" altLang="ja-JP" sz="2000" kern="100" dirty="0">
                  <a:solidFill>
                    <a:srgbClr val="000000"/>
                  </a:solidFill>
                  <a:latin typeface="Arial" panose="020B0604020202020204" pitchFamily="34" charset="0"/>
                  <a:cs typeface="Arial" panose="020B0604020202020204" pitchFamily="34" charset="0"/>
                </a:endParaRPr>
              </a:p>
            </p:txBody>
          </p:sp>
        </p:grpSp>
        <p:sp>
          <p:nvSpPr>
            <p:cNvPr id="214" name="正方形/長方形 213">
              <a:extLst>
                <a:ext uri="{FF2B5EF4-FFF2-40B4-BE49-F238E27FC236}">
                  <a16:creationId xmlns:a16="http://schemas.microsoft.com/office/drawing/2014/main" id="{39140D35-D660-48A0-AE82-3AFF1AC0D732}"/>
                </a:ext>
              </a:extLst>
            </p:cNvPr>
            <p:cNvSpPr/>
            <p:nvPr/>
          </p:nvSpPr>
          <p:spPr>
            <a:xfrm>
              <a:off x="6871973" y="1219790"/>
              <a:ext cx="3319659" cy="1015663"/>
            </a:xfrm>
            <a:prstGeom prst="rect">
              <a:avLst/>
            </a:prstGeom>
          </p:spPr>
          <p:txBody>
            <a:bodyPr wrap="square">
              <a:spAutoFit/>
            </a:bodyPr>
            <a:lstStyle/>
            <a:p>
              <a:pPr lvl="0" algn="just">
                <a:spcAft>
                  <a:spcPts val="0"/>
                </a:spcAft>
              </a:pPr>
              <a:r>
                <a:rPr lang="ja-JP" altLang="en-US" sz="2000" b="1" kern="100" dirty="0">
                  <a:solidFill>
                    <a:srgbClr val="000000"/>
                  </a:solidFill>
                  <a:latin typeface="Arial" panose="020B0604020202020204" pitchFamily="34" charset="0"/>
                  <a:cs typeface="Arial" panose="020B0604020202020204" pitchFamily="34" charset="0"/>
                </a:rPr>
                <a:t>溶媒分子（水）は</a:t>
              </a:r>
              <a:endParaRPr lang="en-US" altLang="ja-JP" sz="2000" b="1" kern="100" dirty="0">
                <a:solidFill>
                  <a:srgbClr val="000000"/>
                </a:solidFill>
                <a:latin typeface="Arial" panose="020B0604020202020204" pitchFamily="34" charset="0"/>
                <a:cs typeface="Arial" panose="020B0604020202020204" pitchFamily="34" charset="0"/>
              </a:endParaRPr>
            </a:p>
            <a:p>
              <a:pPr lvl="0" algn="just">
                <a:spcAft>
                  <a:spcPts val="0"/>
                </a:spcAft>
              </a:pPr>
              <a:r>
                <a:rPr lang="ja-JP" altLang="en-US" sz="2000" b="1" kern="100" dirty="0">
                  <a:solidFill>
                    <a:srgbClr val="000000"/>
                  </a:solidFill>
                  <a:latin typeface="Arial" panose="020B0604020202020204" pitchFamily="34" charset="0"/>
                  <a:cs typeface="Arial" panose="020B0604020202020204" pitchFamily="34" charset="0"/>
                </a:rPr>
                <a:t>溶液</a:t>
              </a:r>
              <a:r>
                <a:rPr lang="en-US" altLang="ja-JP" sz="2000" b="1" kern="100" dirty="0">
                  <a:solidFill>
                    <a:srgbClr val="000000"/>
                  </a:solidFill>
                  <a:latin typeface="Arial" panose="020B0604020202020204" pitchFamily="34" charset="0"/>
                  <a:cs typeface="Arial" panose="020B0604020202020204" pitchFamily="34" charset="0"/>
                </a:rPr>
                <a:t>B</a:t>
              </a:r>
              <a:r>
                <a:rPr lang="ja-JP" altLang="en-US" sz="2000" b="1" kern="100" dirty="0">
                  <a:solidFill>
                    <a:srgbClr val="000000"/>
                  </a:solidFill>
                  <a:latin typeface="Arial" panose="020B0604020202020204" pitchFamily="34" charset="0"/>
                  <a:cs typeface="Arial" panose="020B0604020202020204" pitchFamily="34" charset="0"/>
                </a:rPr>
                <a:t>の側へ</a:t>
              </a:r>
              <a:endParaRPr lang="en-US" altLang="ja-JP" sz="2000" b="1" kern="100" dirty="0">
                <a:solidFill>
                  <a:srgbClr val="000000"/>
                </a:solidFill>
                <a:latin typeface="Arial" panose="020B0604020202020204" pitchFamily="34" charset="0"/>
                <a:cs typeface="Arial" panose="020B0604020202020204" pitchFamily="34" charset="0"/>
              </a:endParaRPr>
            </a:p>
            <a:p>
              <a:pPr lvl="0" algn="just">
                <a:spcAft>
                  <a:spcPts val="0"/>
                </a:spcAft>
              </a:pPr>
              <a:r>
                <a:rPr lang="ja-JP" altLang="en-US" sz="2000" b="1" kern="100" dirty="0">
                  <a:solidFill>
                    <a:srgbClr val="000000"/>
                  </a:solidFill>
                  <a:latin typeface="Arial" panose="020B0604020202020204" pitchFamily="34" charset="0"/>
                  <a:cs typeface="Arial" panose="020B0604020202020204" pitchFamily="34" charset="0"/>
                </a:rPr>
                <a:t>浸透（移動）する</a:t>
              </a:r>
              <a:endParaRPr lang="en-US" altLang="ja-JP" sz="2000" b="1" kern="100" dirty="0">
                <a:solidFill>
                  <a:srgbClr val="000000"/>
                </a:solidFill>
                <a:latin typeface="Arial" panose="020B0604020202020204" pitchFamily="34" charset="0"/>
                <a:cs typeface="Arial" panose="020B0604020202020204" pitchFamily="34" charset="0"/>
              </a:endParaRPr>
            </a:p>
          </p:txBody>
        </p:sp>
        <p:sp>
          <p:nvSpPr>
            <p:cNvPr id="215" name="下矢印 214"/>
            <p:cNvSpPr/>
            <p:nvPr/>
          </p:nvSpPr>
          <p:spPr>
            <a:xfrm>
              <a:off x="5556262" y="3538655"/>
              <a:ext cx="438326" cy="28803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6" name="正方形/長方形 215">
              <a:extLst>
                <a:ext uri="{FF2B5EF4-FFF2-40B4-BE49-F238E27FC236}">
                  <a16:creationId xmlns:a16="http://schemas.microsoft.com/office/drawing/2014/main" id="{39140D35-D660-48A0-AE82-3AFF1AC0D732}"/>
                </a:ext>
              </a:extLst>
            </p:cNvPr>
            <p:cNvSpPr/>
            <p:nvPr/>
          </p:nvSpPr>
          <p:spPr>
            <a:xfrm>
              <a:off x="4898215" y="1898330"/>
              <a:ext cx="285418" cy="1015663"/>
            </a:xfrm>
            <a:prstGeom prst="rect">
              <a:avLst/>
            </a:prstGeom>
          </p:spPr>
          <p:txBody>
            <a:bodyPr wrap="square">
              <a:spAutoFit/>
            </a:bodyPr>
            <a:lstStyle/>
            <a:p>
              <a:pPr lvl="0" algn="just">
                <a:spcAft>
                  <a:spcPts val="0"/>
                </a:spcAft>
              </a:pPr>
              <a:r>
                <a:rPr lang="ja-JP" altLang="en-US" sz="2000" kern="100" dirty="0">
                  <a:solidFill>
                    <a:schemeClr val="bg1"/>
                  </a:solidFill>
                  <a:latin typeface="Arial" panose="020B0604020202020204" pitchFamily="34" charset="0"/>
                  <a:cs typeface="Arial" panose="020B0604020202020204" pitchFamily="34" charset="0"/>
                </a:rPr>
                <a:t>溶液</a:t>
              </a:r>
              <a:endParaRPr lang="en-US" altLang="ja-JP" sz="2000" kern="100" dirty="0">
                <a:solidFill>
                  <a:schemeClr val="bg1"/>
                </a:solidFill>
                <a:latin typeface="Arial" panose="020B0604020202020204" pitchFamily="34" charset="0"/>
                <a:cs typeface="Arial" panose="020B0604020202020204" pitchFamily="34" charset="0"/>
              </a:endParaRPr>
            </a:p>
            <a:p>
              <a:pPr lvl="0" algn="just">
                <a:spcAft>
                  <a:spcPts val="0"/>
                </a:spcAft>
              </a:pPr>
              <a:r>
                <a:rPr lang="en-US" altLang="ja-JP" sz="2000" kern="100" dirty="0">
                  <a:solidFill>
                    <a:schemeClr val="bg1"/>
                  </a:solidFill>
                  <a:latin typeface="Arial" panose="020B0604020202020204" pitchFamily="34" charset="0"/>
                  <a:cs typeface="Arial" panose="020B0604020202020204" pitchFamily="34" charset="0"/>
                </a:rPr>
                <a:t>B</a:t>
              </a:r>
            </a:p>
          </p:txBody>
        </p:sp>
        <p:sp>
          <p:nvSpPr>
            <p:cNvPr id="217" name="正方形/長方形 216">
              <a:extLst>
                <a:ext uri="{FF2B5EF4-FFF2-40B4-BE49-F238E27FC236}">
                  <a16:creationId xmlns:a16="http://schemas.microsoft.com/office/drawing/2014/main" id="{39140D35-D660-48A0-AE82-3AFF1AC0D732}"/>
                </a:ext>
              </a:extLst>
            </p:cNvPr>
            <p:cNvSpPr/>
            <p:nvPr/>
          </p:nvSpPr>
          <p:spPr>
            <a:xfrm>
              <a:off x="6314302" y="5419949"/>
              <a:ext cx="285418" cy="1015663"/>
            </a:xfrm>
            <a:prstGeom prst="rect">
              <a:avLst/>
            </a:prstGeom>
          </p:spPr>
          <p:txBody>
            <a:bodyPr wrap="square">
              <a:spAutoFit/>
            </a:bodyPr>
            <a:lstStyle/>
            <a:p>
              <a:pPr lvl="0" algn="just">
                <a:spcAft>
                  <a:spcPts val="0"/>
                </a:spcAft>
              </a:pPr>
              <a:r>
                <a:rPr lang="ja-JP" altLang="en-US" sz="2000" kern="100" dirty="0">
                  <a:solidFill>
                    <a:schemeClr val="bg1"/>
                  </a:solidFill>
                  <a:latin typeface="Arial" panose="020B0604020202020204" pitchFamily="34" charset="0"/>
                  <a:cs typeface="Arial" panose="020B0604020202020204" pitchFamily="34" charset="0"/>
                </a:rPr>
                <a:t>食塩水</a:t>
              </a:r>
              <a:endParaRPr lang="en-US" altLang="ja-JP" sz="2000" kern="100" dirty="0">
                <a:solidFill>
                  <a:schemeClr val="bg1"/>
                </a:solidFill>
                <a:latin typeface="Arial" panose="020B0604020202020204" pitchFamily="34" charset="0"/>
                <a:cs typeface="Arial" panose="020B0604020202020204" pitchFamily="34" charset="0"/>
              </a:endParaRPr>
            </a:p>
          </p:txBody>
        </p:sp>
        <p:sp>
          <p:nvSpPr>
            <p:cNvPr id="218" name="正方形/長方形 217">
              <a:extLst>
                <a:ext uri="{FF2B5EF4-FFF2-40B4-BE49-F238E27FC236}">
                  <a16:creationId xmlns:a16="http://schemas.microsoft.com/office/drawing/2014/main" id="{39140D35-D660-48A0-AE82-3AFF1AC0D732}"/>
                </a:ext>
              </a:extLst>
            </p:cNvPr>
            <p:cNvSpPr/>
            <p:nvPr/>
          </p:nvSpPr>
          <p:spPr>
            <a:xfrm>
              <a:off x="6929800" y="4524386"/>
              <a:ext cx="3319659" cy="2246769"/>
            </a:xfrm>
            <a:prstGeom prst="rect">
              <a:avLst/>
            </a:prstGeom>
          </p:spPr>
          <p:txBody>
            <a:bodyPr wrap="square">
              <a:spAutoFit/>
            </a:bodyPr>
            <a:lstStyle/>
            <a:p>
              <a:pPr lvl="0" algn="just">
                <a:spcAft>
                  <a:spcPts val="0"/>
                </a:spcAft>
              </a:pPr>
              <a:r>
                <a:rPr lang="ja-JP" altLang="en-US" sz="2000" b="1" kern="100" dirty="0">
                  <a:solidFill>
                    <a:srgbClr val="000000"/>
                  </a:solidFill>
                  <a:latin typeface="Arial" panose="020B0604020202020204" pitchFamily="34" charset="0"/>
                  <a:cs typeface="Arial" panose="020B0604020202020204" pitchFamily="34" charset="0"/>
                </a:rPr>
                <a:t>特定の量の食塩を</a:t>
              </a:r>
              <a:endParaRPr lang="en-US" altLang="ja-JP" sz="2000" b="1" kern="100" dirty="0">
                <a:solidFill>
                  <a:srgbClr val="000000"/>
                </a:solidFill>
                <a:latin typeface="Arial" panose="020B0604020202020204" pitchFamily="34" charset="0"/>
                <a:cs typeface="Arial" panose="020B0604020202020204" pitchFamily="34" charset="0"/>
              </a:endParaRPr>
            </a:p>
            <a:p>
              <a:pPr lvl="0" algn="just">
                <a:spcAft>
                  <a:spcPts val="0"/>
                </a:spcAft>
              </a:pPr>
              <a:r>
                <a:rPr lang="ja-JP" altLang="en-US" sz="2000" b="1" kern="100">
                  <a:solidFill>
                    <a:srgbClr val="000000"/>
                  </a:solidFill>
                  <a:latin typeface="Arial" panose="020B0604020202020204" pitchFamily="34" charset="0"/>
                  <a:cs typeface="Arial" panose="020B0604020202020204" pitchFamily="34" charset="0"/>
                </a:rPr>
                <a:t>加えると、</a:t>
              </a:r>
              <a:endParaRPr lang="en-US" altLang="ja-JP" sz="2000" b="1" kern="100" dirty="0">
                <a:solidFill>
                  <a:srgbClr val="000000"/>
                </a:solidFill>
                <a:latin typeface="Arial" panose="020B0604020202020204" pitchFamily="34" charset="0"/>
                <a:cs typeface="Arial" panose="020B0604020202020204" pitchFamily="34" charset="0"/>
              </a:endParaRPr>
            </a:p>
            <a:p>
              <a:pPr lvl="0" algn="just">
                <a:spcAft>
                  <a:spcPts val="0"/>
                </a:spcAft>
              </a:pPr>
              <a:r>
                <a:rPr lang="ja-JP" altLang="en-US" sz="2000" b="1" kern="100" dirty="0">
                  <a:solidFill>
                    <a:srgbClr val="000000"/>
                  </a:solidFill>
                  <a:latin typeface="Arial" panose="020B0604020202020204" pitchFamily="34" charset="0"/>
                  <a:cs typeface="Arial" panose="020B0604020202020204" pitchFamily="34" charset="0"/>
                </a:rPr>
                <a:t>半透膜で隔離した</a:t>
              </a:r>
              <a:endParaRPr lang="en-US" altLang="ja-JP" sz="2000" b="1" kern="100" dirty="0">
                <a:solidFill>
                  <a:srgbClr val="000000"/>
                </a:solidFill>
                <a:latin typeface="Arial" panose="020B0604020202020204" pitchFamily="34" charset="0"/>
                <a:cs typeface="Arial" panose="020B0604020202020204" pitchFamily="34" charset="0"/>
              </a:endParaRPr>
            </a:p>
            <a:p>
              <a:pPr lvl="0" algn="just">
                <a:spcAft>
                  <a:spcPts val="0"/>
                </a:spcAft>
              </a:pPr>
              <a:r>
                <a:rPr lang="ja-JP" altLang="en-US" sz="2000" b="1" kern="100" dirty="0">
                  <a:solidFill>
                    <a:srgbClr val="000000"/>
                  </a:solidFill>
                  <a:latin typeface="Arial" panose="020B0604020202020204" pitchFamily="34" charset="0"/>
                  <a:cs typeface="Arial" panose="020B0604020202020204" pitchFamily="34" charset="0"/>
                </a:rPr>
                <a:t>異なる溶液の液面</a:t>
              </a:r>
              <a:endParaRPr lang="en-US" altLang="ja-JP" sz="2000" b="1" kern="100" dirty="0">
                <a:solidFill>
                  <a:srgbClr val="000000"/>
                </a:solidFill>
                <a:latin typeface="Arial" panose="020B0604020202020204" pitchFamily="34" charset="0"/>
                <a:cs typeface="Arial" panose="020B0604020202020204" pitchFamily="34" charset="0"/>
              </a:endParaRPr>
            </a:p>
            <a:p>
              <a:pPr lvl="0" algn="just">
                <a:spcAft>
                  <a:spcPts val="0"/>
                </a:spcAft>
              </a:pPr>
              <a:r>
                <a:rPr lang="ja-JP" altLang="en-US" sz="2000" b="1" kern="100" dirty="0">
                  <a:solidFill>
                    <a:srgbClr val="000000"/>
                  </a:solidFill>
                  <a:latin typeface="Arial" panose="020B0604020202020204" pitchFamily="34" charset="0"/>
                  <a:cs typeface="Arial" panose="020B0604020202020204" pitchFamily="34" charset="0"/>
                </a:rPr>
                <a:t>が同じ高さになる。</a:t>
              </a:r>
              <a:endParaRPr lang="en-US" altLang="ja-JP" sz="2000" b="1" kern="100" dirty="0">
                <a:solidFill>
                  <a:srgbClr val="000000"/>
                </a:solidFill>
                <a:latin typeface="Arial" panose="020B0604020202020204" pitchFamily="34" charset="0"/>
                <a:cs typeface="Arial" panose="020B0604020202020204" pitchFamily="34" charset="0"/>
              </a:endParaRPr>
            </a:p>
            <a:p>
              <a:pPr lvl="0" algn="just">
                <a:spcAft>
                  <a:spcPts val="0"/>
                </a:spcAft>
              </a:pPr>
              <a:r>
                <a:rPr lang="ja-JP" altLang="en-US" sz="2000" b="1" kern="100" dirty="0">
                  <a:solidFill>
                    <a:srgbClr val="000000"/>
                  </a:solidFill>
                  <a:latin typeface="Arial" panose="020B0604020202020204" pitchFamily="34" charset="0"/>
                  <a:cs typeface="Arial" panose="020B0604020202020204" pitchFamily="34" charset="0"/>
                </a:rPr>
                <a:t>⇒　両溶液は</a:t>
              </a:r>
              <a:endParaRPr lang="en-US" altLang="ja-JP" sz="2000" b="1" kern="100" dirty="0">
                <a:solidFill>
                  <a:srgbClr val="000000"/>
                </a:solidFill>
                <a:latin typeface="Arial" panose="020B0604020202020204" pitchFamily="34" charset="0"/>
                <a:cs typeface="Arial" panose="020B0604020202020204" pitchFamily="34" charset="0"/>
              </a:endParaRPr>
            </a:p>
            <a:p>
              <a:pPr lvl="0" algn="just">
                <a:spcAft>
                  <a:spcPts val="0"/>
                </a:spcAft>
              </a:pPr>
              <a:r>
                <a:rPr lang="ja-JP" altLang="en-US" sz="2000" b="1" kern="100" dirty="0">
                  <a:solidFill>
                    <a:srgbClr val="000000"/>
                  </a:solidFill>
                  <a:latin typeface="Arial" panose="020B0604020202020204" pitchFamily="34" charset="0"/>
                  <a:cs typeface="Arial" panose="020B0604020202020204" pitchFamily="34" charset="0"/>
                </a:rPr>
                <a:t>　　等張である</a:t>
              </a:r>
              <a:endParaRPr lang="en-US" altLang="ja-JP" sz="2000" b="1" kern="100" dirty="0">
                <a:solidFill>
                  <a:srgbClr val="000000"/>
                </a:solidFill>
                <a:latin typeface="Arial" panose="020B0604020202020204" pitchFamily="34" charset="0"/>
                <a:cs typeface="Arial" panose="020B0604020202020204" pitchFamily="34" charset="0"/>
              </a:endParaRPr>
            </a:p>
          </p:txBody>
        </p:sp>
        <p:cxnSp>
          <p:nvCxnSpPr>
            <p:cNvPr id="219" name="直線コネクタ 218"/>
            <p:cNvCxnSpPr/>
            <p:nvPr/>
          </p:nvCxnSpPr>
          <p:spPr>
            <a:xfrm>
              <a:off x="5608179" y="1835342"/>
              <a:ext cx="1099097"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0" name="直線コネクタ 219"/>
            <p:cNvCxnSpPr/>
            <p:nvPr/>
          </p:nvCxnSpPr>
          <p:spPr>
            <a:xfrm>
              <a:off x="4973548" y="1398648"/>
              <a:ext cx="1099097"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23" name="正方形/長方形 222">
              <a:extLst>
                <a:ext uri="{FF2B5EF4-FFF2-40B4-BE49-F238E27FC236}">
                  <a16:creationId xmlns:a16="http://schemas.microsoft.com/office/drawing/2014/main" id="{39140D35-D660-48A0-AE82-3AFF1AC0D732}"/>
                </a:ext>
              </a:extLst>
            </p:cNvPr>
            <p:cNvSpPr/>
            <p:nvPr/>
          </p:nvSpPr>
          <p:spPr>
            <a:xfrm>
              <a:off x="5852960" y="1461813"/>
              <a:ext cx="1061393" cy="400110"/>
            </a:xfrm>
            <a:prstGeom prst="rect">
              <a:avLst/>
            </a:prstGeom>
          </p:spPr>
          <p:txBody>
            <a:bodyPr wrap="square">
              <a:spAutoFit/>
            </a:bodyPr>
            <a:lstStyle/>
            <a:p>
              <a:pPr lvl="0" algn="just">
                <a:spcAft>
                  <a:spcPts val="0"/>
                </a:spcAft>
              </a:pPr>
              <a:r>
                <a:rPr lang="en-US" altLang="ja-JP" sz="2000" b="1" kern="100" dirty="0">
                  <a:solidFill>
                    <a:srgbClr val="000000"/>
                  </a:solidFill>
                  <a:latin typeface="Arial" panose="020B0604020202020204" pitchFamily="34" charset="0"/>
                  <a:cs typeface="Arial" panose="020B0604020202020204" pitchFamily="34" charset="0"/>
                </a:rPr>
                <a:t>h</a:t>
              </a:r>
              <a:r>
                <a:rPr lang="ja-JP" altLang="en-US" sz="2000" b="1" kern="100" dirty="0">
                  <a:solidFill>
                    <a:srgbClr val="000000"/>
                  </a:solidFill>
                  <a:latin typeface="Arial" panose="020B0604020202020204" pitchFamily="34" charset="0"/>
                  <a:cs typeface="Arial" panose="020B0604020202020204" pitchFamily="34" charset="0"/>
                </a:rPr>
                <a:t>’</a:t>
              </a:r>
              <a:endParaRPr lang="en-US" altLang="ja-JP" sz="2000" b="1" kern="100" dirty="0">
                <a:solidFill>
                  <a:srgbClr val="000000"/>
                </a:solidFill>
                <a:latin typeface="Arial" panose="020B0604020202020204" pitchFamily="34" charset="0"/>
                <a:cs typeface="Arial" panose="020B0604020202020204" pitchFamily="34" charset="0"/>
              </a:endParaRPr>
            </a:p>
          </p:txBody>
        </p:sp>
        <p:sp>
          <p:nvSpPr>
            <p:cNvPr id="224" name="正方形/長方形 223">
              <a:extLst>
                <a:ext uri="{FF2B5EF4-FFF2-40B4-BE49-F238E27FC236}">
                  <a16:creationId xmlns:a16="http://schemas.microsoft.com/office/drawing/2014/main" id="{39140D35-D660-48A0-AE82-3AFF1AC0D732}"/>
                </a:ext>
              </a:extLst>
            </p:cNvPr>
            <p:cNvSpPr/>
            <p:nvPr/>
          </p:nvSpPr>
          <p:spPr>
            <a:xfrm>
              <a:off x="6870240" y="2442666"/>
              <a:ext cx="2585238" cy="707886"/>
            </a:xfrm>
            <a:prstGeom prst="rect">
              <a:avLst/>
            </a:prstGeom>
          </p:spPr>
          <p:txBody>
            <a:bodyPr wrap="square">
              <a:spAutoFit/>
            </a:bodyPr>
            <a:lstStyle/>
            <a:p>
              <a:pPr lvl="0" algn="just">
                <a:spcAft>
                  <a:spcPts val="0"/>
                </a:spcAft>
              </a:pPr>
              <a:r>
                <a:rPr lang="en-US" altLang="ja-JP" sz="2000" kern="100" dirty="0">
                  <a:solidFill>
                    <a:srgbClr val="000000"/>
                  </a:solidFill>
                  <a:latin typeface="Arial" panose="020B0604020202020204" pitchFamily="34" charset="0"/>
                  <a:cs typeface="Arial" panose="020B0604020202020204" pitchFamily="34" charset="0"/>
                </a:rPr>
                <a:t>h</a:t>
              </a:r>
              <a:r>
                <a:rPr lang="ja-JP" altLang="en-US" sz="2000" kern="100" dirty="0">
                  <a:solidFill>
                    <a:srgbClr val="000000"/>
                  </a:solidFill>
                  <a:latin typeface="Arial" panose="020B0604020202020204" pitchFamily="34" charset="0"/>
                  <a:cs typeface="Arial" panose="020B0604020202020204" pitchFamily="34" charset="0"/>
                </a:rPr>
                <a:t>’</a:t>
              </a:r>
              <a:r>
                <a:rPr lang="en-US" altLang="ja-JP" sz="2000" kern="100" dirty="0">
                  <a:solidFill>
                    <a:srgbClr val="000000"/>
                  </a:solidFill>
                  <a:latin typeface="Arial" panose="020B0604020202020204" pitchFamily="34" charset="0"/>
                  <a:cs typeface="Arial" panose="020B0604020202020204" pitchFamily="34" charset="0"/>
                </a:rPr>
                <a:t>: </a:t>
              </a:r>
              <a:r>
                <a:rPr lang="ja-JP" altLang="en-US" sz="2000" kern="100" dirty="0">
                  <a:solidFill>
                    <a:srgbClr val="000000"/>
                  </a:solidFill>
                  <a:latin typeface="Arial" panose="020B0604020202020204" pitchFamily="34" charset="0"/>
                  <a:cs typeface="Arial" panose="020B0604020202020204" pitchFamily="34" charset="0"/>
                </a:rPr>
                <a:t>溶液</a:t>
              </a:r>
              <a:r>
                <a:rPr lang="en-US" altLang="ja-JP" sz="2000" kern="100" dirty="0">
                  <a:solidFill>
                    <a:srgbClr val="000000"/>
                  </a:solidFill>
                  <a:latin typeface="Arial" panose="020B0604020202020204" pitchFamily="34" charset="0"/>
                  <a:cs typeface="Arial" panose="020B0604020202020204" pitchFamily="34" charset="0"/>
                </a:rPr>
                <a:t>B</a:t>
              </a:r>
              <a:r>
                <a:rPr lang="ja-JP" altLang="en-US" sz="2000" kern="100" dirty="0">
                  <a:solidFill>
                    <a:srgbClr val="000000"/>
                  </a:solidFill>
                  <a:latin typeface="Arial" panose="020B0604020202020204" pitchFamily="34" charset="0"/>
                  <a:cs typeface="Arial" panose="020B0604020202020204" pitchFamily="34" charset="0"/>
                </a:rPr>
                <a:t>の浸透圧</a:t>
              </a:r>
              <a:endParaRPr lang="en-US" altLang="ja-JP" sz="2000" kern="100" dirty="0">
                <a:solidFill>
                  <a:srgbClr val="000000"/>
                </a:solidFill>
                <a:latin typeface="Arial" panose="020B0604020202020204" pitchFamily="34" charset="0"/>
                <a:cs typeface="Arial" panose="020B0604020202020204" pitchFamily="34" charset="0"/>
              </a:endParaRPr>
            </a:p>
            <a:p>
              <a:pPr lvl="0" algn="just">
                <a:spcAft>
                  <a:spcPts val="0"/>
                </a:spcAft>
              </a:pPr>
              <a:r>
                <a:rPr lang="ja-JP" altLang="en-US" sz="2000" kern="100" dirty="0">
                  <a:solidFill>
                    <a:srgbClr val="000000"/>
                  </a:solidFill>
                  <a:latin typeface="Arial" panose="020B0604020202020204" pitchFamily="34" charset="0"/>
                  <a:cs typeface="Arial" panose="020B0604020202020204" pitchFamily="34" charset="0"/>
                </a:rPr>
                <a:t>　　　に相当する</a:t>
              </a:r>
              <a:endParaRPr lang="en-US" altLang="ja-JP" sz="2000" kern="100" dirty="0">
                <a:solidFill>
                  <a:srgbClr val="000000"/>
                </a:solidFill>
                <a:latin typeface="Arial" panose="020B0604020202020204" pitchFamily="34" charset="0"/>
                <a:cs typeface="Arial" panose="020B0604020202020204" pitchFamily="34" charset="0"/>
              </a:endParaRPr>
            </a:p>
          </p:txBody>
        </p:sp>
        <p:cxnSp>
          <p:nvCxnSpPr>
            <p:cNvPr id="225" name="直線コネクタ 224"/>
            <p:cNvCxnSpPr/>
            <p:nvPr/>
          </p:nvCxnSpPr>
          <p:spPr>
            <a:xfrm>
              <a:off x="5322114" y="5374944"/>
              <a:ext cx="1099097"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226" name="正方形/長方形 225">
            <a:extLst>
              <a:ext uri="{FF2B5EF4-FFF2-40B4-BE49-F238E27FC236}">
                <a16:creationId xmlns:a16="http://schemas.microsoft.com/office/drawing/2014/main" id="{39140D35-D660-48A0-AE82-3AFF1AC0D732}"/>
              </a:ext>
            </a:extLst>
          </p:cNvPr>
          <p:cNvSpPr/>
          <p:nvPr/>
        </p:nvSpPr>
        <p:spPr>
          <a:xfrm>
            <a:off x="115691" y="615364"/>
            <a:ext cx="1061393" cy="584775"/>
          </a:xfrm>
          <a:prstGeom prst="rect">
            <a:avLst/>
          </a:prstGeom>
        </p:spPr>
        <p:txBody>
          <a:bodyPr wrap="square">
            <a:spAutoFit/>
          </a:bodyPr>
          <a:lstStyle/>
          <a:p>
            <a:pPr lvl="0" algn="just">
              <a:spcAft>
                <a:spcPts val="0"/>
              </a:spcAft>
            </a:pPr>
            <a:r>
              <a:rPr lang="en-US" altLang="ja-JP" sz="3200" b="1" kern="100" dirty="0">
                <a:solidFill>
                  <a:srgbClr val="000000"/>
                </a:solidFill>
                <a:latin typeface="Arial" panose="020B0604020202020204" pitchFamily="34" charset="0"/>
                <a:cs typeface="Arial" panose="020B0604020202020204" pitchFamily="34" charset="0"/>
              </a:rPr>
              <a:t>A</a:t>
            </a:r>
          </a:p>
        </p:txBody>
      </p:sp>
      <p:sp>
        <p:nvSpPr>
          <p:cNvPr id="227" name="正方形/長方形 226">
            <a:extLst>
              <a:ext uri="{FF2B5EF4-FFF2-40B4-BE49-F238E27FC236}">
                <a16:creationId xmlns:a16="http://schemas.microsoft.com/office/drawing/2014/main" id="{39140D35-D660-48A0-AE82-3AFF1AC0D732}"/>
              </a:ext>
            </a:extLst>
          </p:cNvPr>
          <p:cNvSpPr/>
          <p:nvPr/>
        </p:nvSpPr>
        <p:spPr>
          <a:xfrm>
            <a:off x="4302695" y="598386"/>
            <a:ext cx="1061393" cy="584775"/>
          </a:xfrm>
          <a:prstGeom prst="rect">
            <a:avLst/>
          </a:prstGeom>
        </p:spPr>
        <p:txBody>
          <a:bodyPr wrap="square">
            <a:spAutoFit/>
          </a:bodyPr>
          <a:lstStyle/>
          <a:p>
            <a:pPr lvl="0" algn="just">
              <a:spcAft>
                <a:spcPts val="0"/>
              </a:spcAft>
            </a:pPr>
            <a:r>
              <a:rPr lang="en-US" altLang="ja-JP" sz="3200" b="1" kern="100" dirty="0">
                <a:solidFill>
                  <a:srgbClr val="000000"/>
                </a:solidFill>
                <a:latin typeface="Arial" panose="020B0604020202020204" pitchFamily="34" charset="0"/>
                <a:cs typeface="Arial" panose="020B0604020202020204" pitchFamily="34" charset="0"/>
              </a:rPr>
              <a:t>B</a:t>
            </a:r>
          </a:p>
        </p:txBody>
      </p:sp>
      <p:cxnSp>
        <p:nvCxnSpPr>
          <p:cNvPr id="64" name="直線矢印コネクタ 63"/>
          <p:cNvCxnSpPr/>
          <p:nvPr/>
        </p:nvCxnSpPr>
        <p:spPr>
          <a:xfrm>
            <a:off x="5638824" y="2391937"/>
            <a:ext cx="112819" cy="3503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9143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0439" y="-248181"/>
            <a:ext cx="9144000" cy="819150"/>
          </a:xfrm>
          <a:prstGeom prst="rect">
            <a:avLst/>
          </a:prstGeom>
          <a:solidFill>
            <a:srgbClr val="E2F7FE"/>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endParaRPr lang="ja-JP" altLang="en-US" dirty="0"/>
          </a:p>
        </p:txBody>
      </p:sp>
      <p:sp>
        <p:nvSpPr>
          <p:cNvPr id="13323" name="Text Box 44"/>
          <p:cNvSpPr txBox="1">
            <a:spLocks noChangeArrowheads="1"/>
          </p:cNvSpPr>
          <p:nvPr/>
        </p:nvSpPr>
        <p:spPr bwMode="auto">
          <a:xfrm>
            <a:off x="241974" y="-39931"/>
            <a:ext cx="901810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50000"/>
              </a:spcBef>
              <a:buFontTx/>
              <a:buNone/>
              <a:defRPr/>
            </a:pPr>
            <a:r>
              <a:rPr lang="ja-JP" altLang="en-US" b="1" dirty="0"/>
              <a:t>浸透圧の単位、</a:t>
            </a:r>
            <a:r>
              <a:rPr lang="en-US" altLang="ja-JP" b="1" dirty="0"/>
              <a:t>Osmole</a:t>
            </a:r>
            <a:r>
              <a:rPr lang="ja-JP" altLang="en-US" b="1" dirty="0"/>
              <a:t>（</a:t>
            </a:r>
            <a:r>
              <a:rPr lang="en-US" altLang="ja-JP" b="1" dirty="0" err="1"/>
              <a:t>Osm</a:t>
            </a:r>
            <a:r>
              <a:rPr lang="ja-JP" altLang="en-US" b="1" dirty="0"/>
              <a:t>）</a:t>
            </a:r>
            <a:endParaRPr lang="en-US" altLang="ja-JP" b="1" dirty="0"/>
          </a:p>
        </p:txBody>
      </p:sp>
      <p:sp>
        <p:nvSpPr>
          <p:cNvPr id="25" name="スライド番号プレースホルダー 1">
            <a:extLst>
              <a:ext uri="{FF2B5EF4-FFF2-40B4-BE49-F238E27FC236}">
                <a16:creationId xmlns:a16="http://schemas.microsoft.com/office/drawing/2014/main" id="{BA8A31E2-3805-4758-A015-690B1AB4407F}"/>
              </a:ext>
            </a:extLst>
          </p:cNvPr>
          <p:cNvSpPr>
            <a:spLocks noGrp="1"/>
          </p:cNvSpPr>
          <p:nvPr>
            <p:ph type="sldNum" sz="quarter" idx="12"/>
          </p:nvPr>
        </p:nvSpPr>
        <p:spPr>
          <a:xfrm>
            <a:off x="8714885" y="6493677"/>
            <a:ext cx="426217" cy="412926"/>
          </a:xfrm>
        </p:spPr>
        <p:txBody>
          <a:bodyPr/>
          <a:lstStyle/>
          <a:p>
            <a:pPr>
              <a:defRPr/>
            </a:pPr>
            <a:fld id="{23319646-B2DF-4F02-8D4A-1DB2581E75B6}" type="slidenum">
              <a:rPr lang="en-US" altLang="ja-JP" smtClean="0"/>
              <a:pPr>
                <a:defRPr/>
              </a:pPr>
              <a:t>11</a:t>
            </a:fld>
            <a:endParaRPr lang="en-US" altLang="ja-JP" dirty="0"/>
          </a:p>
        </p:txBody>
      </p:sp>
      <p:sp>
        <p:nvSpPr>
          <p:cNvPr id="13315" name="正方形/長方形 153"/>
          <p:cNvSpPr>
            <a:spLocks noChangeArrowheads="1"/>
          </p:cNvSpPr>
          <p:nvPr/>
        </p:nvSpPr>
        <p:spPr bwMode="auto">
          <a:xfrm>
            <a:off x="0" y="0"/>
            <a:ext cx="9144000" cy="6858000"/>
          </a:xfrm>
          <a:prstGeom prst="rect">
            <a:avLst/>
          </a:pr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a:p>
        </p:txBody>
      </p:sp>
      <p:sp>
        <p:nvSpPr>
          <p:cNvPr id="2" name="正方形/長方形 1">
            <a:extLst>
              <a:ext uri="{FF2B5EF4-FFF2-40B4-BE49-F238E27FC236}">
                <a16:creationId xmlns:a16="http://schemas.microsoft.com/office/drawing/2014/main" id="{C08A3738-0B9A-4188-BCF6-2C39608F4AFE}"/>
              </a:ext>
            </a:extLst>
          </p:cNvPr>
          <p:cNvSpPr/>
          <p:nvPr/>
        </p:nvSpPr>
        <p:spPr>
          <a:xfrm>
            <a:off x="215800" y="764704"/>
            <a:ext cx="8064896" cy="3231654"/>
          </a:xfrm>
          <a:prstGeom prst="rect">
            <a:avLst/>
          </a:prstGeom>
        </p:spPr>
        <p:txBody>
          <a:bodyPr wrap="square">
            <a:spAutoFit/>
          </a:bodyPr>
          <a:lstStyle/>
          <a:p>
            <a:r>
              <a:rPr lang="ja-JP" altLang="en-US" sz="2400" dirty="0">
                <a:latin typeface="Arial" panose="020B0604020202020204" pitchFamily="34" charset="0"/>
                <a:cs typeface="Arial" panose="020B0604020202020204" pitchFamily="34" charset="0"/>
              </a:rPr>
              <a:t>物質が水に溶けた場合の分子の物質量</a:t>
            </a:r>
            <a:endParaRPr lang="en-US" altLang="ja-JP" sz="2400" dirty="0">
              <a:latin typeface="Arial" panose="020B0604020202020204" pitchFamily="34" charset="0"/>
              <a:cs typeface="Arial" panose="020B0604020202020204" pitchFamily="34" charset="0"/>
            </a:endParaRPr>
          </a:p>
          <a:p>
            <a:pPr>
              <a:lnSpc>
                <a:spcPts val="1700"/>
              </a:lnSpc>
            </a:pPr>
            <a:endParaRPr lang="en-US" altLang="ja-JP" sz="2000" dirty="0">
              <a:latin typeface="Arial" panose="020B0604020202020204" pitchFamily="34" charset="0"/>
              <a:cs typeface="Arial" panose="020B0604020202020204" pitchFamily="34" charset="0"/>
            </a:endParaRPr>
          </a:p>
          <a:p>
            <a:r>
              <a:rPr lang="en-US" altLang="ja-JP" sz="2000" dirty="0">
                <a:latin typeface="Arial" panose="020B0604020202020204" pitchFamily="34" charset="0"/>
                <a:cs typeface="Arial" panose="020B0604020202020204" pitchFamily="34" charset="0"/>
              </a:rPr>
              <a:t>1</a:t>
            </a:r>
            <a:r>
              <a:rPr lang="ja-JP" altLang="en-US" sz="2000" dirty="0" err="1">
                <a:latin typeface="Arial" panose="020B0604020202020204" pitchFamily="34" charset="0"/>
                <a:cs typeface="Arial" panose="020B0604020202020204" pitchFamily="34" charset="0"/>
              </a:rPr>
              <a:t>．</a:t>
            </a:r>
            <a:r>
              <a:rPr lang="ja-JP" altLang="en-US" sz="2000" dirty="0">
                <a:latin typeface="Arial" panose="020B0604020202020204" pitchFamily="34" charset="0"/>
                <a:cs typeface="Arial" panose="020B0604020202020204" pitchFamily="34" charset="0"/>
              </a:rPr>
              <a:t>イオン化しない物質（非電解質）；　モル数と同じ</a:t>
            </a:r>
            <a:endParaRPr lang="en-US" altLang="ja-JP" sz="2000" dirty="0">
              <a:latin typeface="Arial" panose="020B0604020202020204" pitchFamily="34" charset="0"/>
              <a:cs typeface="Arial" panose="020B0604020202020204" pitchFamily="34" charset="0"/>
            </a:endParaRPr>
          </a:p>
          <a:p>
            <a:endParaRPr lang="en-US" altLang="ja-JP" sz="2000" dirty="0">
              <a:latin typeface="Arial" panose="020B0604020202020204" pitchFamily="34" charset="0"/>
              <a:cs typeface="Arial" panose="020B0604020202020204" pitchFamily="34" charset="0"/>
            </a:endParaRPr>
          </a:p>
          <a:p>
            <a:endParaRPr lang="en-US" altLang="ja-JP" sz="2000" dirty="0">
              <a:latin typeface="Arial" panose="020B0604020202020204" pitchFamily="34" charset="0"/>
              <a:cs typeface="Arial" panose="020B0604020202020204" pitchFamily="34" charset="0"/>
            </a:endParaRPr>
          </a:p>
          <a:p>
            <a:endParaRPr lang="en-US" altLang="ja-JP" sz="2000" dirty="0">
              <a:latin typeface="Arial" panose="020B0604020202020204" pitchFamily="34" charset="0"/>
              <a:cs typeface="Arial" panose="020B0604020202020204" pitchFamily="34" charset="0"/>
            </a:endParaRPr>
          </a:p>
          <a:p>
            <a:endParaRPr lang="en-US" altLang="ja-JP" sz="2000" dirty="0">
              <a:latin typeface="Arial" panose="020B0604020202020204" pitchFamily="34" charset="0"/>
              <a:cs typeface="Arial" panose="020B0604020202020204" pitchFamily="34" charset="0"/>
            </a:endParaRPr>
          </a:p>
          <a:p>
            <a:endParaRPr lang="en-US" altLang="ja-JP" sz="2000" dirty="0">
              <a:latin typeface="Arial" panose="020B0604020202020204" pitchFamily="34" charset="0"/>
              <a:cs typeface="Arial" panose="020B0604020202020204" pitchFamily="34" charset="0"/>
            </a:endParaRPr>
          </a:p>
          <a:p>
            <a:r>
              <a:rPr lang="en-US" altLang="ja-JP" sz="2000" dirty="0">
                <a:latin typeface="Arial" panose="020B0604020202020204" pitchFamily="34" charset="0"/>
                <a:cs typeface="Arial" panose="020B0604020202020204" pitchFamily="34" charset="0"/>
              </a:rPr>
              <a:t>2</a:t>
            </a:r>
            <a:r>
              <a:rPr lang="ja-JP" altLang="en-US" sz="2000" dirty="0" err="1">
                <a:latin typeface="Arial" panose="020B0604020202020204" pitchFamily="34" charset="0"/>
                <a:cs typeface="Arial" panose="020B0604020202020204" pitchFamily="34" charset="0"/>
              </a:rPr>
              <a:t>．</a:t>
            </a:r>
            <a:r>
              <a:rPr lang="ja-JP" altLang="en-US" sz="2000" dirty="0">
                <a:latin typeface="Arial" panose="020B0604020202020204" pitchFamily="34" charset="0"/>
                <a:cs typeface="Arial" panose="020B0604020202020204" pitchFamily="34" charset="0"/>
              </a:rPr>
              <a:t>イオン化する物質（電解質）；　水に溶けた場合に</a:t>
            </a:r>
            <a:r>
              <a:rPr lang="en-US" altLang="ja-JP" sz="2000" dirty="0">
                <a:latin typeface="Arial" panose="020B0604020202020204" pitchFamily="34" charset="0"/>
                <a:cs typeface="Arial" panose="020B0604020202020204" pitchFamily="34" charset="0"/>
              </a:rPr>
              <a:t>1</a:t>
            </a:r>
            <a:r>
              <a:rPr lang="ja-JP" altLang="en-US" sz="2000" dirty="0">
                <a:latin typeface="Arial" panose="020B0604020202020204" pitchFamily="34" charset="0"/>
                <a:cs typeface="Arial" panose="020B0604020202020204" pitchFamily="34" charset="0"/>
              </a:rPr>
              <a:t>分子から発生する</a:t>
            </a:r>
            <a:endParaRPr lang="en-US" altLang="ja-JP" sz="2000" dirty="0">
              <a:latin typeface="Arial" panose="020B0604020202020204" pitchFamily="34" charset="0"/>
              <a:cs typeface="Arial" panose="020B0604020202020204" pitchFamily="34" charset="0"/>
            </a:endParaRPr>
          </a:p>
          <a:p>
            <a:r>
              <a:rPr lang="ja-JP" altLang="en-US" sz="2000" dirty="0">
                <a:latin typeface="Arial" panose="020B0604020202020204" pitchFamily="34" charset="0"/>
                <a:cs typeface="Arial" panose="020B0604020202020204" pitchFamily="34" charset="0"/>
              </a:rPr>
              <a:t>　　　　　　　　　　　　　　　　　　　　　イオン数とモル数の積</a:t>
            </a:r>
            <a:endParaRPr lang="en-US" altLang="ja-JP" sz="2000" dirty="0">
              <a:latin typeface="Arial" panose="020B0604020202020204" pitchFamily="34" charset="0"/>
              <a:cs typeface="Arial" panose="020B0604020202020204" pitchFamily="34" charset="0"/>
            </a:endParaRPr>
          </a:p>
        </p:txBody>
      </p:sp>
      <p:sp>
        <p:nvSpPr>
          <p:cNvPr id="14" name="正方形/長方形 13">
            <a:extLst>
              <a:ext uri="{FF2B5EF4-FFF2-40B4-BE49-F238E27FC236}">
                <a16:creationId xmlns:a16="http://schemas.microsoft.com/office/drawing/2014/main" id="{BE658C79-07F1-4DE1-BEF7-2D1CBDA244B7}"/>
              </a:ext>
            </a:extLst>
          </p:cNvPr>
          <p:cNvSpPr/>
          <p:nvPr/>
        </p:nvSpPr>
        <p:spPr>
          <a:xfrm>
            <a:off x="2866036" y="4050141"/>
            <a:ext cx="1584176" cy="10664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a:extLst>
              <a:ext uri="{FF2B5EF4-FFF2-40B4-BE49-F238E27FC236}">
                <a16:creationId xmlns:a16="http://schemas.microsoft.com/office/drawing/2014/main" id="{EB0BEB76-1C0F-4440-87B7-2EAE5828AD3F}"/>
              </a:ext>
            </a:extLst>
          </p:cNvPr>
          <p:cNvSpPr/>
          <p:nvPr/>
        </p:nvSpPr>
        <p:spPr>
          <a:xfrm>
            <a:off x="5606175" y="4061989"/>
            <a:ext cx="1584176" cy="106647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楕円 8">
            <a:extLst>
              <a:ext uri="{FF2B5EF4-FFF2-40B4-BE49-F238E27FC236}">
                <a16:creationId xmlns:a16="http://schemas.microsoft.com/office/drawing/2014/main" id="{817A215C-3A52-4358-9C86-6AA732224C54}"/>
              </a:ext>
            </a:extLst>
          </p:cNvPr>
          <p:cNvSpPr/>
          <p:nvPr/>
        </p:nvSpPr>
        <p:spPr>
          <a:xfrm>
            <a:off x="3190386" y="4583379"/>
            <a:ext cx="432048" cy="432048"/>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6AF0D5AB-6052-4153-8E09-7EED6E4EEBAE}"/>
              </a:ext>
            </a:extLst>
          </p:cNvPr>
          <p:cNvSpPr/>
          <p:nvPr/>
        </p:nvSpPr>
        <p:spPr>
          <a:xfrm>
            <a:off x="3642873" y="4601186"/>
            <a:ext cx="432048" cy="43204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8FB673A5-A69E-4822-BA5A-C9A49C8274A9}"/>
              </a:ext>
            </a:extLst>
          </p:cNvPr>
          <p:cNvSpPr/>
          <p:nvPr/>
        </p:nvSpPr>
        <p:spPr>
          <a:xfrm>
            <a:off x="5873768" y="4606602"/>
            <a:ext cx="432048" cy="432048"/>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667A4A50-7CA1-4F19-B8B5-32485C7396D5}"/>
              </a:ext>
            </a:extLst>
          </p:cNvPr>
          <p:cNvSpPr/>
          <p:nvPr/>
        </p:nvSpPr>
        <p:spPr>
          <a:xfrm>
            <a:off x="6525697" y="4618315"/>
            <a:ext cx="432048" cy="43204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79EA1033-2D1C-41E2-8EC4-B41BDD976FF7}"/>
              </a:ext>
            </a:extLst>
          </p:cNvPr>
          <p:cNvSpPr/>
          <p:nvPr/>
        </p:nvSpPr>
        <p:spPr>
          <a:xfrm>
            <a:off x="3168689" y="4606602"/>
            <a:ext cx="681690" cy="361637"/>
          </a:xfrm>
          <a:prstGeom prst="rect">
            <a:avLst/>
          </a:prstGeom>
        </p:spPr>
        <p:txBody>
          <a:bodyPr wrap="square">
            <a:spAutoFit/>
          </a:bodyPr>
          <a:lstStyle/>
          <a:p>
            <a:pPr>
              <a:lnSpc>
                <a:spcPts val="2100"/>
              </a:lnSpc>
              <a:spcBef>
                <a:spcPts val="600"/>
              </a:spcBef>
              <a:buNone/>
              <a:defRPr/>
            </a:pPr>
            <a:r>
              <a:rPr lang="en-US" altLang="ja-JP" dirty="0">
                <a:latin typeface="Arial" panose="020B0604020202020204" pitchFamily="34" charset="0"/>
                <a:cs typeface="Arial" panose="020B0604020202020204" pitchFamily="34" charset="0"/>
              </a:rPr>
              <a:t>Na</a:t>
            </a:r>
          </a:p>
        </p:txBody>
      </p:sp>
      <p:sp>
        <p:nvSpPr>
          <p:cNvPr id="27" name="正方形/長方形 26">
            <a:extLst>
              <a:ext uri="{FF2B5EF4-FFF2-40B4-BE49-F238E27FC236}">
                <a16:creationId xmlns:a16="http://schemas.microsoft.com/office/drawing/2014/main" id="{9BCF98D7-3240-4DEB-B2C0-083340A97D7C}"/>
              </a:ext>
            </a:extLst>
          </p:cNvPr>
          <p:cNvSpPr/>
          <p:nvPr/>
        </p:nvSpPr>
        <p:spPr>
          <a:xfrm>
            <a:off x="3661959" y="4624409"/>
            <a:ext cx="749859" cy="361637"/>
          </a:xfrm>
          <a:prstGeom prst="rect">
            <a:avLst/>
          </a:prstGeom>
        </p:spPr>
        <p:txBody>
          <a:bodyPr wrap="square">
            <a:spAutoFit/>
          </a:bodyPr>
          <a:lstStyle/>
          <a:p>
            <a:pPr>
              <a:lnSpc>
                <a:spcPts val="2100"/>
              </a:lnSpc>
              <a:spcBef>
                <a:spcPts val="600"/>
              </a:spcBef>
              <a:buNone/>
              <a:defRPr/>
            </a:pPr>
            <a:r>
              <a:rPr lang="en-US" altLang="ja-JP" dirty="0">
                <a:latin typeface="Arial" panose="020B0604020202020204" pitchFamily="34" charset="0"/>
                <a:cs typeface="Arial" panose="020B0604020202020204" pitchFamily="34" charset="0"/>
              </a:rPr>
              <a:t>Cl</a:t>
            </a:r>
          </a:p>
        </p:txBody>
      </p:sp>
      <p:sp>
        <p:nvSpPr>
          <p:cNvPr id="28" name="正方形/長方形 27">
            <a:extLst>
              <a:ext uri="{FF2B5EF4-FFF2-40B4-BE49-F238E27FC236}">
                <a16:creationId xmlns:a16="http://schemas.microsoft.com/office/drawing/2014/main" id="{158998C7-38A8-4F81-A0A9-DA1F22D10BE2}"/>
              </a:ext>
            </a:extLst>
          </p:cNvPr>
          <p:cNvSpPr/>
          <p:nvPr/>
        </p:nvSpPr>
        <p:spPr>
          <a:xfrm>
            <a:off x="5812537" y="4634800"/>
            <a:ext cx="681690" cy="361637"/>
          </a:xfrm>
          <a:prstGeom prst="rect">
            <a:avLst/>
          </a:prstGeom>
        </p:spPr>
        <p:txBody>
          <a:bodyPr wrap="square">
            <a:spAutoFit/>
          </a:bodyPr>
          <a:lstStyle/>
          <a:p>
            <a:pPr>
              <a:lnSpc>
                <a:spcPts val="2100"/>
              </a:lnSpc>
              <a:spcBef>
                <a:spcPts val="600"/>
              </a:spcBef>
              <a:buNone/>
              <a:defRPr/>
            </a:pPr>
            <a:r>
              <a:rPr lang="en-US" altLang="ja-JP" dirty="0">
                <a:latin typeface="Arial" panose="020B0604020202020204" pitchFamily="34" charset="0"/>
                <a:cs typeface="Arial" panose="020B0604020202020204" pitchFamily="34" charset="0"/>
              </a:rPr>
              <a:t>Na</a:t>
            </a:r>
            <a:r>
              <a:rPr lang="en-US" altLang="ja-JP" baseline="30000" dirty="0">
                <a:latin typeface="Arial" panose="020B0604020202020204" pitchFamily="34" charset="0"/>
                <a:cs typeface="Arial" panose="020B0604020202020204" pitchFamily="34" charset="0"/>
              </a:rPr>
              <a:t>+</a:t>
            </a:r>
          </a:p>
        </p:txBody>
      </p:sp>
      <p:sp>
        <p:nvSpPr>
          <p:cNvPr id="29" name="正方形/長方形 28">
            <a:extLst>
              <a:ext uri="{FF2B5EF4-FFF2-40B4-BE49-F238E27FC236}">
                <a16:creationId xmlns:a16="http://schemas.microsoft.com/office/drawing/2014/main" id="{7267F57C-22D2-4F34-97AA-3A3B4ADECBCA}"/>
              </a:ext>
            </a:extLst>
          </p:cNvPr>
          <p:cNvSpPr/>
          <p:nvPr/>
        </p:nvSpPr>
        <p:spPr>
          <a:xfrm>
            <a:off x="6522891" y="4642216"/>
            <a:ext cx="749859" cy="361637"/>
          </a:xfrm>
          <a:prstGeom prst="rect">
            <a:avLst/>
          </a:prstGeom>
        </p:spPr>
        <p:txBody>
          <a:bodyPr wrap="square">
            <a:spAutoFit/>
          </a:bodyPr>
          <a:lstStyle/>
          <a:p>
            <a:pPr>
              <a:lnSpc>
                <a:spcPts val="2100"/>
              </a:lnSpc>
              <a:spcBef>
                <a:spcPts val="600"/>
              </a:spcBef>
              <a:buNone/>
              <a:defRPr/>
            </a:pPr>
            <a:r>
              <a:rPr lang="en-US" altLang="ja-JP" dirty="0">
                <a:latin typeface="Arial" panose="020B0604020202020204" pitchFamily="34" charset="0"/>
                <a:cs typeface="Arial" panose="020B0604020202020204" pitchFamily="34" charset="0"/>
              </a:rPr>
              <a:t>Cl</a:t>
            </a:r>
            <a:r>
              <a:rPr lang="en-US" altLang="ja-JP" baseline="30000" dirty="0">
                <a:latin typeface="Arial" panose="020B0604020202020204" pitchFamily="34" charset="0"/>
                <a:cs typeface="Arial" panose="020B0604020202020204" pitchFamily="34" charset="0"/>
              </a:rPr>
              <a:t>-</a:t>
            </a:r>
          </a:p>
        </p:txBody>
      </p:sp>
      <p:sp>
        <p:nvSpPr>
          <p:cNvPr id="31" name="正方形/長方形 30">
            <a:extLst>
              <a:ext uri="{FF2B5EF4-FFF2-40B4-BE49-F238E27FC236}">
                <a16:creationId xmlns:a16="http://schemas.microsoft.com/office/drawing/2014/main" id="{285EDD35-4FA6-45AB-97F7-EDE3C733FED6}"/>
              </a:ext>
            </a:extLst>
          </p:cNvPr>
          <p:cNvSpPr/>
          <p:nvPr/>
        </p:nvSpPr>
        <p:spPr>
          <a:xfrm>
            <a:off x="6429436" y="4048345"/>
            <a:ext cx="1819072" cy="361637"/>
          </a:xfrm>
          <a:prstGeom prst="rect">
            <a:avLst/>
          </a:prstGeom>
        </p:spPr>
        <p:txBody>
          <a:bodyPr wrap="square">
            <a:spAutoFit/>
          </a:bodyPr>
          <a:lstStyle/>
          <a:p>
            <a:pPr>
              <a:lnSpc>
                <a:spcPts val="2100"/>
              </a:lnSpc>
              <a:spcBef>
                <a:spcPts val="600"/>
              </a:spcBef>
              <a:buNone/>
              <a:defRPr/>
            </a:pPr>
            <a:r>
              <a:rPr lang="ja-JP" altLang="en-US" dirty="0">
                <a:latin typeface="Arial" panose="020B0604020202020204" pitchFamily="34" charset="0"/>
                <a:cs typeface="Arial" panose="020B0604020202020204" pitchFamily="34" charset="0"/>
              </a:rPr>
              <a:t>水あり</a:t>
            </a:r>
            <a:endParaRPr lang="en-US" altLang="ja-JP" dirty="0">
              <a:latin typeface="Arial" panose="020B0604020202020204" pitchFamily="34" charset="0"/>
              <a:cs typeface="Arial" panose="020B0604020202020204" pitchFamily="34" charset="0"/>
            </a:endParaRPr>
          </a:p>
        </p:txBody>
      </p:sp>
      <p:sp>
        <p:nvSpPr>
          <p:cNvPr id="33" name="正方形/長方形 32">
            <a:extLst>
              <a:ext uri="{FF2B5EF4-FFF2-40B4-BE49-F238E27FC236}">
                <a16:creationId xmlns:a16="http://schemas.microsoft.com/office/drawing/2014/main" id="{00F88E1F-26F5-4F3C-9AF8-E1B4CB5DDA24}"/>
              </a:ext>
            </a:extLst>
          </p:cNvPr>
          <p:cNvSpPr/>
          <p:nvPr/>
        </p:nvSpPr>
        <p:spPr>
          <a:xfrm>
            <a:off x="3661959" y="4046748"/>
            <a:ext cx="1819072" cy="361637"/>
          </a:xfrm>
          <a:prstGeom prst="rect">
            <a:avLst/>
          </a:prstGeom>
        </p:spPr>
        <p:txBody>
          <a:bodyPr wrap="square">
            <a:spAutoFit/>
          </a:bodyPr>
          <a:lstStyle/>
          <a:p>
            <a:pPr>
              <a:lnSpc>
                <a:spcPts val="2100"/>
              </a:lnSpc>
              <a:spcBef>
                <a:spcPts val="600"/>
              </a:spcBef>
              <a:buNone/>
              <a:defRPr/>
            </a:pPr>
            <a:r>
              <a:rPr lang="ja-JP" altLang="en-US" dirty="0">
                <a:latin typeface="Arial" panose="020B0604020202020204" pitchFamily="34" charset="0"/>
                <a:cs typeface="Arial" panose="020B0604020202020204" pitchFamily="34" charset="0"/>
              </a:rPr>
              <a:t>水なし</a:t>
            </a:r>
            <a:endParaRPr lang="en-US" altLang="ja-JP" dirty="0">
              <a:latin typeface="Arial" panose="020B0604020202020204" pitchFamily="34" charset="0"/>
              <a:cs typeface="Arial" panose="020B0604020202020204" pitchFamily="34" charset="0"/>
            </a:endParaRPr>
          </a:p>
        </p:txBody>
      </p:sp>
      <p:grpSp>
        <p:nvGrpSpPr>
          <p:cNvPr id="3" name="グループ化 2"/>
          <p:cNvGrpSpPr/>
          <p:nvPr/>
        </p:nvGrpSpPr>
        <p:grpSpPr>
          <a:xfrm>
            <a:off x="2845442" y="1702072"/>
            <a:ext cx="6034988" cy="1058334"/>
            <a:chOff x="2407925" y="2697800"/>
            <a:chExt cx="6034988" cy="1058334"/>
          </a:xfrm>
        </p:grpSpPr>
        <p:sp>
          <p:nvSpPr>
            <p:cNvPr id="5" name="正方形/長方形 4">
              <a:extLst>
                <a:ext uri="{FF2B5EF4-FFF2-40B4-BE49-F238E27FC236}">
                  <a16:creationId xmlns:a16="http://schemas.microsoft.com/office/drawing/2014/main" id="{B03BB0CB-DDB3-41D8-A9FF-27A86E7166FD}"/>
                </a:ext>
              </a:extLst>
            </p:cNvPr>
            <p:cNvSpPr/>
            <p:nvPr/>
          </p:nvSpPr>
          <p:spPr>
            <a:xfrm>
              <a:off x="2407925" y="2697800"/>
              <a:ext cx="1584176" cy="10081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10" name="正方形/長方形 9">
              <a:extLst>
                <a:ext uri="{FF2B5EF4-FFF2-40B4-BE49-F238E27FC236}">
                  <a16:creationId xmlns:a16="http://schemas.microsoft.com/office/drawing/2014/main" id="{A4FE3407-4AF3-49A5-BCD9-B1E937C5641A}"/>
                </a:ext>
              </a:extLst>
            </p:cNvPr>
            <p:cNvSpPr/>
            <p:nvPr/>
          </p:nvSpPr>
          <p:spPr>
            <a:xfrm>
              <a:off x="5148064" y="2709648"/>
              <a:ext cx="1584176" cy="1008112"/>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8" name="四角形: 角を丸くする 7">
              <a:extLst>
                <a:ext uri="{FF2B5EF4-FFF2-40B4-BE49-F238E27FC236}">
                  <a16:creationId xmlns:a16="http://schemas.microsoft.com/office/drawing/2014/main" id="{EB66C9F7-D2B8-4888-9662-4C1BD6E1C91D}"/>
                </a:ext>
              </a:extLst>
            </p:cNvPr>
            <p:cNvSpPr/>
            <p:nvPr/>
          </p:nvSpPr>
          <p:spPr>
            <a:xfrm>
              <a:off x="2843808" y="3228967"/>
              <a:ext cx="576064" cy="21602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13" name="四角形: 角を丸くする 12">
              <a:extLst>
                <a:ext uri="{FF2B5EF4-FFF2-40B4-BE49-F238E27FC236}">
                  <a16:creationId xmlns:a16="http://schemas.microsoft.com/office/drawing/2014/main" id="{8CB6805A-47C7-42BA-A0D0-17794EB10BEE}"/>
                </a:ext>
              </a:extLst>
            </p:cNvPr>
            <p:cNvSpPr/>
            <p:nvPr/>
          </p:nvSpPr>
          <p:spPr>
            <a:xfrm>
              <a:off x="5589988" y="3225503"/>
              <a:ext cx="576064" cy="21602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30" name="正方形/長方形 29">
              <a:extLst>
                <a:ext uri="{FF2B5EF4-FFF2-40B4-BE49-F238E27FC236}">
                  <a16:creationId xmlns:a16="http://schemas.microsoft.com/office/drawing/2014/main" id="{062E1D00-9312-4C34-86DC-52DFDA038C5B}"/>
                </a:ext>
              </a:extLst>
            </p:cNvPr>
            <p:cNvSpPr/>
            <p:nvPr/>
          </p:nvSpPr>
          <p:spPr>
            <a:xfrm>
              <a:off x="5979329" y="2709648"/>
              <a:ext cx="1819072" cy="361637"/>
            </a:xfrm>
            <a:prstGeom prst="rect">
              <a:avLst/>
            </a:prstGeom>
          </p:spPr>
          <p:txBody>
            <a:bodyPr wrap="square">
              <a:spAutoFit/>
            </a:bodyPr>
            <a:lstStyle/>
            <a:p>
              <a:pPr>
                <a:lnSpc>
                  <a:spcPts val="2100"/>
                </a:lnSpc>
                <a:spcBef>
                  <a:spcPts val="600"/>
                </a:spcBef>
                <a:buNone/>
                <a:defRPr/>
              </a:pPr>
              <a:r>
                <a:rPr lang="ja-JP" altLang="en-US" dirty="0">
                  <a:latin typeface="Arial" panose="020B0604020202020204" pitchFamily="34" charset="0"/>
                  <a:cs typeface="Arial" panose="020B0604020202020204" pitchFamily="34" charset="0"/>
                </a:rPr>
                <a:t>水あり</a:t>
              </a:r>
              <a:endParaRPr lang="en-US" altLang="ja-JP" dirty="0">
                <a:latin typeface="Arial" panose="020B0604020202020204" pitchFamily="34" charset="0"/>
                <a:cs typeface="Arial" panose="020B0604020202020204" pitchFamily="34" charset="0"/>
              </a:endParaRPr>
            </a:p>
          </p:txBody>
        </p:sp>
        <p:sp>
          <p:nvSpPr>
            <p:cNvPr id="32" name="正方形/長方形 31">
              <a:extLst>
                <a:ext uri="{FF2B5EF4-FFF2-40B4-BE49-F238E27FC236}">
                  <a16:creationId xmlns:a16="http://schemas.microsoft.com/office/drawing/2014/main" id="{EEFD1859-32CF-4931-BEF0-22EF8626F238}"/>
                </a:ext>
              </a:extLst>
            </p:cNvPr>
            <p:cNvSpPr/>
            <p:nvPr/>
          </p:nvSpPr>
          <p:spPr>
            <a:xfrm>
              <a:off x="3203848" y="2709648"/>
              <a:ext cx="1819072" cy="361637"/>
            </a:xfrm>
            <a:prstGeom prst="rect">
              <a:avLst/>
            </a:prstGeom>
          </p:spPr>
          <p:txBody>
            <a:bodyPr wrap="square">
              <a:spAutoFit/>
            </a:bodyPr>
            <a:lstStyle/>
            <a:p>
              <a:pPr>
                <a:lnSpc>
                  <a:spcPts val="2100"/>
                </a:lnSpc>
                <a:spcBef>
                  <a:spcPts val="600"/>
                </a:spcBef>
                <a:buNone/>
                <a:defRPr/>
              </a:pPr>
              <a:r>
                <a:rPr lang="ja-JP" altLang="en-US" dirty="0">
                  <a:latin typeface="Arial" panose="020B0604020202020204" pitchFamily="34" charset="0"/>
                  <a:cs typeface="Arial" panose="020B0604020202020204" pitchFamily="34" charset="0"/>
                </a:rPr>
                <a:t>水なし</a:t>
              </a:r>
              <a:endParaRPr lang="en-US" altLang="ja-JP" dirty="0">
                <a:latin typeface="Arial" panose="020B0604020202020204" pitchFamily="34" charset="0"/>
                <a:cs typeface="Arial" panose="020B0604020202020204" pitchFamily="34" charset="0"/>
              </a:endParaRPr>
            </a:p>
          </p:txBody>
        </p:sp>
        <p:sp>
          <p:nvSpPr>
            <p:cNvPr id="34" name="正方形/長方形 33">
              <a:extLst>
                <a:ext uri="{FF2B5EF4-FFF2-40B4-BE49-F238E27FC236}">
                  <a16:creationId xmlns:a16="http://schemas.microsoft.com/office/drawing/2014/main" id="{26272A3D-2BDF-4D31-91F1-832E6E746DCF}"/>
                </a:ext>
              </a:extLst>
            </p:cNvPr>
            <p:cNvSpPr/>
            <p:nvPr/>
          </p:nvSpPr>
          <p:spPr>
            <a:xfrm>
              <a:off x="4038000" y="3394497"/>
              <a:ext cx="1148293" cy="361637"/>
            </a:xfrm>
            <a:prstGeom prst="rect">
              <a:avLst/>
            </a:prstGeom>
          </p:spPr>
          <p:txBody>
            <a:bodyPr wrap="square">
              <a:spAutoFit/>
            </a:bodyPr>
            <a:lstStyle/>
            <a:p>
              <a:pPr>
                <a:lnSpc>
                  <a:spcPts val="2100"/>
                </a:lnSpc>
                <a:spcBef>
                  <a:spcPts val="600"/>
                </a:spcBef>
                <a:buNone/>
                <a:defRPr/>
              </a:pPr>
              <a:r>
                <a:rPr lang="en-US" altLang="ja-JP" dirty="0">
                  <a:latin typeface="Arial" panose="020B0604020202020204" pitchFamily="34" charset="0"/>
                  <a:cs typeface="Arial" panose="020B0604020202020204" pitchFamily="34" charset="0"/>
                </a:rPr>
                <a:t>1 </a:t>
              </a:r>
              <a:r>
                <a:rPr lang="en-US" altLang="ja-JP" dirty="0" err="1">
                  <a:latin typeface="Arial" panose="020B0604020202020204" pitchFamily="34" charset="0"/>
                  <a:cs typeface="Arial" panose="020B0604020202020204" pitchFamily="34" charset="0"/>
                </a:rPr>
                <a:t>mol</a:t>
              </a:r>
              <a:r>
                <a:rPr lang="en-US" altLang="ja-JP" dirty="0">
                  <a:latin typeface="Arial" panose="020B0604020202020204" pitchFamily="34" charset="0"/>
                  <a:cs typeface="Arial" panose="020B0604020202020204" pitchFamily="34" charset="0"/>
                </a:rPr>
                <a:t>/L</a:t>
              </a:r>
            </a:p>
          </p:txBody>
        </p:sp>
        <p:sp>
          <p:nvSpPr>
            <p:cNvPr id="35" name="正方形/長方形 34">
              <a:extLst>
                <a:ext uri="{FF2B5EF4-FFF2-40B4-BE49-F238E27FC236}">
                  <a16:creationId xmlns:a16="http://schemas.microsoft.com/office/drawing/2014/main" id="{44E7A890-5FDF-4697-80A0-C89A4FD39BF1}"/>
                </a:ext>
              </a:extLst>
            </p:cNvPr>
            <p:cNvSpPr/>
            <p:nvPr/>
          </p:nvSpPr>
          <p:spPr>
            <a:xfrm>
              <a:off x="6752679" y="3344275"/>
              <a:ext cx="1690234" cy="361637"/>
            </a:xfrm>
            <a:prstGeom prst="rect">
              <a:avLst/>
            </a:prstGeom>
          </p:spPr>
          <p:txBody>
            <a:bodyPr wrap="square">
              <a:spAutoFit/>
            </a:bodyPr>
            <a:lstStyle/>
            <a:p>
              <a:pPr>
                <a:lnSpc>
                  <a:spcPts val="2100"/>
                </a:lnSpc>
                <a:spcBef>
                  <a:spcPts val="600"/>
                </a:spcBef>
                <a:buNone/>
                <a:defRPr/>
              </a:pPr>
              <a:r>
                <a:rPr lang="en-US" altLang="ja-JP" dirty="0">
                  <a:latin typeface="Arial" panose="020B0604020202020204" pitchFamily="34" charset="0"/>
                  <a:cs typeface="Arial" panose="020B0604020202020204" pitchFamily="34" charset="0"/>
                </a:rPr>
                <a:t>1 </a:t>
              </a:r>
              <a:r>
                <a:rPr lang="en-US" altLang="ja-JP" dirty="0" err="1">
                  <a:latin typeface="Arial" panose="020B0604020202020204" pitchFamily="34" charset="0"/>
                  <a:cs typeface="Arial" panose="020B0604020202020204" pitchFamily="34" charset="0"/>
                </a:rPr>
                <a:t>Osm</a:t>
              </a:r>
              <a:r>
                <a:rPr lang="en-US" altLang="ja-JP" dirty="0">
                  <a:latin typeface="Arial" panose="020B0604020202020204" pitchFamily="34" charset="0"/>
                  <a:cs typeface="Arial" panose="020B0604020202020204" pitchFamily="34" charset="0"/>
                </a:rPr>
                <a:t> / L</a:t>
              </a:r>
            </a:p>
          </p:txBody>
        </p:sp>
      </p:grpSp>
      <p:sp>
        <p:nvSpPr>
          <p:cNvPr id="36" name="正方形/長方形 35">
            <a:extLst>
              <a:ext uri="{FF2B5EF4-FFF2-40B4-BE49-F238E27FC236}">
                <a16:creationId xmlns:a16="http://schemas.microsoft.com/office/drawing/2014/main" id="{43444CFA-B991-4005-9BFD-D3521653B0FB}"/>
              </a:ext>
            </a:extLst>
          </p:cNvPr>
          <p:cNvSpPr/>
          <p:nvPr/>
        </p:nvSpPr>
        <p:spPr>
          <a:xfrm>
            <a:off x="4508281" y="4802124"/>
            <a:ext cx="1273437" cy="361637"/>
          </a:xfrm>
          <a:prstGeom prst="rect">
            <a:avLst/>
          </a:prstGeom>
        </p:spPr>
        <p:txBody>
          <a:bodyPr wrap="square">
            <a:spAutoFit/>
          </a:bodyPr>
          <a:lstStyle/>
          <a:p>
            <a:pPr>
              <a:lnSpc>
                <a:spcPts val="2100"/>
              </a:lnSpc>
              <a:spcBef>
                <a:spcPts val="600"/>
              </a:spcBef>
              <a:buNone/>
              <a:defRPr/>
            </a:pPr>
            <a:r>
              <a:rPr lang="en-US" altLang="ja-JP" dirty="0">
                <a:latin typeface="Arial" panose="020B0604020202020204" pitchFamily="34" charset="0"/>
                <a:cs typeface="Arial" panose="020B0604020202020204" pitchFamily="34" charset="0"/>
              </a:rPr>
              <a:t>1 </a:t>
            </a:r>
            <a:r>
              <a:rPr lang="en-US" altLang="ja-JP" dirty="0" err="1">
                <a:latin typeface="Arial" panose="020B0604020202020204" pitchFamily="34" charset="0"/>
                <a:cs typeface="Arial" panose="020B0604020202020204" pitchFamily="34" charset="0"/>
              </a:rPr>
              <a:t>mol</a:t>
            </a:r>
            <a:r>
              <a:rPr lang="en-US" altLang="ja-JP" dirty="0">
                <a:latin typeface="Arial" panose="020B0604020202020204" pitchFamily="34" charset="0"/>
                <a:cs typeface="Arial" panose="020B0604020202020204" pitchFamily="34" charset="0"/>
              </a:rPr>
              <a:t>/L</a:t>
            </a:r>
          </a:p>
        </p:txBody>
      </p:sp>
      <p:sp>
        <p:nvSpPr>
          <p:cNvPr id="37" name="正方形/長方形 36">
            <a:extLst>
              <a:ext uri="{FF2B5EF4-FFF2-40B4-BE49-F238E27FC236}">
                <a16:creationId xmlns:a16="http://schemas.microsoft.com/office/drawing/2014/main" id="{37E9C193-EB3A-44D7-A3C0-3B33ED8823A2}"/>
              </a:ext>
            </a:extLst>
          </p:cNvPr>
          <p:cNvSpPr/>
          <p:nvPr/>
        </p:nvSpPr>
        <p:spPr>
          <a:xfrm>
            <a:off x="7170740" y="4833969"/>
            <a:ext cx="2623247" cy="361637"/>
          </a:xfrm>
          <a:prstGeom prst="rect">
            <a:avLst/>
          </a:prstGeom>
        </p:spPr>
        <p:txBody>
          <a:bodyPr wrap="square">
            <a:spAutoFit/>
          </a:bodyPr>
          <a:lstStyle/>
          <a:p>
            <a:pPr>
              <a:lnSpc>
                <a:spcPts val="2100"/>
              </a:lnSpc>
              <a:spcBef>
                <a:spcPts val="600"/>
              </a:spcBef>
              <a:buNone/>
              <a:defRPr/>
            </a:pPr>
            <a:r>
              <a:rPr lang="en-US" altLang="ja-JP" dirty="0">
                <a:latin typeface="Arial" panose="020B0604020202020204" pitchFamily="34" charset="0"/>
                <a:cs typeface="Arial" panose="020B0604020202020204" pitchFamily="34" charset="0"/>
              </a:rPr>
              <a:t>1</a:t>
            </a:r>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X</a:t>
            </a:r>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2</a:t>
            </a:r>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a:t>
            </a:r>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2 </a:t>
            </a:r>
            <a:r>
              <a:rPr lang="en-US" altLang="ja-JP" dirty="0" err="1">
                <a:latin typeface="Arial" panose="020B0604020202020204" pitchFamily="34" charset="0"/>
                <a:cs typeface="Arial" panose="020B0604020202020204" pitchFamily="34" charset="0"/>
              </a:rPr>
              <a:t>Osm</a:t>
            </a:r>
            <a:r>
              <a:rPr lang="en-US" altLang="ja-JP" dirty="0">
                <a:latin typeface="Arial" panose="020B0604020202020204" pitchFamily="34" charset="0"/>
                <a:cs typeface="Arial" panose="020B0604020202020204" pitchFamily="34" charset="0"/>
              </a:rPr>
              <a:t> / L</a:t>
            </a:r>
          </a:p>
        </p:txBody>
      </p:sp>
      <p:sp>
        <p:nvSpPr>
          <p:cNvPr id="38" name="正方形/長方形 37">
            <a:extLst>
              <a:ext uri="{FF2B5EF4-FFF2-40B4-BE49-F238E27FC236}">
                <a16:creationId xmlns:a16="http://schemas.microsoft.com/office/drawing/2014/main" id="{DAEA82BB-8178-4E5C-B246-A642D7783622}"/>
              </a:ext>
            </a:extLst>
          </p:cNvPr>
          <p:cNvSpPr/>
          <p:nvPr/>
        </p:nvSpPr>
        <p:spPr>
          <a:xfrm>
            <a:off x="689459" y="1386411"/>
            <a:ext cx="1686707" cy="1440844"/>
          </a:xfrm>
          <a:prstGeom prst="rect">
            <a:avLst/>
          </a:prstGeom>
        </p:spPr>
        <p:txBody>
          <a:bodyPr wrap="square">
            <a:spAutoFit/>
          </a:bodyPr>
          <a:lstStyle/>
          <a:p>
            <a:pPr>
              <a:lnSpc>
                <a:spcPts val="2100"/>
              </a:lnSpc>
              <a:spcBef>
                <a:spcPts val="600"/>
              </a:spcBef>
              <a:buNone/>
              <a:defRPr/>
            </a:pPr>
            <a:endParaRPr lang="en-US" altLang="ja-JP" dirty="0">
              <a:latin typeface="Arial" panose="020B0604020202020204" pitchFamily="34" charset="0"/>
              <a:cs typeface="Arial" panose="020B0604020202020204" pitchFamily="34" charset="0"/>
            </a:endParaRPr>
          </a:p>
          <a:p>
            <a:pPr>
              <a:lnSpc>
                <a:spcPts val="1500"/>
              </a:lnSpc>
              <a:spcBef>
                <a:spcPts val="600"/>
              </a:spcBef>
              <a:buNone/>
              <a:defRPr/>
            </a:pPr>
            <a:r>
              <a:rPr lang="ja-JP" altLang="en-US" dirty="0">
                <a:latin typeface="Arial" panose="020B0604020202020204" pitchFamily="34" charset="0"/>
                <a:cs typeface="Arial" panose="020B0604020202020204" pitchFamily="34" charset="0"/>
              </a:rPr>
              <a:t>例：</a:t>
            </a:r>
            <a:endParaRPr lang="en-US" altLang="ja-JP" dirty="0">
              <a:latin typeface="Arial" panose="020B0604020202020204" pitchFamily="34" charset="0"/>
              <a:cs typeface="Arial" panose="020B0604020202020204" pitchFamily="34" charset="0"/>
            </a:endParaRPr>
          </a:p>
          <a:p>
            <a:pPr>
              <a:lnSpc>
                <a:spcPts val="1500"/>
              </a:lnSpc>
              <a:spcBef>
                <a:spcPts val="600"/>
              </a:spcBef>
              <a:buNone/>
              <a:defRPr/>
            </a:pPr>
            <a:r>
              <a:rPr lang="ja-JP" altLang="en-US" sz="2000" b="1" dirty="0">
                <a:solidFill>
                  <a:srgbClr val="FF0000"/>
                </a:solidFill>
                <a:latin typeface="Arial" panose="020B0604020202020204" pitchFamily="34" charset="0"/>
                <a:cs typeface="Arial" panose="020B0604020202020204" pitchFamily="34" charset="0"/>
              </a:rPr>
              <a:t>ブドウ糖</a:t>
            </a:r>
            <a:endParaRPr lang="en-US" altLang="ja-JP" sz="2000" b="1" dirty="0">
              <a:solidFill>
                <a:srgbClr val="FF0000"/>
              </a:solidFill>
              <a:latin typeface="Arial" panose="020B0604020202020204" pitchFamily="34" charset="0"/>
              <a:cs typeface="Arial" panose="020B0604020202020204" pitchFamily="34" charset="0"/>
            </a:endParaRPr>
          </a:p>
          <a:p>
            <a:pPr>
              <a:lnSpc>
                <a:spcPts val="1500"/>
              </a:lnSpc>
              <a:spcBef>
                <a:spcPts val="600"/>
              </a:spcBef>
              <a:buNone/>
              <a:defRPr/>
            </a:pPr>
            <a:r>
              <a:rPr lang="ja-JP" altLang="en-US" sz="2000" b="1" dirty="0">
                <a:solidFill>
                  <a:srgbClr val="FF0000"/>
                </a:solidFill>
                <a:latin typeface="Arial" panose="020B0604020202020204" pitchFamily="34" charset="0"/>
                <a:cs typeface="Arial" panose="020B0604020202020204" pitchFamily="34" charset="0"/>
              </a:rPr>
              <a:t>（グルコース）</a:t>
            </a:r>
            <a:endParaRPr lang="en-US" altLang="ja-JP" sz="2000" b="1" dirty="0">
              <a:solidFill>
                <a:srgbClr val="FF0000"/>
              </a:solidFill>
              <a:latin typeface="Arial" panose="020B0604020202020204" pitchFamily="34" charset="0"/>
              <a:cs typeface="Arial" panose="020B0604020202020204" pitchFamily="34" charset="0"/>
            </a:endParaRPr>
          </a:p>
          <a:p>
            <a:pPr>
              <a:lnSpc>
                <a:spcPts val="1500"/>
              </a:lnSpc>
              <a:spcBef>
                <a:spcPts val="600"/>
              </a:spcBef>
              <a:buNone/>
              <a:defRPr/>
            </a:pPr>
            <a:r>
              <a:rPr lang="ja-JP" altLang="en-US" dirty="0">
                <a:latin typeface="Arial" panose="020B0604020202020204" pitchFamily="34" charset="0"/>
                <a:cs typeface="Arial" panose="020B0604020202020204" pitchFamily="34" charset="0"/>
              </a:rPr>
              <a:t>尿素　　脂質</a:t>
            </a:r>
            <a:endParaRPr lang="en-US" altLang="ja-JP" dirty="0">
              <a:latin typeface="Arial" panose="020B0604020202020204" pitchFamily="34" charset="0"/>
              <a:cs typeface="Arial" panose="020B0604020202020204" pitchFamily="34" charset="0"/>
            </a:endParaRPr>
          </a:p>
        </p:txBody>
      </p:sp>
      <p:sp>
        <p:nvSpPr>
          <p:cNvPr id="39" name="正方形/長方形 38">
            <a:extLst>
              <a:ext uri="{FF2B5EF4-FFF2-40B4-BE49-F238E27FC236}">
                <a16:creationId xmlns:a16="http://schemas.microsoft.com/office/drawing/2014/main" id="{907950ED-EB5C-4C89-BBB3-2B041B86AAAB}"/>
              </a:ext>
            </a:extLst>
          </p:cNvPr>
          <p:cNvSpPr/>
          <p:nvPr/>
        </p:nvSpPr>
        <p:spPr>
          <a:xfrm>
            <a:off x="694428" y="4046748"/>
            <a:ext cx="2020281" cy="1323439"/>
          </a:xfrm>
          <a:prstGeom prst="rect">
            <a:avLst/>
          </a:prstGeom>
        </p:spPr>
        <p:txBody>
          <a:bodyPr wrap="square">
            <a:spAutoFit/>
          </a:bodyPr>
          <a:lstStyle/>
          <a:p>
            <a:pPr>
              <a:lnSpc>
                <a:spcPts val="2100"/>
              </a:lnSpc>
              <a:spcBef>
                <a:spcPts val="600"/>
              </a:spcBef>
              <a:buNone/>
              <a:defRPr/>
            </a:pPr>
            <a:r>
              <a:rPr lang="ja-JP" altLang="en-US" dirty="0">
                <a:latin typeface="Arial" panose="020B0604020202020204" pitchFamily="34" charset="0"/>
                <a:cs typeface="Arial" panose="020B0604020202020204" pitchFamily="34" charset="0"/>
              </a:rPr>
              <a:t>例</a:t>
            </a:r>
            <a:r>
              <a:rPr lang="en-US" altLang="ja-JP" dirty="0">
                <a:latin typeface="Arial" panose="020B0604020202020204" pitchFamily="34" charset="0"/>
                <a:cs typeface="Arial" panose="020B0604020202020204" pitchFamily="34" charset="0"/>
              </a:rPr>
              <a:t>2-1</a:t>
            </a:r>
            <a:r>
              <a:rPr lang="ja-JP" altLang="en-US" dirty="0">
                <a:latin typeface="Arial" panose="020B0604020202020204" pitchFamily="34" charset="0"/>
                <a:cs typeface="Arial" panose="020B0604020202020204" pitchFamily="34" charset="0"/>
              </a:rPr>
              <a:t>：</a:t>
            </a:r>
            <a:endParaRPr lang="en-US" altLang="ja-JP" dirty="0">
              <a:latin typeface="Arial" panose="020B0604020202020204" pitchFamily="34" charset="0"/>
              <a:cs typeface="Arial" panose="020B0604020202020204" pitchFamily="34" charset="0"/>
            </a:endParaRPr>
          </a:p>
          <a:p>
            <a:pPr>
              <a:lnSpc>
                <a:spcPts val="2100"/>
              </a:lnSpc>
              <a:spcBef>
                <a:spcPts val="600"/>
              </a:spcBef>
              <a:buNone/>
              <a:defRPr/>
            </a:pPr>
            <a:r>
              <a:rPr lang="ja-JP" altLang="en-US" b="1" dirty="0">
                <a:solidFill>
                  <a:srgbClr val="FF0000"/>
                </a:solidFill>
                <a:latin typeface="Arial" panose="020B0604020202020204" pitchFamily="34" charset="0"/>
                <a:cs typeface="Arial" panose="020B0604020202020204" pitchFamily="34" charset="0"/>
              </a:rPr>
              <a:t>塩化ナトリウム</a:t>
            </a:r>
            <a:r>
              <a:rPr lang="en-US" altLang="ja-JP" b="1" dirty="0" err="1">
                <a:solidFill>
                  <a:srgbClr val="FF0000"/>
                </a:solidFill>
                <a:latin typeface="Arial" panose="020B0604020202020204" pitchFamily="34" charset="0"/>
                <a:cs typeface="Arial" panose="020B0604020202020204" pitchFamily="34" charset="0"/>
              </a:rPr>
              <a:t>NaCl</a:t>
            </a:r>
            <a:endParaRPr lang="en-US" altLang="ja-JP" b="1" dirty="0">
              <a:solidFill>
                <a:srgbClr val="FF0000"/>
              </a:solidFill>
              <a:latin typeface="Arial" panose="020B0604020202020204" pitchFamily="34" charset="0"/>
              <a:cs typeface="Arial" panose="020B0604020202020204" pitchFamily="34" charset="0"/>
            </a:endParaRPr>
          </a:p>
          <a:p>
            <a:pPr>
              <a:lnSpc>
                <a:spcPts val="2100"/>
              </a:lnSpc>
              <a:spcBef>
                <a:spcPts val="600"/>
              </a:spcBef>
              <a:buNone/>
              <a:defRPr/>
            </a:pPr>
            <a:endParaRPr lang="en-US" altLang="ja-JP" dirty="0">
              <a:latin typeface="Arial" panose="020B0604020202020204" pitchFamily="34" charset="0"/>
              <a:cs typeface="Arial" panose="020B0604020202020204" pitchFamily="34" charset="0"/>
            </a:endParaRPr>
          </a:p>
        </p:txBody>
      </p:sp>
      <p:sp>
        <p:nvSpPr>
          <p:cNvPr id="40" name="正方形/長方形 39">
            <a:extLst>
              <a:ext uri="{FF2B5EF4-FFF2-40B4-BE49-F238E27FC236}">
                <a16:creationId xmlns:a16="http://schemas.microsoft.com/office/drawing/2014/main" id="{BE658C79-07F1-4DE1-BEF7-2D1CBDA244B7}"/>
              </a:ext>
            </a:extLst>
          </p:cNvPr>
          <p:cNvSpPr/>
          <p:nvPr/>
        </p:nvSpPr>
        <p:spPr>
          <a:xfrm>
            <a:off x="2872992" y="5464917"/>
            <a:ext cx="1584176" cy="10664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正方形/長方形 40">
            <a:extLst>
              <a:ext uri="{FF2B5EF4-FFF2-40B4-BE49-F238E27FC236}">
                <a16:creationId xmlns:a16="http://schemas.microsoft.com/office/drawing/2014/main" id="{EB0BEB76-1C0F-4440-87B7-2EAE5828AD3F}"/>
              </a:ext>
            </a:extLst>
          </p:cNvPr>
          <p:cNvSpPr/>
          <p:nvPr/>
        </p:nvSpPr>
        <p:spPr>
          <a:xfrm>
            <a:off x="5613131" y="5476765"/>
            <a:ext cx="1584176" cy="106647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楕円 41">
            <a:extLst>
              <a:ext uri="{FF2B5EF4-FFF2-40B4-BE49-F238E27FC236}">
                <a16:creationId xmlns:a16="http://schemas.microsoft.com/office/drawing/2014/main" id="{817A215C-3A52-4358-9C86-6AA732224C54}"/>
              </a:ext>
            </a:extLst>
          </p:cNvPr>
          <p:cNvSpPr/>
          <p:nvPr/>
        </p:nvSpPr>
        <p:spPr>
          <a:xfrm>
            <a:off x="3197342" y="5998155"/>
            <a:ext cx="432048" cy="432048"/>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6AF0D5AB-6052-4153-8E09-7EED6E4EEBAE}"/>
              </a:ext>
            </a:extLst>
          </p:cNvPr>
          <p:cNvSpPr/>
          <p:nvPr/>
        </p:nvSpPr>
        <p:spPr>
          <a:xfrm>
            <a:off x="3649828" y="6015962"/>
            <a:ext cx="676997" cy="432048"/>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8FB673A5-A69E-4822-BA5A-C9A49C8274A9}"/>
              </a:ext>
            </a:extLst>
          </p:cNvPr>
          <p:cNvSpPr/>
          <p:nvPr/>
        </p:nvSpPr>
        <p:spPr>
          <a:xfrm>
            <a:off x="5880724" y="6021378"/>
            <a:ext cx="432048" cy="432048"/>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79EA1033-2D1C-41E2-8EC4-B41BDD976FF7}"/>
              </a:ext>
            </a:extLst>
          </p:cNvPr>
          <p:cNvSpPr/>
          <p:nvPr/>
        </p:nvSpPr>
        <p:spPr>
          <a:xfrm>
            <a:off x="3165989" y="6030629"/>
            <a:ext cx="681690" cy="361637"/>
          </a:xfrm>
          <a:prstGeom prst="rect">
            <a:avLst/>
          </a:prstGeom>
        </p:spPr>
        <p:txBody>
          <a:bodyPr wrap="square">
            <a:spAutoFit/>
          </a:bodyPr>
          <a:lstStyle/>
          <a:p>
            <a:pPr>
              <a:lnSpc>
                <a:spcPts val="2100"/>
              </a:lnSpc>
              <a:spcBef>
                <a:spcPts val="600"/>
              </a:spcBef>
              <a:buNone/>
              <a:defRPr/>
            </a:pPr>
            <a:r>
              <a:rPr lang="en-US" altLang="ja-JP" dirty="0">
                <a:latin typeface="Arial" panose="020B0604020202020204" pitchFamily="34" charset="0"/>
                <a:cs typeface="Arial" panose="020B0604020202020204" pitchFamily="34" charset="0"/>
              </a:rPr>
              <a:t>Na</a:t>
            </a:r>
          </a:p>
        </p:txBody>
      </p:sp>
      <p:sp>
        <p:nvSpPr>
          <p:cNvPr id="47" name="正方形/長方形 46">
            <a:extLst>
              <a:ext uri="{FF2B5EF4-FFF2-40B4-BE49-F238E27FC236}">
                <a16:creationId xmlns:a16="http://schemas.microsoft.com/office/drawing/2014/main" id="{9BCF98D7-3240-4DEB-B2C0-083340A97D7C}"/>
              </a:ext>
            </a:extLst>
          </p:cNvPr>
          <p:cNvSpPr/>
          <p:nvPr/>
        </p:nvSpPr>
        <p:spPr>
          <a:xfrm>
            <a:off x="3672860" y="6049804"/>
            <a:ext cx="749859" cy="361637"/>
          </a:xfrm>
          <a:prstGeom prst="rect">
            <a:avLst/>
          </a:prstGeom>
        </p:spPr>
        <p:txBody>
          <a:bodyPr wrap="square">
            <a:spAutoFit/>
          </a:bodyPr>
          <a:lstStyle/>
          <a:p>
            <a:pPr>
              <a:lnSpc>
                <a:spcPts val="2100"/>
              </a:lnSpc>
              <a:spcBef>
                <a:spcPts val="600"/>
              </a:spcBef>
              <a:buNone/>
              <a:defRPr/>
            </a:pPr>
            <a:r>
              <a:rPr lang="en-US" altLang="ja-JP" dirty="0">
                <a:latin typeface="Arial" panose="020B0604020202020204" pitchFamily="34" charset="0"/>
                <a:cs typeface="Arial" panose="020B0604020202020204" pitchFamily="34" charset="0"/>
              </a:rPr>
              <a:t>SO</a:t>
            </a:r>
            <a:r>
              <a:rPr lang="en-US" altLang="ja-JP" baseline="-25000" dirty="0">
                <a:latin typeface="Arial" panose="020B0604020202020204" pitchFamily="34" charset="0"/>
                <a:cs typeface="Arial" panose="020B0604020202020204" pitchFamily="34" charset="0"/>
              </a:rPr>
              <a:t>4</a:t>
            </a:r>
          </a:p>
        </p:txBody>
      </p:sp>
      <p:sp>
        <p:nvSpPr>
          <p:cNvPr id="48" name="正方形/長方形 47">
            <a:extLst>
              <a:ext uri="{FF2B5EF4-FFF2-40B4-BE49-F238E27FC236}">
                <a16:creationId xmlns:a16="http://schemas.microsoft.com/office/drawing/2014/main" id="{158998C7-38A8-4F81-A0A9-DA1F22D10BE2}"/>
              </a:ext>
            </a:extLst>
          </p:cNvPr>
          <p:cNvSpPr/>
          <p:nvPr/>
        </p:nvSpPr>
        <p:spPr>
          <a:xfrm>
            <a:off x="5819493" y="6049576"/>
            <a:ext cx="681690" cy="361637"/>
          </a:xfrm>
          <a:prstGeom prst="rect">
            <a:avLst/>
          </a:prstGeom>
        </p:spPr>
        <p:txBody>
          <a:bodyPr wrap="square">
            <a:spAutoFit/>
          </a:bodyPr>
          <a:lstStyle/>
          <a:p>
            <a:pPr>
              <a:lnSpc>
                <a:spcPts val="2100"/>
              </a:lnSpc>
              <a:spcBef>
                <a:spcPts val="600"/>
              </a:spcBef>
              <a:buNone/>
              <a:defRPr/>
            </a:pPr>
            <a:r>
              <a:rPr lang="en-US" altLang="ja-JP" dirty="0">
                <a:latin typeface="Arial" panose="020B0604020202020204" pitchFamily="34" charset="0"/>
                <a:cs typeface="Arial" panose="020B0604020202020204" pitchFamily="34" charset="0"/>
              </a:rPr>
              <a:t>Na</a:t>
            </a:r>
            <a:r>
              <a:rPr lang="en-US" altLang="ja-JP" baseline="30000" dirty="0">
                <a:latin typeface="Arial" panose="020B0604020202020204" pitchFamily="34" charset="0"/>
                <a:cs typeface="Arial" panose="020B0604020202020204" pitchFamily="34" charset="0"/>
              </a:rPr>
              <a:t>+</a:t>
            </a:r>
          </a:p>
        </p:txBody>
      </p:sp>
      <p:sp>
        <p:nvSpPr>
          <p:cNvPr id="50" name="正方形/長方形 49">
            <a:extLst>
              <a:ext uri="{FF2B5EF4-FFF2-40B4-BE49-F238E27FC236}">
                <a16:creationId xmlns:a16="http://schemas.microsoft.com/office/drawing/2014/main" id="{285EDD35-4FA6-45AB-97F7-EDE3C733FED6}"/>
              </a:ext>
            </a:extLst>
          </p:cNvPr>
          <p:cNvSpPr/>
          <p:nvPr/>
        </p:nvSpPr>
        <p:spPr>
          <a:xfrm>
            <a:off x="6436392" y="5463121"/>
            <a:ext cx="1819072" cy="361637"/>
          </a:xfrm>
          <a:prstGeom prst="rect">
            <a:avLst/>
          </a:prstGeom>
        </p:spPr>
        <p:txBody>
          <a:bodyPr wrap="square">
            <a:spAutoFit/>
          </a:bodyPr>
          <a:lstStyle/>
          <a:p>
            <a:pPr>
              <a:lnSpc>
                <a:spcPts val="2100"/>
              </a:lnSpc>
              <a:spcBef>
                <a:spcPts val="600"/>
              </a:spcBef>
              <a:buNone/>
              <a:defRPr/>
            </a:pPr>
            <a:r>
              <a:rPr lang="ja-JP" altLang="en-US" dirty="0">
                <a:latin typeface="Arial" panose="020B0604020202020204" pitchFamily="34" charset="0"/>
                <a:cs typeface="Arial" panose="020B0604020202020204" pitchFamily="34" charset="0"/>
              </a:rPr>
              <a:t>水あり</a:t>
            </a:r>
            <a:endParaRPr lang="en-US" altLang="ja-JP" dirty="0">
              <a:latin typeface="Arial" panose="020B0604020202020204" pitchFamily="34" charset="0"/>
              <a:cs typeface="Arial" panose="020B0604020202020204" pitchFamily="34" charset="0"/>
            </a:endParaRPr>
          </a:p>
        </p:txBody>
      </p:sp>
      <p:sp>
        <p:nvSpPr>
          <p:cNvPr id="51" name="正方形/長方形 50">
            <a:extLst>
              <a:ext uri="{FF2B5EF4-FFF2-40B4-BE49-F238E27FC236}">
                <a16:creationId xmlns:a16="http://schemas.microsoft.com/office/drawing/2014/main" id="{00F88E1F-26F5-4F3C-9AF8-E1B4CB5DDA24}"/>
              </a:ext>
            </a:extLst>
          </p:cNvPr>
          <p:cNvSpPr/>
          <p:nvPr/>
        </p:nvSpPr>
        <p:spPr>
          <a:xfrm>
            <a:off x="2847159" y="5461829"/>
            <a:ext cx="1819072" cy="361637"/>
          </a:xfrm>
          <a:prstGeom prst="rect">
            <a:avLst/>
          </a:prstGeom>
        </p:spPr>
        <p:txBody>
          <a:bodyPr wrap="square">
            <a:spAutoFit/>
          </a:bodyPr>
          <a:lstStyle/>
          <a:p>
            <a:pPr>
              <a:lnSpc>
                <a:spcPts val="2100"/>
              </a:lnSpc>
              <a:spcBef>
                <a:spcPts val="600"/>
              </a:spcBef>
              <a:buNone/>
              <a:defRPr/>
            </a:pPr>
            <a:r>
              <a:rPr lang="ja-JP" altLang="en-US" dirty="0">
                <a:latin typeface="Arial" panose="020B0604020202020204" pitchFamily="34" charset="0"/>
                <a:cs typeface="Arial" panose="020B0604020202020204" pitchFamily="34" charset="0"/>
              </a:rPr>
              <a:t>水なし</a:t>
            </a:r>
            <a:endParaRPr lang="en-US" altLang="ja-JP" dirty="0">
              <a:latin typeface="Arial" panose="020B0604020202020204" pitchFamily="34" charset="0"/>
              <a:cs typeface="Arial" panose="020B0604020202020204" pitchFamily="34" charset="0"/>
            </a:endParaRPr>
          </a:p>
        </p:txBody>
      </p:sp>
      <p:sp>
        <p:nvSpPr>
          <p:cNvPr id="52" name="正方形/長方形 51">
            <a:extLst>
              <a:ext uri="{FF2B5EF4-FFF2-40B4-BE49-F238E27FC236}">
                <a16:creationId xmlns:a16="http://schemas.microsoft.com/office/drawing/2014/main" id="{43444CFA-B991-4005-9BFD-D3521653B0FB}"/>
              </a:ext>
            </a:extLst>
          </p:cNvPr>
          <p:cNvSpPr/>
          <p:nvPr/>
        </p:nvSpPr>
        <p:spPr>
          <a:xfrm>
            <a:off x="4515237" y="6216900"/>
            <a:ext cx="1273437" cy="361637"/>
          </a:xfrm>
          <a:prstGeom prst="rect">
            <a:avLst/>
          </a:prstGeom>
        </p:spPr>
        <p:txBody>
          <a:bodyPr wrap="square">
            <a:spAutoFit/>
          </a:bodyPr>
          <a:lstStyle/>
          <a:p>
            <a:pPr>
              <a:lnSpc>
                <a:spcPts val="2100"/>
              </a:lnSpc>
              <a:spcBef>
                <a:spcPts val="600"/>
              </a:spcBef>
              <a:buNone/>
              <a:defRPr/>
            </a:pPr>
            <a:r>
              <a:rPr lang="en-US" altLang="ja-JP" dirty="0">
                <a:latin typeface="Arial" panose="020B0604020202020204" pitchFamily="34" charset="0"/>
                <a:cs typeface="Arial" panose="020B0604020202020204" pitchFamily="34" charset="0"/>
              </a:rPr>
              <a:t>1 </a:t>
            </a:r>
            <a:r>
              <a:rPr lang="en-US" altLang="ja-JP" dirty="0" err="1">
                <a:latin typeface="Arial" panose="020B0604020202020204" pitchFamily="34" charset="0"/>
                <a:cs typeface="Arial" panose="020B0604020202020204" pitchFamily="34" charset="0"/>
              </a:rPr>
              <a:t>mol</a:t>
            </a:r>
            <a:r>
              <a:rPr lang="en-US" altLang="ja-JP" dirty="0">
                <a:latin typeface="Arial" panose="020B0604020202020204" pitchFamily="34" charset="0"/>
                <a:cs typeface="Arial" panose="020B0604020202020204" pitchFamily="34" charset="0"/>
              </a:rPr>
              <a:t>/L</a:t>
            </a:r>
          </a:p>
        </p:txBody>
      </p:sp>
      <p:sp>
        <p:nvSpPr>
          <p:cNvPr id="53" name="正方形/長方形 52">
            <a:extLst>
              <a:ext uri="{FF2B5EF4-FFF2-40B4-BE49-F238E27FC236}">
                <a16:creationId xmlns:a16="http://schemas.microsoft.com/office/drawing/2014/main" id="{37E9C193-EB3A-44D7-A3C0-3B33ED8823A2}"/>
              </a:ext>
            </a:extLst>
          </p:cNvPr>
          <p:cNvSpPr/>
          <p:nvPr/>
        </p:nvSpPr>
        <p:spPr>
          <a:xfrm>
            <a:off x="7177696" y="6248745"/>
            <a:ext cx="2623247" cy="361637"/>
          </a:xfrm>
          <a:prstGeom prst="rect">
            <a:avLst/>
          </a:prstGeom>
        </p:spPr>
        <p:txBody>
          <a:bodyPr wrap="square">
            <a:spAutoFit/>
          </a:bodyPr>
          <a:lstStyle/>
          <a:p>
            <a:pPr>
              <a:lnSpc>
                <a:spcPts val="2100"/>
              </a:lnSpc>
              <a:spcBef>
                <a:spcPts val="600"/>
              </a:spcBef>
              <a:buNone/>
              <a:defRPr/>
            </a:pPr>
            <a:r>
              <a:rPr lang="en-US" altLang="ja-JP" dirty="0">
                <a:latin typeface="Arial" panose="020B0604020202020204" pitchFamily="34" charset="0"/>
                <a:cs typeface="Arial" panose="020B0604020202020204" pitchFamily="34" charset="0"/>
              </a:rPr>
              <a:t>1</a:t>
            </a:r>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X</a:t>
            </a:r>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3</a:t>
            </a:r>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a:t>
            </a:r>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3 </a:t>
            </a:r>
            <a:r>
              <a:rPr lang="en-US" altLang="ja-JP" dirty="0" err="1">
                <a:latin typeface="Arial" panose="020B0604020202020204" pitchFamily="34" charset="0"/>
                <a:cs typeface="Arial" panose="020B0604020202020204" pitchFamily="34" charset="0"/>
              </a:rPr>
              <a:t>Osm</a:t>
            </a:r>
            <a:r>
              <a:rPr lang="en-US" altLang="ja-JP" dirty="0">
                <a:latin typeface="Arial" panose="020B0604020202020204" pitchFamily="34" charset="0"/>
                <a:cs typeface="Arial" panose="020B0604020202020204" pitchFamily="34" charset="0"/>
              </a:rPr>
              <a:t> / L</a:t>
            </a:r>
          </a:p>
        </p:txBody>
      </p:sp>
      <p:sp>
        <p:nvSpPr>
          <p:cNvPr id="54" name="正方形/長方形 53">
            <a:extLst>
              <a:ext uri="{FF2B5EF4-FFF2-40B4-BE49-F238E27FC236}">
                <a16:creationId xmlns:a16="http://schemas.microsoft.com/office/drawing/2014/main" id="{907950ED-EB5C-4C89-BBB3-2B041B86AAAB}"/>
              </a:ext>
            </a:extLst>
          </p:cNvPr>
          <p:cNvSpPr/>
          <p:nvPr/>
        </p:nvSpPr>
        <p:spPr>
          <a:xfrm>
            <a:off x="683423" y="5533532"/>
            <a:ext cx="2020281" cy="1400383"/>
          </a:xfrm>
          <a:prstGeom prst="rect">
            <a:avLst/>
          </a:prstGeom>
        </p:spPr>
        <p:txBody>
          <a:bodyPr wrap="square">
            <a:spAutoFit/>
          </a:bodyPr>
          <a:lstStyle/>
          <a:p>
            <a:pPr>
              <a:lnSpc>
                <a:spcPts val="2100"/>
              </a:lnSpc>
              <a:spcBef>
                <a:spcPts val="600"/>
              </a:spcBef>
              <a:buNone/>
              <a:defRPr/>
            </a:pPr>
            <a:r>
              <a:rPr lang="ja-JP" altLang="en-US" dirty="0">
                <a:latin typeface="Arial" panose="020B0604020202020204" pitchFamily="34" charset="0"/>
                <a:cs typeface="Arial" panose="020B0604020202020204" pitchFamily="34" charset="0"/>
              </a:rPr>
              <a:t>例</a:t>
            </a:r>
            <a:r>
              <a:rPr lang="en-US" altLang="ja-JP" dirty="0">
                <a:latin typeface="Arial" panose="020B0604020202020204" pitchFamily="34" charset="0"/>
                <a:cs typeface="Arial" panose="020B0604020202020204" pitchFamily="34" charset="0"/>
              </a:rPr>
              <a:t>2-2</a:t>
            </a:r>
            <a:r>
              <a:rPr lang="ja-JP" altLang="en-US" dirty="0">
                <a:latin typeface="Arial" panose="020B0604020202020204" pitchFamily="34" charset="0"/>
                <a:cs typeface="Arial" panose="020B0604020202020204" pitchFamily="34" charset="0"/>
              </a:rPr>
              <a:t>：</a:t>
            </a:r>
            <a:endParaRPr lang="en-US" altLang="ja-JP" dirty="0">
              <a:latin typeface="Arial" panose="020B0604020202020204" pitchFamily="34" charset="0"/>
              <a:cs typeface="Arial" panose="020B0604020202020204" pitchFamily="34" charset="0"/>
            </a:endParaRPr>
          </a:p>
          <a:p>
            <a:pPr>
              <a:lnSpc>
                <a:spcPts val="2100"/>
              </a:lnSpc>
              <a:spcBef>
                <a:spcPts val="600"/>
              </a:spcBef>
              <a:buNone/>
              <a:defRPr/>
            </a:pPr>
            <a:r>
              <a:rPr lang="ja-JP" altLang="en-US" b="1" dirty="0">
                <a:solidFill>
                  <a:srgbClr val="FF0000"/>
                </a:solidFill>
                <a:latin typeface="Arial" panose="020B0604020202020204" pitchFamily="34" charset="0"/>
                <a:cs typeface="Arial" panose="020B0604020202020204" pitchFamily="34" charset="0"/>
              </a:rPr>
              <a:t>硫酸ナトリウム</a:t>
            </a:r>
            <a:endParaRPr lang="en-US" altLang="ja-JP" b="1" dirty="0">
              <a:solidFill>
                <a:srgbClr val="FF0000"/>
              </a:solidFill>
              <a:latin typeface="Arial" panose="020B0604020202020204" pitchFamily="34" charset="0"/>
              <a:cs typeface="Arial" panose="020B0604020202020204" pitchFamily="34" charset="0"/>
            </a:endParaRPr>
          </a:p>
          <a:p>
            <a:pPr>
              <a:lnSpc>
                <a:spcPts val="2100"/>
              </a:lnSpc>
              <a:spcBef>
                <a:spcPts val="600"/>
              </a:spcBef>
              <a:buNone/>
              <a:defRPr/>
            </a:pPr>
            <a:r>
              <a:rPr lang="en-US" altLang="ja-JP" b="1" dirty="0">
                <a:solidFill>
                  <a:srgbClr val="FF0000"/>
                </a:solidFill>
                <a:latin typeface="Arial" panose="020B0604020202020204" pitchFamily="34" charset="0"/>
                <a:cs typeface="Arial" panose="020B0604020202020204" pitchFamily="34" charset="0"/>
              </a:rPr>
              <a:t>Na</a:t>
            </a:r>
            <a:r>
              <a:rPr lang="en-US" altLang="ja-JP" b="1" baseline="-25000" dirty="0">
                <a:solidFill>
                  <a:srgbClr val="FF0000"/>
                </a:solidFill>
                <a:latin typeface="Arial" panose="020B0604020202020204" pitchFamily="34" charset="0"/>
                <a:cs typeface="Arial" panose="020B0604020202020204" pitchFamily="34" charset="0"/>
              </a:rPr>
              <a:t>2</a:t>
            </a:r>
            <a:r>
              <a:rPr lang="en-US" altLang="ja-JP" b="1" dirty="0">
                <a:solidFill>
                  <a:srgbClr val="FF0000"/>
                </a:solidFill>
                <a:latin typeface="Arial" panose="020B0604020202020204" pitchFamily="34" charset="0"/>
                <a:cs typeface="Arial" panose="020B0604020202020204" pitchFamily="34" charset="0"/>
              </a:rPr>
              <a:t>SO</a:t>
            </a:r>
            <a:r>
              <a:rPr lang="en-US" altLang="ja-JP" b="1" baseline="-25000" dirty="0">
                <a:solidFill>
                  <a:srgbClr val="FF0000"/>
                </a:solidFill>
                <a:latin typeface="Arial" panose="020B0604020202020204" pitchFamily="34" charset="0"/>
                <a:cs typeface="Arial" panose="020B0604020202020204" pitchFamily="34" charset="0"/>
              </a:rPr>
              <a:t>4</a:t>
            </a:r>
          </a:p>
          <a:p>
            <a:pPr>
              <a:lnSpc>
                <a:spcPts val="2100"/>
              </a:lnSpc>
              <a:spcBef>
                <a:spcPts val="600"/>
              </a:spcBef>
              <a:buNone/>
              <a:defRPr/>
            </a:pPr>
            <a:endParaRPr lang="en-US" altLang="ja-JP" dirty="0">
              <a:latin typeface="Arial" panose="020B0604020202020204" pitchFamily="34" charset="0"/>
              <a:cs typeface="Arial" panose="020B0604020202020204" pitchFamily="34" charset="0"/>
            </a:endParaRPr>
          </a:p>
        </p:txBody>
      </p:sp>
      <p:sp>
        <p:nvSpPr>
          <p:cNvPr id="55" name="楕円 54">
            <a:extLst>
              <a:ext uri="{FF2B5EF4-FFF2-40B4-BE49-F238E27FC236}">
                <a16:creationId xmlns:a16="http://schemas.microsoft.com/office/drawing/2014/main" id="{6AF0D5AB-6052-4153-8E09-7EED6E4EEBAE}"/>
              </a:ext>
            </a:extLst>
          </p:cNvPr>
          <p:cNvSpPr/>
          <p:nvPr/>
        </p:nvSpPr>
        <p:spPr>
          <a:xfrm>
            <a:off x="6453936" y="6047316"/>
            <a:ext cx="676997" cy="432048"/>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a:extLst>
              <a:ext uri="{FF2B5EF4-FFF2-40B4-BE49-F238E27FC236}">
                <a16:creationId xmlns:a16="http://schemas.microsoft.com/office/drawing/2014/main" id="{9BCF98D7-3240-4DEB-B2C0-083340A97D7C}"/>
              </a:ext>
            </a:extLst>
          </p:cNvPr>
          <p:cNvSpPr/>
          <p:nvPr/>
        </p:nvSpPr>
        <p:spPr>
          <a:xfrm>
            <a:off x="6406941" y="6063092"/>
            <a:ext cx="987932" cy="361637"/>
          </a:xfrm>
          <a:prstGeom prst="rect">
            <a:avLst/>
          </a:prstGeom>
        </p:spPr>
        <p:txBody>
          <a:bodyPr wrap="square">
            <a:spAutoFit/>
          </a:bodyPr>
          <a:lstStyle/>
          <a:p>
            <a:pPr>
              <a:lnSpc>
                <a:spcPts val="2100"/>
              </a:lnSpc>
              <a:spcBef>
                <a:spcPts val="600"/>
              </a:spcBef>
              <a:buNone/>
              <a:defRPr/>
            </a:pPr>
            <a:r>
              <a:rPr lang="en-US" altLang="ja-JP" dirty="0">
                <a:latin typeface="Arial" panose="020B0604020202020204" pitchFamily="34" charset="0"/>
                <a:cs typeface="Arial" panose="020B0604020202020204" pitchFamily="34" charset="0"/>
              </a:rPr>
              <a:t>SO</a:t>
            </a:r>
            <a:r>
              <a:rPr lang="en-US" altLang="ja-JP" baseline="30000" dirty="0">
                <a:latin typeface="Arial" panose="020B0604020202020204" pitchFamily="34" charset="0"/>
                <a:cs typeface="Arial" panose="020B0604020202020204" pitchFamily="34" charset="0"/>
              </a:rPr>
              <a:t>2-</a:t>
            </a:r>
            <a:r>
              <a:rPr lang="en-US" altLang="ja-JP" baseline="-25000" dirty="0">
                <a:latin typeface="Arial" panose="020B0604020202020204" pitchFamily="34" charset="0"/>
                <a:cs typeface="Arial" panose="020B0604020202020204" pitchFamily="34" charset="0"/>
              </a:rPr>
              <a:t>4</a:t>
            </a:r>
          </a:p>
        </p:txBody>
      </p:sp>
      <p:sp>
        <p:nvSpPr>
          <p:cNvPr id="57" name="楕円 56">
            <a:extLst>
              <a:ext uri="{FF2B5EF4-FFF2-40B4-BE49-F238E27FC236}">
                <a16:creationId xmlns:a16="http://schemas.microsoft.com/office/drawing/2014/main" id="{817A215C-3A52-4358-9C86-6AA732224C54}"/>
              </a:ext>
            </a:extLst>
          </p:cNvPr>
          <p:cNvSpPr/>
          <p:nvPr/>
        </p:nvSpPr>
        <p:spPr>
          <a:xfrm>
            <a:off x="3736187" y="5598581"/>
            <a:ext cx="432048" cy="432048"/>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79EA1033-2D1C-41E2-8EC4-B41BDD976FF7}"/>
              </a:ext>
            </a:extLst>
          </p:cNvPr>
          <p:cNvSpPr/>
          <p:nvPr/>
        </p:nvSpPr>
        <p:spPr>
          <a:xfrm>
            <a:off x="3728472" y="5638088"/>
            <a:ext cx="681690" cy="361637"/>
          </a:xfrm>
          <a:prstGeom prst="rect">
            <a:avLst/>
          </a:prstGeom>
        </p:spPr>
        <p:txBody>
          <a:bodyPr wrap="square">
            <a:spAutoFit/>
          </a:bodyPr>
          <a:lstStyle/>
          <a:p>
            <a:pPr>
              <a:lnSpc>
                <a:spcPts val="2100"/>
              </a:lnSpc>
              <a:spcBef>
                <a:spcPts val="600"/>
              </a:spcBef>
              <a:buNone/>
              <a:defRPr/>
            </a:pPr>
            <a:r>
              <a:rPr lang="en-US" altLang="ja-JP" dirty="0">
                <a:latin typeface="Arial" panose="020B0604020202020204" pitchFamily="34" charset="0"/>
                <a:cs typeface="Arial" panose="020B0604020202020204" pitchFamily="34" charset="0"/>
              </a:rPr>
              <a:t>Na</a:t>
            </a:r>
          </a:p>
        </p:txBody>
      </p:sp>
      <p:sp>
        <p:nvSpPr>
          <p:cNvPr id="59" name="楕円 58">
            <a:extLst>
              <a:ext uri="{FF2B5EF4-FFF2-40B4-BE49-F238E27FC236}">
                <a16:creationId xmlns:a16="http://schemas.microsoft.com/office/drawing/2014/main" id="{8FB673A5-A69E-4822-BA5A-C9A49C8274A9}"/>
              </a:ext>
            </a:extLst>
          </p:cNvPr>
          <p:cNvSpPr/>
          <p:nvPr/>
        </p:nvSpPr>
        <p:spPr>
          <a:xfrm>
            <a:off x="6020317" y="5533532"/>
            <a:ext cx="432048" cy="432048"/>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158998C7-38A8-4F81-A0A9-DA1F22D10BE2}"/>
              </a:ext>
            </a:extLst>
          </p:cNvPr>
          <p:cNvSpPr/>
          <p:nvPr/>
        </p:nvSpPr>
        <p:spPr>
          <a:xfrm>
            <a:off x="5959086" y="5561730"/>
            <a:ext cx="681690" cy="361637"/>
          </a:xfrm>
          <a:prstGeom prst="rect">
            <a:avLst/>
          </a:prstGeom>
        </p:spPr>
        <p:txBody>
          <a:bodyPr wrap="square">
            <a:spAutoFit/>
          </a:bodyPr>
          <a:lstStyle/>
          <a:p>
            <a:pPr>
              <a:lnSpc>
                <a:spcPts val="2100"/>
              </a:lnSpc>
              <a:spcBef>
                <a:spcPts val="600"/>
              </a:spcBef>
              <a:buNone/>
              <a:defRPr/>
            </a:pPr>
            <a:r>
              <a:rPr lang="en-US" altLang="ja-JP" dirty="0">
                <a:latin typeface="Arial" panose="020B0604020202020204" pitchFamily="34" charset="0"/>
                <a:cs typeface="Arial" panose="020B0604020202020204" pitchFamily="34" charset="0"/>
              </a:rPr>
              <a:t>Na</a:t>
            </a:r>
            <a:r>
              <a:rPr lang="en-US" altLang="ja-JP" baseline="30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3986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16656"/>
            <a:ext cx="9144000" cy="578980"/>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796" name="Title 1"/>
          <p:cNvSpPr txBox="1">
            <a:spLocks/>
          </p:cNvSpPr>
          <p:nvPr/>
        </p:nvSpPr>
        <p:spPr bwMode="auto">
          <a:xfrm>
            <a:off x="0" y="-57844"/>
            <a:ext cx="91440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ctr"/>
            <a:r>
              <a:rPr lang="ja-JP" altLang="en-US" sz="3200" b="1" dirty="0">
                <a:latin typeface="ＭＳ ゴシック" panose="020B0609070205080204" pitchFamily="49" charset="-128"/>
                <a:ea typeface="ＭＳ ゴシック" panose="020B0609070205080204" pitchFamily="49" charset="-128"/>
                <a:cs typeface="Arial" panose="020B0604020202020204" pitchFamily="34" charset="0"/>
              </a:rPr>
              <a:t>原形質流動の種類</a:t>
            </a:r>
            <a:endParaRPr lang="en-US" altLang="ja-JP" sz="3200" b="1" dirty="0">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19" name="正方形/長方形 153"/>
          <p:cNvSpPr>
            <a:spLocks noChangeArrowheads="1"/>
          </p:cNvSpPr>
          <p:nvPr/>
        </p:nvSpPr>
        <p:spPr bwMode="auto">
          <a:xfrm>
            <a:off x="8312" y="0"/>
            <a:ext cx="9144000" cy="6858000"/>
          </a:xfrm>
          <a:prstGeom prst="rect">
            <a:avLst/>
          </a:pr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ja-JP" altLang="en-US" dirty="0"/>
          </a:p>
        </p:txBody>
      </p:sp>
      <p:pic>
        <p:nvPicPr>
          <p:cNvPr id="6" name="図 5"/>
          <p:cNvPicPr>
            <a:picLocks noChangeAspect="1"/>
          </p:cNvPicPr>
          <p:nvPr/>
        </p:nvPicPr>
        <p:blipFill rotWithShape="1">
          <a:blip r:embed="rId3"/>
          <a:srcRect l="63019"/>
          <a:stretch/>
        </p:blipFill>
        <p:spPr>
          <a:xfrm>
            <a:off x="1373168" y="1772816"/>
            <a:ext cx="2164243" cy="4464496"/>
          </a:xfrm>
          <a:prstGeom prst="rect">
            <a:avLst/>
          </a:prstGeom>
        </p:spPr>
      </p:pic>
      <p:pic>
        <p:nvPicPr>
          <p:cNvPr id="10" name="図 9"/>
          <p:cNvPicPr>
            <a:picLocks noChangeAspect="1"/>
          </p:cNvPicPr>
          <p:nvPr/>
        </p:nvPicPr>
        <p:blipFill rotWithShape="1">
          <a:blip r:embed="rId3"/>
          <a:srcRect r="56675"/>
          <a:stretch/>
        </p:blipFill>
        <p:spPr>
          <a:xfrm>
            <a:off x="5855320" y="1772816"/>
            <a:ext cx="2535510" cy="4464496"/>
          </a:xfrm>
          <a:prstGeom prst="rect">
            <a:avLst/>
          </a:prstGeom>
        </p:spPr>
      </p:pic>
      <p:sp>
        <p:nvSpPr>
          <p:cNvPr id="8" name="正方形/長方形 7"/>
          <p:cNvSpPr/>
          <p:nvPr/>
        </p:nvSpPr>
        <p:spPr>
          <a:xfrm>
            <a:off x="261680" y="6439306"/>
            <a:ext cx="3888432" cy="400110"/>
          </a:xfrm>
          <a:prstGeom prst="rect">
            <a:avLst/>
          </a:prstGeom>
        </p:spPr>
        <p:txBody>
          <a:bodyPr wrap="square">
            <a:spAutoFit/>
          </a:bodyPr>
          <a:lstStyle/>
          <a:p>
            <a:pPr algn="ctr"/>
            <a:r>
              <a:rPr lang="ja-JP" altLang="en-US" sz="2000" b="1" dirty="0">
                <a:latin typeface="Arial" panose="020B0604020202020204" pitchFamily="34" charset="0"/>
                <a:ea typeface="ＭＳ ゴシック" panose="020B0609070205080204" pitchFamily="49" charset="-128"/>
                <a:cs typeface="Arial" panose="020B0604020202020204" pitchFamily="34" charset="0"/>
              </a:rPr>
              <a:t>ムラサキツユクサのおしべの毛</a:t>
            </a:r>
          </a:p>
        </p:txBody>
      </p:sp>
      <p:sp>
        <p:nvSpPr>
          <p:cNvPr id="9" name="正方形/長方形 8"/>
          <p:cNvSpPr/>
          <p:nvPr/>
        </p:nvSpPr>
        <p:spPr>
          <a:xfrm>
            <a:off x="5198864" y="6433586"/>
            <a:ext cx="3888432" cy="400110"/>
          </a:xfrm>
          <a:prstGeom prst="rect">
            <a:avLst/>
          </a:prstGeom>
        </p:spPr>
        <p:txBody>
          <a:bodyPr wrap="square">
            <a:spAutoFit/>
          </a:bodyPr>
          <a:lstStyle/>
          <a:p>
            <a:pPr algn="ctr"/>
            <a:r>
              <a:rPr lang="ja-JP" altLang="en-US" sz="2000" b="1" dirty="0">
                <a:latin typeface="Arial" panose="020B0604020202020204" pitchFamily="34" charset="0"/>
                <a:ea typeface="ＭＳ ゴシック" panose="020B0609070205080204" pitchFamily="49" charset="-128"/>
                <a:cs typeface="Arial" panose="020B0604020202020204" pitchFamily="34" charset="0"/>
              </a:rPr>
              <a:t>オオカナダモの葉</a:t>
            </a:r>
          </a:p>
        </p:txBody>
      </p:sp>
      <p:sp>
        <p:nvSpPr>
          <p:cNvPr id="11" name="正方形/長方形 10"/>
          <p:cNvSpPr/>
          <p:nvPr/>
        </p:nvSpPr>
        <p:spPr>
          <a:xfrm>
            <a:off x="8244408" y="2420888"/>
            <a:ext cx="1008112" cy="400110"/>
          </a:xfrm>
          <a:prstGeom prst="rect">
            <a:avLst/>
          </a:prstGeom>
        </p:spPr>
        <p:txBody>
          <a:bodyPr wrap="square">
            <a:spAutoFit/>
          </a:bodyPr>
          <a:lstStyle/>
          <a:p>
            <a:r>
              <a:rPr lang="ja-JP" altLang="en-US" sz="2000" dirty="0">
                <a:latin typeface="Arial" panose="020B0604020202020204" pitchFamily="34" charset="0"/>
                <a:ea typeface="ＭＳ ゴシック" panose="020B0609070205080204" pitchFamily="49" charset="-128"/>
                <a:cs typeface="Arial" panose="020B0604020202020204" pitchFamily="34" charset="0"/>
              </a:rPr>
              <a:t>葉緑体</a:t>
            </a:r>
          </a:p>
        </p:txBody>
      </p:sp>
      <p:sp>
        <p:nvSpPr>
          <p:cNvPr id="12" name="正方形/長方形 11"/>
          <p:cNvSpPr/>
          <p:nvPr/>
        </p:nvSpPr>
        <p:spPr>
          <a:xfrm>
            <a:off x="8244408" y="2915354"/>
            <a:ext cx="1008112" cy="400110"/>
          </a:xfrm>
          <a:prstGeom prst="rect">
            <a:avLst/>
          </a:prstGeom>
        </p:spPr>
        <p:txBody>
          <a:bodyPr wrap="square">
            <a:spAutoFit/>
          </a:bodyPr>
          <a:lstStyle/>
          <a:p>
            <a:r>
              <a:rPr lang="ja-JP" altLang="en-US" sz="2000" dirty="0">
                <a:latin typeface="Arial" panose="020B0604020202020204" pitchFamily="34" charset="0"/>
                <a:ea typeface="ＭＳ ゴシック" panose="020B0609070205080204" pitchFamily="49" charset="-128"/>
                <a:cs typeface="Arial" panose="020B0604020202020204" pitchFamily="34" charset="0"/>
              </a:rPr>
              <a:t>核</a:t>
            </a:r>
          </a:p>
        </p:txBody>
      </p:sp>
      <p:sp>
        <p:nvSpPr>
          <p:cNvPr id="13" name="正方形/長方形 12"/>
          <p:cNvSpPr/>
          <p:nvPr/>
        </p:nvSpPr>
        <p:spPr>
          <a:xfrm>
            <a:off x="8244408" y="4745464"/>
            <a:ext cx="1008112" cy="400110"/>
          </a:xfrm>
          <a:prstGeom prst="rect">
            <a:avLst/>
          </a:prstGeom>
        </p:spPr>
        <p:txBody>
          <a:bodyPr wrap="square">
            <a:spAutoFit/>
          </a:bodyPr>
          <a:lstStyle/>
          <a:p>
            <a:r>
              <a:rPr lang="ja-JP" altLang="en-US" sz="2000" dirty="0">
                <a:latin typeface="Arial" panose="020B0604020202020204" pitchFamily="34" charset="0"/>
                <a:ea typeface="ＭＳ ゴシック" panose="020B0609070205080204" pitchFamily="49" charset="-128"/>
                <a:cs typeface="Arial" panose="020B0604020202020204" pitchFamily="34" charset="0"/>
              </a:rPr>
              <a:t>液胞</a:t>
            </a:r>
          </a:p>
        </p:txBody>
      </p:sp>
      <p:sp>
        <p:nvSpPr>
          <p:cNvPr id="14" name="正方形/長方形 13"/>
          <p:cNvSpPr/>
          <p:nvPr/>
        </p:nvSpPr>
        <p:spPr>
          <a:xfrm>
            <a:off x="3472448" y="3501008"/>
            <a:ext cx="1008112" cy="400110"/>
          </a:xfrm>
          <a:prstGeom prst="rect">
            <a:avLst/>
          </a:prstGeom>
        </p:spPr>
        <p:txBody>
          <a:bodyPr wrap="square">
            <a:spAutoFit/>
          </a:bodyPr>
          <a:lstStyle/>
          <a:p>
            <a:r>
              <a:rPr lang="ja-JP" altLang="en-US" sz="2000" dirty="0">
                <a:latin typeface="Arial" panose="020B0604020202020204" pitchFamily="34" charset="0"/>
                <a:ea typeface="ＭＳ ゴシック" panose="020B0609070205080204" pitchFamily="49" charset="-128"/>
                <a:cs typeface="Arial" panose="020B0604020202020204" pitchFamily="34" charset="0"/>
              </a:rPr>
              <a:t>液胞</a:t>
            </a:r>
          </a:p>
        </p:txBody>
      </p:sp>
      <p:sp>
        <p:nvSpPr>
          <p:cNvPr id="15" name="正方形/長方形 14"/>
          <p:cNvSpPr/>
          <p:nvPr/>
        </p:nvSpPr>
        <p:spPr>
          <a:xfrm>
            <a:off x="3472448" y="4797152"/>
            <a:ext cx="504056" cy="400110"/>
          </a:xfrm>
          <a:prstGeom prst="rect">
            <a:avLst/>
          </a:prstGeom>
        </p:spPr>
        <p:txBody>
          <a:bodyPr wrap="square">
            <a:spAutoFit/>
          </a:bodyPr>
          <a:lstStyle/>
          <a:p>
            <a:r>
              <a:rPr lang="ja-JP" altLang="en-US" sz="2000" dirty="0">
                <a:latin typeface="Arial" panose="020B0604020202020204" pitchFamily="34" charset="0"/>
                <a:ea typeface="ＭＳ ゴシック" panose="020B0609070205080204" pitchFamily="49" charset="-128"/>
                <a:cs typeface="Arial" panose="020B0604020202020204" pitchFamily="34" charset="0"/>
              </a:rPr>
              <a:t>核</a:t>
            </a:r>
          </a:p>
        </p:txBody>
      </p:sp>
      <p:sp>
        <p:nvSpPr>
          <p:cNvPr id="16" name="正方形/長方形 15"/>
          <p:cNvSpPr/>
          <p:nvPr/>
        </p:nvSpPr>
        <p:spPr>
          <a:xfrm>
            <a:off x="46544" y="3212976"/>
            <a:ext cx="1656184" cy="1477328"/>
          </a:xfrm>
          <a:prstGeom prst="rect">
            <a:avLst/>
          </a:prstGeom>
        </p:spPr>
        <p:txBody>
          <a:bodyPr wrap="square">
            <a:spAutoFit/>
          </a:bodyPr>
          <a:lstStyle/>
          <a:p>
            <a:r>
              <a:rPr lang="ja-JP" altLang="en-US" dirty="0">
                <a:latin typeface="Arial" panose="020B0604020202020204" pitchFamily="34" charset="0"/>
                <a:ea typeface="ＭＳ ゴシック" panose="020B0609070205080204" pitchFamily="49" charset="-128"/>
                <a:cs typeface="Arial" panose="020B0604020202020204" pitchFamily="34" charset="0"/>
              </a:rPr>
              <a:t>細胞の周辺と</a:t>
            </a:r>
            <a:endParaRPr lang="en-US" altLang="ja-JP" dirty="0">
              <a:latin typeface="Arial" panose="020B0604020202020204" pitchFamily="34" charset="0"/>
              <a:ea typeface="ＭＳ ゴシック" panose="020B0609070205080204" pitchFamily="49" charset="-128"/>
              <a:cs typeface="Arial" panose="020B0604020202020204" pitchFamily="34" charset="0"/>
            </a:endParaRPr>
          </a:p>
          <a:p>
            <a:r>
              <a:rPr lang="ja-JP" altLang="en-US" dirty="0">
                <a:latin typeface="Arial" panose="020B0604020202020204" pitchFamily="34" charset="0"/>
                <a:ea typeface="ＭＳ ゴシック" panose="020B0609070205080204" pitchFamily="49" charset="-128"/>
                <a:cs typeface="Arial" panose="020B0604020202020204" pitchFamily="34" charset="0"/>
              </a:rPr>
              <a:t>液胞の間の</a:t>
            </a:r>
            <a:endParaRPr lang="en-US" altLang="ja-JP" dirty="0">
              <a:latin typeface="Arial" panose="020B0604020202020204" pitchFamily="34" charset="0"/>
              <a:ea typeface="ＭＳ ゴシック" panose="020B0609070205080204" pitchFamily="49" charset="-128"/>
              <a:cs typeface="Arial" panose="020B0604020202020204" pitchFamily="34" charset="0"/>
            </a:endParaRPr>
          </a:p>
          <a:p>
            <a:r>
              <a:rPr lang="ja-JP" altLang="en-US" dirty="0">
                <a:latin typeface="Arial" panose="020B0604020202020204" pitchFamily="34" charset="0"/>
                <a:ea typeface="ＭＳ ゴシック" panose="020B0609070205080204" pitchFamily="49" charset="-128"/>
                <a:cs typeface="Arial" panose="020B0604020202020204" pitchFamily="34" charset="0"/>
              </a:rPr>
              <a:t>両方に</a:t>
            </a:r>
            <a:endParaRPr lang="en-US" altLang="ja-JP" dirty="0">
              <a:latin typeface="Arial" panose="020B0604020202020204" pitchFamily="34" charset="0"/>
              <a:ea typeface="ＭＳ ゴシック" panose="020B0609070205080204" pitchFamily="49" charset="-128"/>
              <a:cs typeface="Arial" panose="020B0604020202020204" pitchFamily="34" charset="0"/>
            </a:endParaRPr>
          </a:p>
          <a:p>
            <a:r>
              <a:rPr lang="ja-JP" altLang="en-US" dirty="0">
                <a:latin typeface="Arial" panose="020B0604020202020204" pitchFamily="34" charset="0"/>
                <a:ea typeface="ＭＳ ゴシック" panose="020B0609070205080204" pitchFamily="49" charset="-128"/>
                <a:cs typeface="Arial" panose="020B0604020202020204" pitchFamily="34" charset="0"/>
              </a:rPr>
              <a:t>原形質流動が</a:t>
            </a:r>
            <a:endParaRPr lang="en-US" altLang="ja-JP" dirty="0">
              <a:latin typeface="Arial" panose="020B0604020202020204" pitchFamily="34" charset="0"/>
              <a:ea typeface="ＭＳ ゴシック" panose="020B0609070205080204" pitchFamily="49" charset="-128"/>
              <a:cs typeface="Arial" panose="020B0604020202020204" pitchFamily="34" charset="0"/>
            </a:endParaRPr>
          </a:p>
          <a:p>
            <a:r>
              <a:rPr lang="ja-JP" altLang="en-US" dirty="0">
                <a:latin typeface="Arial" panose="020B0604020202020204" pitchFamily="34" charset="0"/>
                <a:ea typeface="ＭＳ ゴシック" panose="020B0609070205080204" pitchFamily="49" charset="-128"/>
                <a:cs typeface="Arial" panose="020B0604020202020204" pitchFamily="34" charset="0"/>
              </a:rPr>
              <a:t>観察できる。</a:t>
            </a:r>
          </a:p>
        </p:txBody>
      </p:sp>
      <p:sp>
        <p:nvSpPr>
          <p:cNvPr id="18" name="正方形/長方形 17"/>
          <p:cNvSpPr/>
          <p:nvPr/>
        </p:nvSpPr>
        <p:spPr>
          <a:xfrm>
            <a:off x="4488944" y="2060848"/>
            <a:ext cx="1656184" cy="1477328"/>
          </a:xfrm>
          <a:prstGeom prst="rect">
            <a:avLst/>
          </a:prstGeom>
        </p:spPr>
        <p:txBody>
          <a:bodyPr wrap="square">
            <a:spAutoFit/>
          </a:bodyPr>
          <a:lstStyle/>
          <a:p>
            <a:r>
              <a:rPr lang="ja-JP" altLang="en-US" dirty="0">
                <a:latin typeface="Arial" panose="020B0604020202020204" pitchFamily="34" charset="0"/>
                <a:ea typeface="ＭＳ ゴシック" panose="020B0609070205080204" pitchFamily="49" charset="-128"/>
                <a:cs typeface="Arial" panose="020B0604020202020204" pitchFamily="34" charset="0"/>
              </a:rPr>
              <a:t>周辺部の</a:t>
            </a:r>
            <a:endParaRPr lang="en-US" altLang="ja-JP" dirty="0">
              <a:latin typeface="Arial" panose="020B0604020202020204" pitchFamily="34" charset="0"/>
              <a:ea typeface="ＭＳ ゴシック" panose="020B0609070205080204" pitchFamily="49" charset="-128"/>
              <a:cs typeface="Arial" panose="020B0604020202020204" pitchFamily="34" charset="0"/>
            </a:endParaRPr>
          </a:p>
          <a:p>
            <a:r>
              <a:rPr lang="ja-JP" altLang="en-US" dirty="0">
                <a:latin typeface="Arial" panose="020B0604020202020204" pitchFamily="34" charset="0"/>
                <a:ea typeface="ＭＳ ゴシック" panose="020B0609070205080204" pitchFamily="49" charset="-128"/>
                <a:cs typeface="Arial" panose="020B0604020202020204" pitchFamily="34" charset="0"/>
              </a:rPr>
              <a:t>細胞質が</a:t>
            </a:r>
            <a:endParaRPr lang="en-US" altLang="ja-JP" dirty="0">
              <a:latin typeface="Arial" panose="020B0604020202020204" pitchFamily="34" charset="0"/>
              <a:ea typeface="ＭＳ ゴシック" panose="020B0609070205080204" pitchFamily="49" charset="-128"/>
              <a:cs typeface="Arial" panose="020B0604020202020204" pitchFamily="34" charset="0"/>
            </a:endParaRPr>
          </a:p>
          <a:p>
            <a:r>
              <a:rPr lang="ja-JP" altLang="en-US" dirty="0">
                <a:latin typeface="Arial" panose="020B0604020202020204" pitchFamily="34" charset="0"/>
                <a:ea typeface="ＭＳ ゴシック" panose="020B0609070205080204" pitchFamily="49" charset="-128"/>
                <a:cs typeface="Arial" panose="020B0604020202020204" pitchFamily="34" charset="0"/>
              </a:rPr>
              <a:t>巡回する</a:t>
            </a:r>
            <a:endParaRPr lang="en-US" altLang="ja-JP" dirty="0">
              <a:latin typeface="Arial" panose="020B0604020202020204" pitchFamily="34" charset="0"/>
              <a:ea typeface="ＭＳ ゴシック" panose="020B0609070205080204" pitchFamily="49" charset="-128"/>
              <a:cs typeface="Arial" panose="020B0604020202020204" pitchFamily="34" charset="0"/>
            </a:endParaRPr>
          </a:p>
          <a:p>
            <a:r>
              <a:rPr lang="ja-JP" altLang="en-US" dirty="0">
                <a:latin typeface="Arial" panose="020B0604020202020204" pitchFamily="34" charset="0"/>
                <a:ea typeface="ＭＳ ゴシック" panose="020B0609070205080204" pitchFamily="49" charset="-128"/>
                <a:cs typeface="Arial" panose="020B0604020202020204" pitchFamily="34" charset="0"/>
              </a:rPr>
              <a:t>様子が</a:t>
            </a:r>
            <a:endParaRPr lang="en-US" altLang="ja-JP" dirty="0">
              <a:latin typeface="Arial" panose="020B0604020202020204" pitchFamily="34" charset="0"/>
              <a:ea typeface="ＭＳ ゴシック" panose="020B0609070205080204" pitchFamily="49" charset="-128"/>
              <a:cs typeface="Arial" panose="020B0604020202020204" pitchFamily="34" charset="0"/>
            </a:endParaRPr>
          </a:p>
          <a:p>
            <a:r>
              <a:rPr lang="ja-JP" altLang="en-US" dirty="0">
                <a:latin typeface="Arial" panose="020B0604020202020204" pitchFamily="34" charset="0"/>
                <a:ea typeface="ＭＳ ゴシック" panose="020B0609070205080204" pitchFamily="49" charset="-128"/>
                <a:cs typeface="Arial" panose="020B0604020202020204" pitchFamily="34" charset="0"/>
              </a:rPr>
              <a:t>観察できる。</a:t>
            </a:r>
          </a:p>
        </p:txBody>
      </p:sp>
      <p:sp>
        <p:nvSpPr>
          <p:cNvPr id="20" name="正方形/長方形 19"/>
          <p:cNvSpPr/>
          <p:nvPr/>
        </p:nvSpPr>
        <p:spPr>
          <a:xfrm>
            <a:off x="4488944" y="4039904"/>
            <a:ext cx="1656184" cy="923330"/>
          </a:xfrm>
          <a:prstGeom prst="rect">
            <a:avLst/>
          </a:prstGeom>
        </p:spPr>
        <p:txBody>
          <a:bodyPr wrap="square">
            <a:spAutoFit/>
          </a:bodyPr>
          <a:lstStyle/>
          <a:p>
            <a:r>
              <a:rPr lang="ja-JP" altLang="en-US" dirty="0">
                <a:latin typeface="Arial" panose="020B0604020202020204" pitchFamily="34" charset="0"/>
                <a:ea typeface="ＭＳ ゴシック" panose="020B0609070205080204" pitchFamily="49" charset="-128"/>
                <a:cs typeface="Arial" panose="020B0604020202020204" pitchFamily="34" charset="0"/>
              </a:rPr>
              <a:t>葉緑体の</a:t>
            </a:r>
            <a:endParaRPr lang="en-US" altLang="ja-JP" dirty="0">
              <a:latin typeface="Arial" panose="020B0604020202020204" pitchFamily="34" charset="0"/>
              <a:ea typeface="ＭＳ ゴシック" panose="020B0609070205080204" pitchFamily="49" charset="-128"/>
              <a:cs typeface="Arial" panose="020B0604020202020204" pitchFamily="34" charset="0"/>
            </a:endParaRPr>
          </a:p>
          <a:p>
            <a:r>
              <a:rPr lang="ja-JP" altLang="en-US" dirty="0">
                <a:latin typeface="Arial" panose="020B0604020202020204" pitchFamily="34" charset="0"/>
                <a:ea typeface="ＭＳ ゴシック" panose="020B0609070205080204" pitchFamily="49" charset="-128"/>
                <a:cs typeface="Arial" panose="020B0604020202020204" pitchFamily="34" charset="0"/>
              </a:rPr>
              <a:t>流動が</a:t>
            </a:r>
            <a:endParaRPr lang="en-US" altLang="ja-JP" dirty="0">
              <a:latin typeface="Arial" panose="020B0604020202020204" pitchFamily="34" charset="0"/>
              <a:ea typeface="ＭＳ ゴシック" panose="020B0609070205080204" pitchFamily="49" charset="-128"/>
              <a:cs typeface="Arial" panose="020B0604020202020204" pitchFamily="34" charset="0"/>
            </a:endParaRPr>
          </a:p>
          <a:p>
            <a:r>
              <a:rPr lang="ja-JP" altLang="en-US" dirty="0">
                <a:latin typeface="Arial" panose="020B0604020202020204" pitchFamily="34" charset="0"/>
                <a:ea typeface="ＭＳ ゴシック" panose="020B0609070205080204" pitchFamily="49" charset="-128"/>
                <a:cs typeface="Arial" panose="020B0604020202020204" pitchFamily="34" charset="0"/>
              </a:rPr>
              <a:t>観察できる。</a:t>
            </a:r>
          </a:p>
        </p:txBody>
      </p:sp>
      <p:sp>
        <p:nvSpPr>
          <p:cNvPr id="4" name="テキスト ボックス 3">
            <a:extLst>
              <a:ext uri="{FF2B5EF4-FFF2-40B4-BE49-F238E27FC236}">
                <a16:creationId xmlns:a16="http://schemas.microsoft.com/office/drawing/2014/main" id="{7E463945-3CA3-0EB6-A660-F44828EF989B}"/>
              </a:ext>
            </a:extLst>
          </p:cNvPr>
          <p:cNvSpPr txBox="1"/>
          <p:nvPr/>
        </p:nvSpPr>
        <p:spPr>
          <a:xfrm>
            <a:off x="5424064" y="609609"/>
            <a:ext cx="4632158" cy="1107996"/>
          </a:xfrm>
          <a:prstGeom prst="rect">
            <a:avLst/>
          </a:prstGeom>
          <a:noFill/>
        </p:spPr>
        <p:txBody>
          <a:bodyPr wrap="square">
            <a:spAutoFit/>
          </a:bodyPr>
          <a:lstStyle/>
          <a:p>
            <a:r>
              <a:rPr lang="ja-JP" altLang="en-US" sz="2200" b="1" dirty="0"/>
              <a:t>　　　　　　周回型</a:t>
            </a:r>
            <a:endParaRPr lang="en-US" altLang="ja-JP" sz="2200" b="1" dirty="0"/>
          </a:p>
          <a:p>
            <a:r>
              <a:rPr lang="ja-JP" altLang="en-US" sz="2200" dirty="0"/>
              <a:t>細胞の縁に沿って原形質が</a:t>
            </a:r>
            <a:endParaRPr lang="en-US" altLang="ja-JP" sz="2200" dirty="0"/>
          </a:p>
          <a:p>
            <a:r>
              <a:rPr lang="ja-JP" altLang="en-US" sz="2200" dirty="0"/>
              <a:t>一方向にグルグル周る。</a:t>
            </a:r>
          </a:p>
        </p:txBody>
      </p:sp>
      <p:sp>
        <p:nvSpPr>
          <p:cNvPr id="7" name="テキスト ボックス 6">
            <a:extLst>
              <a:ext uri="{FF2B5EF4-FFF2-40B4-BE49-F238E27FC236}">
                <a16:creationId xmlns:a16="http://schemas.microsoft.com/office/drawing/2014/main" id="{AE0043EF-E4A9-58E3-CDEA-6F8777587184}"/>
              </a:ext>
            </a:extLst>
          </p:cNvPr>
          <p:cNvSpPr txBox="1"/>
          <p:nvPr/>
        </p:nvSpPr>
        <p:spPr>
          <a:xfrm>
            <a:off x="684878" y="609609"/>
            <a:ext cx="4632158" cy="1107996"/>
          </a:xfrm>
          <a:prstGeom prst="rect">
            <a:avLst/>
          </a:prstGeom>
          <a:noFill/>
        </p:spPr>
        <p:txBody>
          <a:bodyPr wrap="square">
            <a:spAutoFit/>
          </a:bodyPr>
          <a:lstStyle/>
          <a:p>
            <a:r>
              <a:rPr lang="ja-JP" altLang="en-US" sz="2200" b="1" dirty="0"/>
              <a:t>　　　　　　循環型</a:t>
            </a:r>
            <a:endParaRPr lang="en-US" altLang="ja-JP" sz="2200" b="1" dirty="0"/>
          </a:p>
          <a:p>
            <a:r>
              <a:rPr lang="ja-JP" altLang="en-US" sz="2200" dirty="0"/>
              <a:t>液胞内を原形質が、細い糸の</a:t>
            </a:r>
            <a:endParaRPr lang="en-US" altLang="ja-JP" sz="2200" dirty="0"/>
          </a:p>
          <a:p>
            <a:r>
              <a:rPr lang="ja-JP" altLang="en-US" sz="2200" dirty="0"/>
              <a:t>ように貫いて循環する。</a:t>
            </a:r>
            <a:endParaRPr lang="en-US" altLang="ja-JP" sz="2200" dirty="0"/>
          </a:p>
        </p:txBody>
      </p:sp>
    </p:spTree>
    <p:extLst>
      <p:ext uri="{BB962C8B-B14F-4D97-AF65-F5344CB8AC3E}">
        <p14:creationId xmlns:p14="http://schemas.microsoft.com/office/powerpoint/2010/main" val="1846815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16656"/>
            <a:ext cx="9144000" cy="578980"/>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796" name="Title 1"/>
          <p:cNvSpPr txBox="1">
            <a:spLocks/>
          </p:cNvSpPr>
          <p:nvPr/>
        </p:nvSpPr>
        <p:spPr bwMode="auto">
          <a:xfrm>
            <a:off x="-334640" y="-57844"/>
            <a:ext cx="9828584"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ctr"/>
            <a:r>
              <a:rPr lang="ja-JP" altLang="en-US" sz="3000" b="1" dirty="0">
                <a:latin typeface="ＭＳ ゴシック" panose="020B0609070205080204" pitchFamily="49" charset="-128"/>
                <a:ea typeface="ＭＳ ゴシック" panose="020B0609070205080204" pitchFamily="49" charset="-128"/>
                <a:cs typeface="Arial" panose="020B0604020202020204" pitchFamily="34" charset="0"/>
              </a:rPr>
              <a:t>原形質流動速度と植物サイズ</a:t>
            </a:r>
          </a:p>
        </p:txBody>
      </p:sp>
      <p:sp>
        <p:nvSpPr>
          <p:cNvPr id="19" name="正方形/長方形 153"/>
          <p:cNvSpPr>
            <a:spLocks noChangeArrowheads="1"/>
          </p:cNvSpPr>
          <p:nvPr/>
        </p:nvSpPr>
        <p:spPr bwMode="auto">
          <a:xfrm>
            <a:off x="8312" y="0"/>
            <a:ext cx="9144000" cy="6858000"/>
          </a:xfrm>
          <a:prstGeom prst="rect">
            <a:avLst/>
          </a:pr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ja-JP" altLang="en-US" dirty="0"/>
          </a:p>
        </p:txBody>
      </p:sp>
      <p:sp>
        <p:nvSpPr>
          <p:cNvPr id="7" name="正方形/長方形 6"/>
          <p:cNvSpPr/>
          <p:nvPr/>
        </p:nvSpPr>
        <p:spPr>
          <a:xfrm>
            <a:off x="573460" y="6495782"/>
            <a:ext cx="8711952" cy="338554"/>
          </a:xfrm>
          <a:prstGeom prst="rect">
            <a:avLst/>
          </a:prstGeom>
        </p:spPr>
        <p:txBody>
          <a:bodyPr wrap="square">
            <a:spAutoFit/>
          </a:bodyPr>
          <a:lstStyle/>
          <a:p>
            <a:r>
              <a:rPr lang="ja-JP" altLang="en-US" sz="1600" dirty="0">
                <a:latin typeface="Arial" panose="020B0604020202020204" pitchFamily="34" charset="0"/>
                <a:ea typeface="ＭＳ ゴシック" panose="020B0609070205080204" pitchFamily="49" charset="-128"/>
                <a:cs typeface="Arial" panose="020B0604020202020204" pitchFamily="34" charset="0"/>
              </a:rPr>
              <a:t>富永基樹　伊藤光二</a:t>
            </a:r>
            <a:r>
              <a:rPr lang="en-US" altLang="ja-JP" sz="1600" dirty="0">
                <a:latin typeface="Arial" panose="020B0604020202020204" pitchFamily="34" charset="0"/>
                <a:ea typeface="ＭＳ ゴシック" panose="020B0609070205080204" pitchFamily="49" charset="-128"/>
                <a:cs typeface="Arial" panose="020B0604020202020204" pitchFamily="34" charset="0"/>
              </a:rPr>
              <a:t>; </a:t>
            </a:r>
            <a:r>
              <a:rPr lang="ja-JP" altLang="en-US" sz="1600" dirty="0">
                <a:latin typeface="Arial" panose="020B0604020202020204" pitchFamily="34" charset="0"/>
                <a:ea typeface="ＭＳ ゴシック" panose="020B0609070205080204" pitchFamily="49" charset="-128"/>
                <a:cs typeface="Arial" panose="020B0604020202020204" pitchFamily="34" charset="0"/>
              </a:rPr>
              <a:t> 原形質流動は植物の大きさの決定因子である </a:t>
            </a:r>
            <a:r>
              <a:rPr lang="en-US" altLang="ja-JP" sz="1600" dirty="0">
                <a:latin typeface="Arial" panose="020B0604020202020204" pitchFamily="34" charset="0"/>
                <a:ea typeface="ＭＳ ゴシック" panose="020B0609070205080204" pitchFamily="49" charset="-128"/>
                <a:cs typeface="Arial" panose="020B0604020202020204" pitchFamily="34" charset="0"/>
              </a:rPr>
              <a:t>; </a:t>
            </a:r>
            <a:r>
              <a:rPr lang="ja-JP" altLang="en-US" sz="1600" b="1" dirty="0">
                <a:latin typeface="Arial" panose="020B0604020202020204" pitchFamily="34" charset="0"/>
                <a:ea typeface="ＭＳ ゴシック" panose="020B0609070205080204" pitchFamily="49" charset="-128"/>
                <a:cs typeface="Arial" panose="020B0604020202020204" pitchFamily="34" charset="0"/>
              </a:rPr>
              <a:t>新着論文レビュー </a:t>
            </a:r>
            <a:r>
              <a:rPr lang="en-US" altLang="ja-JP" sz="1600" dirty="0">
                <a:latin typeface="Arial" panose="020B0604020202020204" pitchFamily="34" charset="0"/>
                <a:ea typeface="ＭＳ ゴシック" panose="020B0609070205080204" pitchFamily="49" charset="-128"/>
                <a:cs typeface="Arial" panose="020B0604020202020204" pitchFamily="34" charset="0"/>
              </a:rPr>
              <a:t>2013</a:t>
            </a:r>
            <a:endParaRPr lang="ja-JP" altLang="en-US" sz="1600" i="0" dirty="0">
              <a:effectLst/>
              <a:latin typeface="Arial" panose="020B0604020202020204" pitchFamily="34" charset="0"/>
              <a:ea typeface="ＭＳ ゴシック" panose="020B0609070205080204" pitchFamily="49" charset="-128"/>
              <a:cs typeface="Arial" panose="020B0604020202020204" pitchFamily="34" charset="0"/>
            </a:endParaRPr>
          </a:p>
        </p:txBody>
      </p:sp>
      <p:pic>
        <p:nvPicPr>
          <p:cNvPr id="6" name="図 5"/>
          <p:cNvPicPr>
            <a:picLocks noChangeAspect="1"/>
          </p:cNvPicPr>
          <p:nvPr/>
        </p:nvPicPr>
        <p:blipFill rotWithShape="1">
          <a:blip r:embed="rId3"/>
          <a:srcRect l="6831" t="35548" r="72164" b="37326"/>
          <a:stretch/>
        </p:blipFill>
        <p:spPr>
          <a:xfrm>
            <a:off x="2699792" y="5186784"/>
            <a:ext cx="1465808" cy="1231900"/>
          </a:xfrm>
          <a:prstGeom prst="rect">
            <a:avLst/>
          </a:prstGeom>
        </p:spPr>
      </p:pic>
      <p:pic>
        <p:nvPicPr>
          <p:cNvPr id="23" name="図 22"/>
          <p:cNvPicPr>
            <a:picLocks noChangeAspect="1"/>
          </p:cNvPicPr>
          <p:nvPr/>
        </p:nvPicPr>
        <p:blipFill rotWithShape="1">
          <a:blip r:embed="rId3"/>
          <a:srcRect l="3983" t="3355" r="1907" b="81375"/>
          <a:stretch/>
        </p:blipFill>
        <p:spPr>
          <a:xfrm>
            <a:off x="2462560" y="1543968"/>
            <a:ext cx="6320885" cy="1001328"/>
          </a:xfrm>
          <a:prstGeom prst="rect">
            <a:avLst/>
          </a:prstGeom>
        </p:spPr>
      </p:pic>
      <p:pic>
        <p:nvPicPr>
          <p:cNvPr id="24" name="図 23"/>
          <p:cNvPicPr>
            <a:picLocks noChangeAspect="1"/>
          </p:cNvPicPr>
          <p:nvPr/>
        </p:nvPicPr>
        <p:blipFill rotWithShape="1">
          <a:blip r:embed="rId3"/>
          <a:srcRect l="8970" t="69663" r="73940"/>
          <a:stretch/>
        </p:blipFill>
        <p:spPr>
          <a:xfrm>
            <a:off x="2669312" y="2869778"/>
            <a:ext cx="1131292" cy="1240229"/>
          </a:xfrm>
          <a:prstGeom prst="rect">
            <a:avLst/>
          </a:prstGeom>
        </p:spPr>
      </p:pic>
      <p:sp>
        <p:nvSpPr>
          <p:cNvPr id="25" name="正方形/長方形 24"/>
          <p:cNvSpPr/>
          <p:nvPr/>
        </p:nvSpPr>
        <p:spPr>
          <a:xfrm>
            <a:off x="2648868" y="697622"/>
            <a:ext cx="2189956" cy="579646"/>
          </a:xfrm>
          <a:prstGeom prst="rect">
            <a:avLst/>
          </a:prstGeom>
        </p:spPr>
        <p:txBody>
          <a:bodyPr wrap="square">
            <a:spAutoFit/>
          </a:bodyPr>
          <a:lstStyle/>
          <a:p>
            <a:pPr>
              <a:lnSpc>
                <a:spcPts val="1900"/>
              </a:lnSpc>
            </a:pPr>
            <a:r>
              <a:rPr lang="ja-JP" altLang="en-US" sz="2000" b="1" dirty="0">
                <a:latin typeface="ＭＳ ゴシック" panose="020B0609070205080204" pitchFamily="49" charset="-128"/>
                <a:ea typeface="ＭＳ ゴシック" panose="020B0609070205080204" pitchFamily="49" charset="-128"/>
                <a:cs typeface="Arial" panose="020B0604020202020204" pitchFamily="34" charset="0"/>
              </a:rPr>
              <a:t>野生型</a:t>
            </a:r>
            <a:r>
              <a:rPr lang="ja-JP" altLang="en-US" sz="2000" b="1" dirty="0">
                <a:latin typeface="+mn-ea"/>
                <a:cs typeface="Arial" panose="020B0604020202020204" pitchFamily="34" charset="0"/>
              </a:rPr>
              <a:t>（</a:t>
            </a:r>
            <a:r>
              <a:rPr lang="ja-JP" altLang="en-US" sz="2000" b="1" dirty="0">
                <a:latin typeface="ＭＳ ゴシック" panose="020B0609070205080204" pitchFamily="49" charset="-128"/>
                <a:ea typeface="ＭＳ ゴシック" panose="020B0609070205080204" pitchFamily="49" charset="-128"/>
                <a:cs typeface="Arial" panose="020B0604020202020204" pitchFamily="34" charset="0"/>
              </a:rPr>
              <a:t>正常）</a:t>
            </a:r>
            <a:endParaRPr lang="en-US" altLang="ja-JP" sz="2000" b="1" dirty="0">
              <a:latin typeface="ＭＳ ゴシック" panose="020B0609070205080204" pitchFamily="49" charset="-128"/>
              <a:ea typeface="ＭＳ ゴシック" panose="020B0609070205080204" pitchFamily="49" charset="-128"/>
              <a:cs typeface="Arial" panose="020B0604020202020204" pitchFamily="34" charset="0"/>
            </a:endParaRPr>
          </a:p>
          <a:p>
            <a:pPr>
              <a:lnSpc>
                <a:spcPts val="1900"/>
              </a:lnSpc>
            </a:pPr>
            <a:r>
              <a:rPr lang="ja-JP" altLang="en-US" sz="2000" b="1" dirty="0">
                <a:latin typeface="ＭＳ ゴシック" panose="020B0609070205080204" pitchFamily="49" charset="-128"/>
                <a:ea typeface="ＭＳ ゴシック" panose="020B0609070205080204" pitchFamily="49" charset="-128"/>
                <a:cs typeface="Arial" panose="020B0604020202020204" pitchFamily="34" charset="0"/>
              </a:rPr>
              <a:t>ミオシン</a:t>
            </a:r>
          </a:p>
        </p:txBody>
      </p:sp>
      <p:sp>
        <p:nvSpPr>
          <p:cNvPr id="26" name="正方形/長方形 25"/>
          <p:cNvSpPr/>
          <p:nvPr/>
        </p:nvSpPr>
        <p:spPr>
          <a:xfrm>
            <a:off x="2267744" y="1471960"/>
            <a:ext cx="1406252" cy="913070"/>
          </a:xfrm>
          <a:prstGeom prst="rect">
            <a:avLst/>
          </a:prstGeom>
        </p:spPr>
        <p:txBody>
          <a:bodyPr wrap="square">
            <a:spAutoFit/>
          </a:bodyPr>
          <a:lstStyle/>
          <a:p>
            <a:pPr>
              <a:lnSpc>
                <a:spcPts val="1600"/>
              </a:lnSpc>
            </a:pPr>
            <a:r>
              <a:rPr lang="ja-JP" altLang="en-US" sz="1600" dirty="0">
                <a:latin typeface="Arial" panose="020B0604020202020204" pitchFamily="34" charset="0"/>
                <a:ea typeface="ＭＳ ゴシック" panose="020B0609070205080204" pitchFamily="49" charset="-128"/>
                <a:cs typeface="Arial" panose="020B0604020202020204" pitchFamily="34" charset="0"/>
              </a:rPr>
              <a:t>正常な</a:t>
            </a:r>
            <a:endParaRPr lang="en-US" altLang="ja-JP" sz="1600" dirty="0">
              <a:latin typeface="Arial" panose="020B0604020202020204" pitchFamily="34" charset="0"/>
              <a:ea typeface="ＭＳ ゴシック" panose="020B0609070205080204" pitchFamily="49" charset="-128"/>
              <a:cs typeface="Arial" panose="020B0604020202020204" pitchFamily="34" charset="0"/>
            </a:endParaRPr>
          </a:p>
          <a:p>
            <a:pPr>
              <a:lnSpc>
                <a:spcPts val="1600"/>
              </a:lnSpc>
            </a:pPr>
            <a:r>
              <a:rPr lang="ja-JP" altLang="en-US" sz="1600" dirty="0">
                <a:latin typeface="Arial" panose="020B0604020202020204" pitchFamily="34" charset="0"/>
                <a:ea typeface="ＭＳ ゴシック" panose="020B0609070205080204" pitchFamily="49" charset="-128"/>
                <a:cs typeface="Arial" panose="020B0604020202020204" pitchFamily="34" charset="0"/>
              </a:rPr>
              <a:t>モーター</a:t>
            </a:r>
            <a:endParaRPr lang="en-US" altLang="ja-JP" sz="1600" dirty="0">
              <a:latin typeface="Arial" panose="020B0604020202020204" pitchFamily="34" charset="0"/>
              <a:ea typeface="ＭＳ ゴシック" panose="020B0609070205080204" pitchFamily="49" charset="-128"/>
              <a:cs typeface="Arial" panose="020B0604020202020204" pitchFamily="34" charset="0"/>
            </a:endParaRPr>
          </a:p>
          <a:p>
            <a:pPr>
              <a:lnSpc>
                <a:spcPts val="1600"/>
              </a:lnSpc>
            </a:pPr>
            <a:r>
              <a:rPr lang="ja-JP" altLang="en-US" sz="1600" dirty="0">
                <a:latin typeface="Arial" panose="020B0604020202020204" pitchFamily="34" charset="0"/>
                <a:ea typeface="ＭＳ ゴシック" panose="020B0609070205080204" pitchFamily="49" charset="-128"/>
                <a:cs typeface="Arial" panose="020B0604020202020204" pitchFamily="34" charset="0"/>
              </a:rPr>
              <a:t>ドメイン（</a:t>
            </a:r>
            <a:r>
              <a:rPr lang="en-US" altLang="ja-JP" sz="1600" dirty="0">
                <a:latin typeface="Arial" panose="020B0604020202020204" pitchFamily="34" charset="0"/>
                <a:ea typeface="ＭＳ ゴシック" panose="020B0609070205080204" pitchFamily="49" charset="-128"/>
                <a:cs typeface="Arial" panose="020B0604020202020204" pitchFamily="34" charset="0"/>
              </a:rPr>
              <a:t>MD</a:t>
            </a:r>
            <a:r>
              <a:rPr lang="ja-JP" altLang="en-US" sz="1600" dirty="0">
                <a:latin typeface="Arial" panose="020B0604020202020204" pitchFamily="34" charset="0"/>
                <a:ea typeface="ＭＳ ゴシック" panose="020B0609070205080204" pitchFamily="49" charset="-128"/>
                <a:cs typeface="Arial" panose="020B0604020202020204" pitchFamily="34" charset="0"/>
              </a:rPr>
              <a:t>）</a:t>
            </a:r>
          </a:p>
        </p:txBody>
      </p:sp>
      <p:sp>
        <p:nvSpPr>
          <p:cNvPr id="27" name="正方形/長方形 26"/>
          <p:cNvSpPr/>
          <p:nvPr/>
        </p:nvSpPr>
        <p:spPr>
          <a:xfrm>
            <a:off x="4987156" y="714514"/>
            <a:ext cx="2727796" cy="579646"/>
          </a:xfrm>
          <a:prstGeom prst="rect">
            <a:avLst/>
          </a:prstGeom>
        </p:spPr>
        <p:txBody>
          <a:bodyPr wrap="square">
            <a:spAutoFit/>
          </a:bodyPr>
          <a:lstStyle/>
          <a:p>
            <a:pPr>
              <a:lnSpc>
                <a:spcPts val="1900"/>
              </a:lnSpc>
            </a:pPr>
            <a:r>
              <a:rPr lang="ja-JP" altLang="en-US" sz="2000" b="1" dirty="0">
                <a:latin typeface="Arial" panose="020B0604020202020204" pitchFamily="34" charset="0"/>
                <a:ea typeface="ＭＳ ゴシック" panose="020B0609070205080204" pitchFamily="49" charset="-128"/>
                <a:cs typeface="Arial" panose="020B0604020202020204" pitchFamily="34" charset="0"/>
              </a:rPr>
              <a:t>高速移動型</a:t>
            </a:r>
            <a:endParaRPr lang="en-US" altLang="ja-JP" sz="2000" b="1" dirty="0">
              <a:latin typeface="Arial" panose="020B0604020202020204" pitchFamily="34" charset="0"/>
              <a:ea typeface="ＭＳ ゴシック" panose="020B0609070205080204" pitchFamily="49" charset="-128"/>
              <a:cs typeface="Arial" panose="020B0604020202020204" pitchFamily="34" charset="0"/>
            </a:endParaRPr>
          </a:p>
          <a:p>
            <a:pPr>
              <a:lnSpc>
                <a:spcPts val="1900"/>
              </a:lnSpc>
            </a:pPr>
            <a:r>
              <a:rPr lang="ja-JP" altLang="en-US" sz="2000" b="1" dirty="0">
                <a:latin typeface="Arial" panose="020B0604020202020204" pitchFamily="34" charset="0"/>
                <a:ea typeface="ＭＳ ゴシック" panose="020B0609070205080204" pitchFamily="49" charset="-128"/>
                <a:cs typeface="Arial" panose="020B0604020202020204" pitchFamily="34" charset="0"/>
              </a:rPr>
              <a:t>ミオシン</a:t>
            </a:r>
            <a:endParaRPr lang="en-US" altLang="ja-JP" sz="2000" b="1" dirty="0">
              <a:latin typeface="Arial" panose="020B0604020202020204" pitchFamily="34" charset="0"/>
              <a:ea typeface="ＭＳ ゴシック" panose="020B0609070205080204" pitchFamily="49" charset="-128"/>
              <a:cs typeface="Arial" panose="020B0604020202020204" pitchFamily="34" charset="0"/>
            </a:endParaRPr>
          </a:p>
        </p:txBody>
      </p:sp>
      <p:sp>
        <p:nvSpPr>
          <p:cNvPr id="29" name="正方形/長方形 28"/>
          <p:cNvSpPr/>
          <p:nvPr/>
        </p:nvSpPr>
        <p:spPr>
          <a:xfrm>
            <a:off x="1691680" y="2408188"/>
            <a:ext cx="1944216" cy="319318"/>
          </a:xfrm>
          <a:prstGeom prst="rect">
            <a:avLst/>
          </a:prstGeom>
        </p:spPr>
        <p:txBody>
          <a:bodyPr wrap="square">
            <a:spAutoFit/>
          </a:bodyPr>
          <a:lstStyle/>
          <a:p>
            <a:pPr>
              <a:lnSpc>
                <a:spcPts val="2000"/>
              </a:lnSpc>
            </a:pPr>
            <a:r>
              <a:rPr lang="ja-JP" altLang="en-US" sz="1600" dirty="0">
                <a:latin typeface="ＭＳ ゴシック" panose="020B0609070205080204" pitchFamily="49" charset="-128"/>
                <a:ea typeface="ＭＳ ゴシック" panose="020B0609070205080204" pitchFamily="49" charset="-128"/>
                <a:cs typeface="Arial" panose="020B0604020202020204" pitchFamily="34" charset="0"/>
              </a:rPr>
              <a:t>アクチン</a:t>
            </a:r>
            <a:endParaRPr lang="en-US" altLang="ja-JP" sz="1600" dirty="0">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30" name="正方形/長方形 29"/>
          <p:cNvSpPr/>
          <p:nvPr/>
        </p:nvSpPr>
        <p:spPr>
          <a:xfrm>
            <a:off x="35496" y="1607592"/>
            <a:ext cx="1474068" cy="707886"/>
          </a:xfrm>
          <a:prstGeom prst="rect">
            <a:avLst/>
          </a:prstGeom>
        </p:spPr>
        <p:txBody>
          <a:bodyPr wrap="square">
            <a:spAutoFit/>
          </a:bodyPr>
          <a:lstStyle/>
          <a:p>
            <a:r>
              <a:rPr lang="ja-JP" altLang="en-US" sz="2000" b="1" dirty="0">
                <a:latin typeface="Arial" panose="020B0604020202020204" pitchFamily="34" charset="0"/>
                <a:ea typeface="ＭＳ ゴシック" panose="020B0609070205080204" pitchFamily="49" charset="-128"/>
                <a:cs typeface="Arial" panose="020B0604020202020204" pitchFamily="34" charset="0"/>
              </a:rPr>
              <a:t>ミオシンの</a:t>
            </a:r>
            <a:endParaRPr lang="en-US" altLang="ja-JP" sz="2000" b="1" dirty="0">
              <a:latin typeface="Arial" panose="020B0604020202020204" pitchFamily="34" charset="0"/>
              <a:ea typeface="ＭＳ ゴシック" panose="020B0609070205080204" pitchFamily="49" charset="-128"/>
              <a:cs typeface="Arial" panose="020B0604020202020204" pitchFamily="34" charset="0"/>
            </a:endParaRPr>
          </a:p>
          <a:p>
            <a:r>
              <a:rPr lang="ja-JP" altLang="en-US" sz="2000" b="1" dirty="0">
                <a:latin typeface="Arial" panose="020B0604020202020204" pitchFamily="34" charset="0"/>
                <a:ea typeface="ＭＳ ゴシック" panose="020B0609070205080204" pitchFamily="49" charset="-128"/>
                <a:cs typeface="Arial" panose="020B0604020202020204" pitchFamily="34" charset="0"/>
              </a:rPr>
              <a:t>移動速度</a:t>
            </a:r>
          </a:p>
        </p:txBody>
      </p:sp>
      <p:sp>
        <p:nvSpPr>
          <p:cNvPr id="32" name="正方形/長方形 31"/>
          <p:cNvSpPr/>
          <p:nvPr/>
        </p:nvSpPr>
        <p:spPr>
          <a:xfrm>
            <a:off x="4788024" y="1658392"/>
            <a:ext cx="1406252" cy="707886"/>
          </a:xfrm>
          <a:prstGeom prst="rect">
            <a:avLst/>
          </a:prstGeom>
        </p:spPr>
        <p:txBody>
          <a:bodyPr wrap="square">
            <a:spAutoFit/>
          </a:bodyPr>
          <a:lstStyle/>
          <a:p>
            <a:pPr>
              <a:lnSpc>
                <a:spcPts val="1600"/>
              </a:lnSpc>
            </a:pPr>
            <a:r>
              <a:rPr lang="ja-JP" altLang="en-US" sz="1600" dirty="0">
                <a:solidFill>
                  <a:srgbClr val="FF0000"/>
                </a:solidFill>
                <a:latin typeface="Arial" panose="020B0604020202020204" pitchFamily="34" charset="0"/>
                <a:ea typeface="ＭＳ ゴシック" panose="020B0609070205080204" pitchFamily="49" charset="-128"/>
                <a:cs typeface="Arial" panose="020B0604020202020204" pitchFamily="34" charset="0"/>
              </a:rPr>
              <a:t>ジャジ</a:t>
            </a:r>
            <a:endParaRPr lang="en-US" altLang="ja-JP" sz="1600" dirty="0">
              <a:solidFill>
                <a:srgbClr val="FF0000"/>
              </a:solidFill>
              <a:latin typeface="Arial" panose="020B0604020202020204" pitchFamily="34" charset="0"/>
              <a:ea typeface="ＭＳ ゴシック" panose="020B0609070205080204" pitchFamily="49" charset="-128"/>
              <a:cs typeface="Arial" panose="020B0604020202020204" pitchFamily="34" charset="0"/>
            </a:endParaRPr>
          </a:p>
          <a:p>
            <a:pPr>
              <a:lnSpc>
                <a:spcPts val="1600"/>
              </a:lnSpc>
            </a:pPr>
            <a:r>
              <a:rPr lang="ja-JP" altLang="en-US" sz="1600" dirty="0">
                <a:solidFill>
                  <a:srgbClr val="FF0000"/>
                </a:solidFill>
                <a:latin typeface="Arial" panose="020B0604020202020204" pitchFamily="34" charset="0"/>
                <a:ea typeface="ＭＳ ゴシック" panose="020B0609070205080204" pitchFamily="49" charset="-128"/>
                <a:cs typeface="Arial" panose="020B0604020202020204" pitchFamily="34" charset="0"/>
              </a:rPr>
              <a:t>グモ</a:t>
            </a:r>
            <a:endParaRPr lang="en-US" altLang="ja-JP" sz="1600" dirty="0">
              <a:solidFill>
                <a:srgbClr val="FF0000"/>
              </a:solidFill>
              <a:latin typeface="Arial" panose="020B0604020202020204" pitchFamily="34" charset="0"/>
              <a:ea typeface="ＭＳ ゴシック" panose="020B0609070205080204" pitchFamily="49" charset="-128"/>
              <a:cs typeface="Arial" panose="020B0604020202020204" pitchFamily="34" charset="0"/>
            </a:endParaRPr>
          </a:p>
          <a:p>
            <a:pPr>
              <a:lnSpc>
                <a:spcPts val="1600"/>
              </a:lnSpc>
            </a:pPr>
            <a:r>
              <a:rPr lang="en-US" altLang="ja-JP" sz="1600" dirty="0">
                <a:solidFill>
                  <a:srgbClr val="FF0000"/>
                </a:solidFill>
                <a:latin typeface="Arial" panose="020B0604020202020204" pitchFamily="34" charset="0"/>
                <a:ea typeface="ＭＳ ゴシック" panose="020B0609070205080204" pitchFamily="49" charset="-128"/>
                <a:cs typeface="Arial" panose="020B0604020202020204" pitchFamily="34" charset="0"/>
              </a:rPr>
              <a:t>MD</a:t>
            </a:r>
            <a:endParaRPr lang="ja-JP" altLang="en-US" sz="1600" dirty="0">
              <a:solidFill>
                <a:srgbClr val="FF0000"/>
              </a:solidFill>
              <a:latin typeface="Arial" panose="020B0604020202020204" pitchFamily="34" charset="0"/>
              <a:ea typeface="ＭＳ ゴシック" panose="020B0609070205080204" pitchFamily="49" charset="-128"/>
              <a:cs typeface="Arial" panose="020B0604020202020204" pitchFamily="34" charset="0"/>
            </a:endParaRPr>
          </a:p>
        </p:txBody>
      </p:sp>
      <p:sp>
        <p:nvSpPr>
          <p:cNvPr id="33" name="正方形/長方形 32"/>
          <p:cNvSpPr/>
          <p:nvPr/>
        </p:nvSpPr>
        <p:spPr>
          <a:xfrm>
            <a:off x="7104980" y="714514"/>
            <a:ext cx="2727796" cy="579646"/>
          </a:xfrm>
          <a:prstGeom prst="rect">
            <a:avLst/>
          </a:prstGeom>
        </p:spPr>
        <p:txBody>
          <a:bodyPr wrap="square">
            <a:spAutoFit/>
          </a:bodyPr>
          <a:lstStyle/>
          <a:p>
            <a:pPr>
              <a:lnSpc>
                <a:spcPts val="1900"/>
              </a:lnSpc>
            </a:pPr>
            <a:r>
              <a:rPr lang="ja-JP" altLang="en-US" sz="2000" b="1" dirty="0">
                <a:latin typeface="Arial" panose="020B0604020202020204" pitchFamily="34" charset="0"/>
                <a:ea typeface="ＭＳ ゴシック" panose="020B0609070205080204" pitchFamily="49" charset="-128"/>
                <a:cs typeface="Arial" panose="020B0604020202020204" pitchFamily="34" charset="0"/>
              </a:rPr>
              <a:t>低高速移動型</a:t>
            </a:r>
            <a:endParaRPr lang="en-US" altLang="ja-JP" sz="2000" b="1" dirty="0">
              <a:latin typeface="Arial" panose="020B0604020202020204" pitchFamily="34" charset="0"/>
              <a:ea typeface="ＭＳ ゴシック" panose="020B0609070205080204" pitchFamily="49" charset="-128"/>
              <a:cs typeface="Arial" panose="020B0604020202020204" pitchFamily="34" charset="0"/>
            </a:endParaRPr>
          </a:p>
          <a:p>
            <a:pPr>
              <a:lnSpc>
                <a:spcPts val="1900"/>
              </a:lnSpc>
            </a:pPr>
            <a:r>
              <a:rPr lang="ja-JP" altLang="en-US" sz="2000" b="1" dirty="0">
                <a:latin typeface="Arial" panose="020B0604020202020204" pitchFamily="34" charset="0"/>
                <a:ea typeface="ＭＳ ゴシック" panose="020B0609070205080204" pitchFamily="49" charset="-128"/>
                <a:cs typeface="Arial" panose="020B0604020202020204" pitchFamily="34" charset="0"/>
              </a:rPr>
              <a:t>ミオシン</a:t>
            </a:r>
            <a:endParaRPr lang="en-US" altLang="ja-JP" sz="2000" b="1" dirty="0">
              <a:latin typeface="Arial" panose="020B0604020202020204" pitchFamily="34" charset="0"/>
              <a:ea typeface="ＭＳ ゴシック" panose="020B0609070205080204" pitchFamily="49" charset="-128"/>
              <a:cs typeface="Arial" panose="020B0604020202020204" pitchFamily="34" charset="0"/>
            </a:endParaRPr>
          </a:p>
        </p:txBody>
      </p:sp>
      <p:sp>
        <p:nvSpPr>
          <p:cNvPr id="34" name="正方形/長方形 33"/>
          <p:cNvSpPr/>
          <p:nvPr/>
        </p:nvSpPr>
        <p:spPr>
          <a:xfrm>
            <a:off x="7054180" y="1824474"/>
            <a:ext cx="1406252" cy="553998"/>
          </a:xfrm>
          <a:prstGeom prst="rect">
            <a:avLst/>
          </a:prstGeom>
        </p:spPr>
        <p:txBody>
          <a:bodyPr wrap="square">
            <a:spAutoFit/>
          </a:bodyPr>
          <a:lstStyle/>
          <a:p>
            <a:pPr>
              <a:lnSpc>
                <a:spcPts val="1800"/>
              </a:lnSpc>
            </a:pPr>
            <a:r>
              <a:rPr lang="ja-JP" altLang="en-US" sz="1600" dirty="0">
                <a:solidFill>
                  <a:srgbClr val="FF0000"/>
                </a:solidFill>
                <a:latin typeface="Arial" panose="020B0604020202020204" pitchFamily="34" charset="0"/>
                <a:ea typeface="ＭＳ ゴシック" panose="020B0609070205080204" pitchFamily="49" charset="-128"/>
                <a:cs typeface="Arial" panose="020B0604020202020204" pitchFamily="34" charset="0"/>
              </a:rPr>
              <a:t>ヒト</a:t>
            </a:r>
            <a:endParaRPr lang="en-US" altLang="ja-JP" sz="1600" dirty="0">
              <a:solidFill>
                <a:srgbClr val="FF0000"/>
              </a:solidFill>
              <a:latin typeface="Arial" panose="020B0604020202020204" pitchFamily="34" charset="0"/>
              <a:ea typeface="ＭＳ ゴシック" panose="020B0609070205080204" pitchFamily="49" charset="-128"/>
              <a:cs typeface="Arial" panose="020B0604020202020204" pitchFamily="34" charset="0"/>
            </a:endParaRPr>
          </a:p>
          <a:p>
            <a:pPr>
              <a:lnSpc>
                <a:spcPts val="1800"/>
              </a:lnSpc>
            </a:pPr>
            <a:r>
              <a:rPr lang="en-US" altLang="ja-JP" sz="1600" dirty="0">
                <a:solidFill>
                  <a:srgbClr val="FF0000"/>
                </a:solidFill>
                <a:latin typeface="Arial" panose="020B0604020202020204" pitchFamily="34" charset="0"/>
                <a:ea typeface="ＭＳ ゴシック" panose="020B0609070205080204" pitchFamily="49" charset="-128"/>
                <a:cs typeface="Arial" panose="020B0604020202020204" pitchFamily="34" charset="0"/>
              </a:rPr>
              <a:t>MD</a:t>
            </a:r>
            <a:endParaRPr lang="ja-JP" altLang="en-US" sz="1600" dirty="0">
              <a:solidFill>
                <a:srgbClr val="FF0000"/>
              </a:solidFill>
              <a:latin typeface="Arial" panose="020B0604020202020204" pitchFamily="34" charset="0"/>
              <a:ea typeface="ＭＳ ゴシック" panose="020B0609070205080204" pitchFamily="49" charset="-128"/>
              <a:cs typeface="Arial" panose="020B0604020202020204" pitchFamily="34" charset="0"/>
            </a:endParaRPr>
          </a:p>
        </p:txBody>
      </p:sp>
      <p:sp>
        <p:nvSpPr>
          <p:cNvPr id="21" name="正方形/長方形 20"/>
          <p:cNvSpPr/>
          <p:nvPr/>
        </p:nvSpPr>
        <p:spPr>
          <a:xfrm>
            <a:off x="3623196" y="1946424"/>
            <a:ext cx="36004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5974060" y="1946424"/>
            <a:ext cx="36004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8147000" y="1946424"/>
            <a:ext cx="36004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3661296" y="1370360"/>
            <a:ext cx="1067420" cy="923330"/>
          </a:xfrm>
          <a:prstGeom prst="rect">
            <a:avLst/>
          </a:prstGeom>
        </p:spPr>
        <p:txBody>
          <a:bodyPr wrap="square">
            <a:spAutoFit/>
          </a:bodyPr>
          <a:lstStyle/>
          <a:p>
            <a:r>
              <a:rPr lang="ja-JP" altLang="en-US" dirty="0">
                <a:latin typeface="Arial" panose="020B0604020202020204" pitchFamily="34" charset="0"/>
                <a:ea typeface="ＭＳ ゴシック" panose="020B0609070205080204" pitchFamily="49" charset="-128"/>
                <a:cs typeface="Arial" panose="020B0604020202020204" pitchFamily="34" charset="0"/>
              </a:rPr>
              <a:t>正常な</a:t>
            </a:r>
            <a:endParaRPr lang="en-US" altLang="ja-JP" dirty="0">
              <a:latin typeface="Arial" panose="020B0604020202020204" pitchFamily="34" charset="0"/>
              <a:ea typeface="ＭＳ ゴシック" panose="020B0609070205080204" pitchFamily="49" charset="-128"/>
              <a:cs typeface="Arial" panose="020B0604020202020204" pitchFamily="34" charset="0"/>
            </a:endParaRPr>
          </a:p>
          <a:p>
            <a:r>
              <a:rPr lang="ja-JP" altLang="en-US" dirty="0">
                <a:latin typeface="Arial" panose="020B0604020202020204" pitchFamily="34" charset="0"/>
                <a:ea typeface="ＭＳ ゴシック" panose="020B0609070205080204" pitchFamily="49" charset="-128"/>
                <a:cs typeface="Arial" panose="020B0604020202020204" pitchFamily="34" charset="0"/>
              </a:rPr>
              <a:t>速度の</a:t>
            </a:r>
            <a:endParaRPr lang="en-US" altLang="ja-JP" dirty="0">
              <a:latin typeface="Arial" panose="020B0604020202020204" pitchFamily="34" charset="0"/>
              <a:ea typeface="ＭＳ ゴシック" panose="020B0609070205080204" pitchFamily="49" charset="-128"/>
              <a:cs typeface="Arial" panose="020B0604020202020204" pitchFamily="34" charset="0"/>
            </a:endParaRPr>
          </a:p>
          <a:p>
            <a:r>
              <a:rPr lang="ja-JP" altLang="en-US" dirty="0">
                <a:latin typeface="Arial" panose="020B0604020202020204" pitchFamily="34" charset="0"/>
                <a:ea typeface="ＭＳ ゴシック" panose="020B0609070205080204" pitchFamily="49" charset="-128"/>
                <a:cs typeface="Arial" panose="020B0604020202020204" pitchFamily="34" charset="0"/>
              </a:rPr>
              <a:t>移動</a:t>
            </a:r>
          </a:p>
        </p:txBody>
      </p:sp>
      <p:sp>
        <p:nvSpPr>
          <p:cNvPr id="42" name="正方形/長方形 41"/>
          <p:cNvSpPr/>
          <p:nvPr/>
        </p:nvSpPr>
        <p:spPr>
          <a:xfrm>
            <a:off x="6062960" y="1493977"/>
            <a:ext cx="1067420" cy="646331"/>
          </a:xfrm>
          <a:prstGeom prst="rect">
            <a:avLst/>
          </a:prstGeom>
        </p:spPr>
        <p:txBody>
          <a:bodyPr wrap="square">
            <a:spAutoFit/>
          </a:bodyPr>
          <a:lstStyle/>
          <a:p>
            <a:r>
              <a:rPr lang="ja-JP" altLang="en-US" dirty="0">
                <a:latin typeface="Arial" panose="020B0604020202020204" pitchFamily="34" charset="0"/>
                <a:ea typeface="ＭＳ ゴシック" panose="020B0609070205080204" pitchFamily="49" charset="-128"/>
                <a:cs typeface="Arial" panose="020B0604020202020204" pitchFamily="34" charset="0"/>
              </a:rPr>
              <a:t>高速</a:t>
            </a:r>
            <a:endParaRPr lang="en-US" altLang="ja-JP" dirty="0">
              <a:latin typeface="Arial" panose="020B0604020202020204" pitchFamily="34" charset="0"/>
              <a:ea typeface="ＭＳ ゴシック" panose="020B0609070205080204" pitchFamily="49" charset="-128"/>
              <a:cs typeface="Arial" panose="020B0604020202020204" pitchFamily="34" charset="0"/>
            </a:endParaRPr>
          </a:p>
          <a:p>
            <a:r>
              <a:rPr lang="ja-JP" altLang="en-US" dirty="0">
                <a:latin typeface="Arial" panose="020B0604020202020204" pitchFamily="34" charset="0"/>
                <a:ea typeface="ＭＳ ゴシック" panose="020B0609070205080204" pitchFamily="49" charset="-128"/>
                <a:cs typeface="Arial" panose="020B0604020202020204" pitchFamily="34" charset="0"/>
              </a:rPr>
              <a:t>移動</a:t>
            </a:r>
          </a:p>
        </p:txBody>
      </p:sp>
      <p:sp>
        <p:nvSpPr>
          <p:cNvPr id="43" name="正方形/長方形 42"/>
          <p:cNvSpPr/>
          <p:nvPr/>
        </p:nvSpPr>
        <p:spPr>
          <a:xfrm>
            <a:off x="8257108" y="1493977"/>
            <a:ext cx="1067420" cy="646331"/>
          </a:xfrm>
          <a:prstGeom prst="rect">
            <a:avLst/>
          </a:prstGeom>
        </p:spPr>
        <p:txBody>
          <a:bodyPr wrap="square">
            <a:spAutoFit/>
          </a:bodyPr>
          <a:lstStyle/>
          <a:p>
            <a:r>
              <a:rPr lang="ja-JP" altLang="en-US" dirty="0">
                <a:latin typeface="Arial" panose="020B0604020202020204" pitchFamily="34" charset="0"/>
                <a:ea typeface="ＭＳ ゴシック" panose="020B0609070205080204" pitchFamily="49" charset="-128"/>
                <a:cs typeface="Arial" panose="020B0604020202020204" pitchFamily="34" charset="0"/>
              </a:rPr>
              <a:t>低速</a:t>
            </a:r>
            <a:endParaRPr lang="en-US" altLang="ja-JP" dirty="0">
              <a:latin typeface="Arial" panose="020B0604020202020204" pitchFamily="34" charset="0"/>
              <a:ea typeface="ＭＳ ゴシック" panose="020B0609070205080204" pitchFamily="49" charset="-128"/>
              <a:cs typeface="Arial" panose="020B0604020202020204" pitchFamily="34" charset="0"/>
            </a:endParaRPr>
          </a:p>
          <a:p>
            <a:r>
              <a:rPr lang="ja-JP" altLang="en-US" dirty="0">
                <a:latin typeface="Arial" panose="020B0604020202020204" pitchFamily="34" charset="0"/>
                <a:ea typeface="ＭＳ ゴシック" panose="020B0609070205080204" pitchFamily="49" charset="-128"/>
                <a:cs typeface="Arial" panose="020B0604020202020204" pitchFamily="34" charset="0"/>
              </a:rPr>
              <a:t>移動</a:t>
            </a:r>
          </a:p>
        </p:txBody>
      </p:sp>
      <p:sp>
        <p:nvSpPr>
          <p:cNvPr id="44" name="正方形/長方形 43"/>
          <p:cNvSpPr/>
          <p:nvPr/>
        </p:nvSpPr>
        <p:spPr>
          <a:xfrm>
            <a:off x="48196" y="3335610"/>
            <a:ext cx="2304256" cy="707886"/>
          </a:xfrm>
          <a:prstGeom prst="rect">
            <a:avLst/>
          </a:prstGeom>
        </p:spPr>
        <p:txBody>
          <a:bodyPr wrap="square">
            <a:spAutoFit/>
          </a:bodyPr>
          <a:lstStyle/>
          <a:p>
            <a:r>
              <a:rPr lang="ja-JP" altLang="en-US" sz="2000" b="1" dirty="0">
                <a:latin typeface="Arial" panose="020B0604020202020204" pitchFamily="34" charset="0"/>
                <a:ea typeface="ＭＳ ゴシック" panose="020B0609070205080204" pitchFamily="49" charset="-128"/>
                <a:cs typeface="Arial" panose="020B0604020202020204" pitchFamily="34" charset="0"/>
              </a:rPr>
              <a:t>原形質流動の速度</a:t>
            </a:r>
            <a:endParaRPr lang="en-US" altLang="ja-JP" sz="2000" b="1" dirty="0">
              <a:latin typeface="Arial" panose="020B0604020202020204" pitchFamily="34" charset="0"/>
              <a:ea typeface="ＭＳ ゴシック" panose="020B0609070205080204" pitchFamily="49" charset="-128"/>
              <a:cs typeface="Arial" panose="020B0604020202020204" pitchFamily="34" charset="0"/>
            </a:endParaRPr>
          </a:p>
          <a:p>
            <a:r>
              <a:rPr lang="ja-JP" altLang="en-US" sz="2000" b="1" dirty="0">
                <a:latin typeface="Arial" panose="020B0604020202020204" pitchFamily="34" charset="0"/>
                <a:ea typeface="ＭＳ ゴシック" panose="020B0609070205080204" pitchFamily="49" charset="-128"/>
                <a:cs typeface="Arial" panose="020B0604020202020204" pitchFamily="34" charset="0"/>
              </a:rPr>
              <a:t>細胞サイズ</a:t>
            </a:r>
          </a:p>
        </p:txBody>
      </p:sp>
      <p:sp>
        <p:nvSpPr>
          <p:cNvPr id="45" name="正方形/長方形 44"/>
          <p:cNvSpPr/>
          <p:nvPr/>
        </p:nvSpPr>
        <p:spPr>
          <a:xfrm>
            <a:off x="2602384" y="4030414"/>
            <a:ext cx="1944216" cy="923330"/>
          </a:xfrm>
          <a:prstGeom prst="rect">
            <a:avLst/>
          </a:prstGeom>
        </p:spPr>
        <p:txBody>
          <a:bodyPr wrap="square">
            <a:spAutoFit/>
          </a:bodyPr>
          <a:lstStyle/>
          <a:p>
            <a:r>
              <a:rPr lang="ja-JP" altLang="en-US" dirty="0">
                <a:latin typeface="Arial" panose="020B0604020202020204" pitchFamily="34" charset="0"/>
                <a:ea typeface="ＭＳ ゴシック" panose="020B0609070205080204" pitchFamily="49" charset="-128"/>
                <a:cs typeface="Arial" panose="020B0604020202020204" pitchFamily="34" charset="0"/>
              </a:rPr>
              <a:t>正常な速度の</a:t>
            </a:r>
            <a:endParaRPr lang="en-US" altLang="ja-JP" dirty="0">
              <a:latin typeface="Arial" panose="020B0604020202020204" pitchFamily="34" charset="0"/>
              <a:ea typeface="ＭＳ ゴシック" panose="020B0609070205080204" pitchFamily="49" charset="-128"/>
              <a:cs typeface="Arial" panose="020B0604020202020204" pitchFamily="34" charset="0"/>
            </a:endParaRPr>
          </a:p>
          <a:p>
            <a:r>
              <a:rPr lang="ja-JP" altLang="en-US" dirty="0">
                <a:latin typeface="Arial" panose="020B0604020202020204" pitchFamily="34" charset="0"/>
                <a:ea typeface="ＭＳ ゴシック" panose="020B0609070205080204" pitchFamily="49" charset="-128"/>
                <a:cs typeface="Arial" panose="020B0604020202020204" pitchFamily="34" charset="0"/>
              </a:rPr>
              <a:t>原形質流動</a:t>
            </a:r>
            <a:endParaRPr lang="en-US" altLang="ja-JP" dirty="0">
              <a:latin typeface="Arial" panose="020B0604020202020204" pitchFamily="34" charset="0"/>
              <a:ea typeface="ＭＳ ゴシック" panose="020B0609070205080204" pitchFamily="49" charset="-128"/>
              <a:cs typeface="Arial" panose="020B0604020202020204" pitchFamily="34" charset="0"/>
            </a:endParaRPr>
          </a:p>
          <a:p>
            <a:endParaRPr lang="ja-JP" altLang="en-US" dirty="0">
              <a:latin typeface="Arial" panose="020B0604020202020204" pitchFamily="34" charset="0"/>
              <a:ea typeface="ＭＳ ゴシック" panose="020B0609070205080204" pitchFamily="49" charset="-128"/>
              <a:cs typeface="Arial" panose="020B0604020202020204" pitchFamily="34" charset="0"/>
            </a:endParaRPr>
          </a:p>
        </p:txBody>
      </p:sp>
      <p:sp>
        <p:nvSpPr>
          <p:cNvPr id="46" name="正方形/長方形 45"/>
          <p:cNvSpPr/>
          <p:nvPr/>
        </p:nvSpPr>
        <p:spPr>
          <a:xfrm>
            <a:off x="4792216" y="4127698"/>
            <a:ext cx="2520280" cy="646331"/>
          </a:xfrm>
          <a:prstGeom prst="rect">
            <a:avLst/>
          </a:prstGeom>
        </p:spPr>
        <p:txBody>
          <a:bodyPr wrap="square">
            <a:spAutoFit/>
          </a:bodyPr>
          <a:lstStyle/>
          <a:p>
            <a:r>
              <a:rPr lang="ja-JP" altLang="en-US" dirty="0">
                <a:latin typeface="Arial" panose="020B0604020202020204" pitchFamily="34" charset="0"/>
                <a:ea typeface="ＭＳ ゴシック" panose="020B0609070205080204" pitchFamily="49" charset="-128"/>
                <a:cs typeface="Arial" panose="020B0604020202020204" pitchFamily="34" charset="0"/>
              </a:rPr>
              <a:t>高速の原形質流動</a:t>
            </a:r>
            <a:endParaRPr lang="en-US" altLang="ja-JP" dirty="0">
              <a:latin typeface="Arial" panose="020B0604020202020204" pitchFamily="34" charset="0"/>
              <a:ea typeface="ＭＳ ゴシック" panose="020B0609070205080204" pitchFamily="49" charset="-128"/>
              <a:cs typeface="Arial" panose="020B0604020202020204" pitchFamily="34" charset="0"/>
            </a:endParaRPr>
          </a:p>
          <a:p>
            <a:endParaRPr lang="ja-JP" altLang="en-US" dirty="0">
              <a:latin typeface="Arial" panose="020B0604020202020204" pitchFamily="34" charset="0"/>
              <a:ea typeface="ＭＳ ゴシック" panose="020B0609070205080204" pitchFamily="49" charset="-128"/>
              <a:cs typeface="Arial" panose="020B0604020202020204" pitchFamily="34" charset="0"/>
            </a:endParaRPr>
          </a:p>
        </p:txBody>
      </p:sp>
      <p:sp>
        <p:nvSpPr>
          <p:cNvPr id="47" name="正方形/長方形 46"/>
          <p:cNvSpPr/>
          <p:nvPr/>
        </p:nvSpPr>
        <p:spPr>
          <a:xfrm>
            <a:off x="7079580" y="4140398"/>
            <a:ext cx="2520280" cy="646331"/>
          </a:xfrm>
          <a:prstGeom prst="rect">
            <a:avLst/>
          </a:prstGeom>
        </p:spPr>
        <p:txBody>
          <a:bodyPr wrap="square">
            <a:spAutoFit/>
          </a:bodyPr>
          <a:lstStyle/>
          <a:p>
            <a:r>
              <a:rPr lang="ja-JP" altLang="en-US" dirty="0">
                <a:latin typeface="Arial" panose="020B0604020202020204" pitchFamily="34" charset="0"/>
                <a:ea typeface="ＭＳ ゴシック" panose="020B0609070205080204" pitchFamily="49" charset="-128"/>
                <a:cs typeface="Arial" panose="020B0604020202020204" pitchFamily="34" charset="0"/>
              </a:rPr>
              <a:t>低速の原形質流動</a:t>
            </a:r>
            <a:endParaRPr lang="en-US" altLang="ja-JP" dirty="0">
              <a:latin typeface="Arial" panose="020B0604020202020204" pitchFamily="34" charset="0"/>
              <a:ea typeface="ＭＳ ゴシック" panose="020B0609070205080204" pitchFamily="49" charset="-128"/>
              <a:cs typeface="Arial" panose="020B0604020202020204" pitchFamily="34" charset="0"/>
            </a:endParaRPr>
          </a:p>
          <a:p>
            <a:endParaRPr lang="ja-JP" altLang="en-US" dirty="0">
              <a:latin typeface="Arial" panose="020B0604020202020204" pitchFamily="34" charset="0"/>
              <a:ea typeface="ＭＳ ゴシック" panose="020B0609070205080204" pitchFamily="49" charset="-128"/>
              <a:cs typeface="Arial" panose="020B0604020202020204" pitchFamily="34" charset="0"/>
            </a:endParaRPr>
          </a:p>
        </p:txBody>
      </p:sp>
      <p:pic>
        <p:nvPicPr>
          <p:cNvPr id="48" name="図 47"/>
          <p:cNvPicPr>
            <a:picLocks noChangeAspect="1"/>
          </p:cNvPicPr>
          <p:nvPr/>
        </p:nvPicPr>
        <p:blipFill rotWithShape="1">
          <a:blip r:embed="rId3"/>
          <a:srcRect l="77924" t="75159" r="7834" b="6201"/>
          <a:stretch/>
        </p:blipFill>
        <p:spPr>
          <a:xfrm>
            <a:off x="7452320" y="3109600"/>
            <a:ext cx="942822" cy="762001"/>
          </a:xfrm>
          <a:prstGeom prst="rect">
            <a:avLst/>
          </a:prstGeom>
        </p:spPr>
      </p:pic>
      <p:pic>
        <p:nvPicPr>
          <p:cNvPr id="49" name="図 48"/>
          <p:cNvPicPr>
            <a:picLocks noChangeAspect="1"/>
          </p:cNvPicPr>
          <p:nvPr/>
        </p:nvPicPr>
        <p:blipFill rotWithShape="1">
          <a:blip r:embed="rId3"/>
          <a:srcRect l="40896" t="69663" r="38768"/>
          <a:stretch/>
        </p:blipFill>
        <p:spPr>
          <a:xfrm>
            <a:off x="4932040" y="2869778"/>
            <a:ext cx="1346200" cy="1240229"/>
          </a:xfrm>
          <a:prstGeom prst="rect">
            <a:avLst/>
          </a:prstGeom>
        </p:spPr>
      </p:pic>
      <p:sp>
        <p:nvSpPr>
          <p:cNvPr id="51" name="正方形/長方形 50"/>
          <p:cNvSpPr/>
          <p:nvPr/>
        </p:nvSpPr>
        <p:spPr>
          <a:xfrm>
            <a:off x="19472" y="5347692"/>
            <a:ext cx="2304256" cy="707886"/>
          </a:xfrm>
          <a:prstGeom prst="rect">
            <a:avLst/>
          </a:prstGeom>
        </p:spPr>
        <p:txBody>
          <a:bodyPr wrap="square">
            <a:spAutoFit/>
          </a:bodyPr>
          <a:lstStyle/>
          <a:p>
            <a:r>
              <a:rPr lang="ja-JP" altLang="en-US" sz="2000" b="1" dirty="0">
                <a:latin typeface="Arial" panose="020B0604020202020204" pitchFamily="34" charset="0"/>
                <a:ea typeface="ＭＳ ゴシック" panose="020B0609070205080204" pitchFamily="49" charset="-128"/>
                <a:cs typeface="Arial" panose="020B0604020202020204" pitchFamily="34" charset="0"/>
              </a:rPr>
              <a:t>シロイヌナズナ</a:t>
            </a:r>
            <a:endParaRPr lang="en-US" altLang="ja-JP" sz="2000" b="1" dirty="0">
              <a:latin typeface="Arial" panose="020B0604020202020204" pitchFamily="34" charset="0"/>
              <a:ea typeface="ＭＳ ゴシック" panose="020B0609070205080204" pitchFamily="49" charset="-128"/>
              <a:cs typeface="Arial" panose="020B0604020202020204" pitchFamily="34" charset="0"/>
            </a:endParaRPr>
          </a:p>
          <a:p>
            <a:r>
              <a:rPr lang="ja-JP" altLang="en-US" sz="2000" b="1" dirty="0">
                <a:latin typeface="+mn-ea"/>
                <a:cs typeface="Arial" panose="020B0604020202020204" pitchFamily="34" charset="0"/>
              </a:rPr>
              <a:t>（</a:t>
            </a:r>
            <a:r>
              <a:rPr lang="ja-JP" altLang="en-US" sz="2000" b="1" dirty="0">
                <a:latin typeface="Arial" panose="020B0604020202020204" pitchFamily="34" charset="0"/>
                <a:ea typeface="ＭＳ ゴシック" panose="020B0609070205080204" pitchFamily="49" charset="-128"/>
                <a:cs typeface="Arial" panose="020B0604020202020204" pitchFamily="34" charset="0"/>
              </a:rPr>
              <a:t>植物体</a:t>
            </a:r>
            <a:r>
              <a:rPr lang="ja-JP" altLang="en-US" sz="2000" b="1" dirty="0">
                <a:latin typeface="+mn-ea"/>
                <a:cs typeface="Arial" panose="020B0604020202020204" pitchFamily="34" charset="0"/>
              </a:rPr>
              <a:t>）</a:t>
            </a:r>
            <a:r>
              <a:rPr lang="ja-JP" altLang="en-US" sz="2000" b="1" dirty="0">
                <a:latin typeface="Arial" panose="020B0604020202020204" pitchFamily="34" charset="0"/>
                <a:ea typeface="ＭＳ ゴシック" panose="020B0609070205080204" pitchFamily="49" charset="-128"/>
                <a:cs typeface="Arial" panose="020B0604020202020204" pitchFamily="34" charset="0"/>
              </a:rPr>
              <a:t>のサイズ</a:t>
            </a:r>
          </a:p>
        </p:txBody>
      </p:sp>
      <p:pic>
        <p:nvPicPr>
          <p:cNvPr id="52" name="図 51"/>
          <p:cNvPicPr>
            <a:picLocks noChangeAspect="1"/>
          </p:cNvPicPr>
          <p:nvPr/>
        </p:nvPicPr>
        <p:blipFill rotWithShape="1">
          <a:blip r:embed="rId3"/>
          <a:srcRect l="38573" t="25961" r="37223" b="33527"/>
          <a:stretch/>
        </p:blipFill>
        <p:spPr>
          <a:xfrm>
            <a:off x="5148064" y="4610720"/>
            <a:ext cx="1689100" cy="1839791"/>
          </a:xfrm>
          <a:prstGeom prst="rect">
            <a:avLst/>
          </a:prstGeom>
        </p:spPr>
      </p:pic>
      <p:pic>
        <p:nvPicPr>
          <p:cNvPr id="53" name="図 52"/>
          <p:cNvPicPr>
            <a:picLocks noChangeAspect="1"/>
          </p:cNvPicPr>
          <p:nvPr/>
        </p:nvPicPr>
        <p:blipFill rotWithShape="1">
          <a:blip r:embed="rId3"/>
          <a:srcRect l="75700" t="40861" r="6492" b="36766"/>
          <a:stretch/>
        </p:blipFill>
        <p:spPr>
          <a:xfrm>
            <a:off x="7596336" y="5402808"/>
            <a:ext cx="1242764" cy="1016000"/>
          </a:xfrm>
          <a:prstGeom prst="rect">
            <a:avLst/>
          </a:prstGeom>
        </p:spPr>
      </p:pic>
      <p:cxnSp>
        <p:nvCxnSpPr>
          <p:cNvPr id="36" name="直線コネクタ 35"/>
          <p:cNvCxnSpPr/>
          <p:nvPr/>
        </p:nvCxnSpPr>
        <p:spPr>
          <a:xfrm flipV="1">
            <a:off x="3533408" y="3501008"/>
            <a:ext cx="216024"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正方形/長方形 57"/>
          <p:cNvSpPr/>
          <p:nvPr/>
        </p:nvSpPr>
        <p:spPr>
          <a:xfrm>
            <a:off x="3605416" y="3140968"/>
            <a:ext cx="648072" cy="348813"/>
          </a:xfrm>
          <a:prstGeom prst="rect">
            <a:avLst/>
          </a:prstGeom>
        </p:spPr>
        <p:txBody>
          <a:bodyPr wrap="square">
            <a:spAutoFit/>
          </a:bodyPr>
          <a:lstStyle/>
          <a:p>
            <a:pPr>
              <a:lnSpc>
                <a:spcPts val="2000"/>
              </a:lnSpc>
            </a:pPr>
            <a:r>
              <a:rPr lang="ja-JP" altLang="en-US" sz="1600" dirty="0">
                <a:latin typeface="ＭＳ ゴシック" panose="020B0609070205080204" pitchFamily="49" charset="-128"/>
                <a:ea typeface="ＭＳ ゴシック" panose="020B0609070205080204" pitchFamily="49" charset="-128"/>
                <a:cs typeface="Arial" panose="020B0604020202020204" pitchFamily="34" charset="0"/>
              </a:rPr>
              <a:t>細胞</a:t>
            </a:r>
            <a:endParaRPr lang="en-US" altLang="ja-JP" sz="1600" dirty="0">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35" name="正方形/長方形 34"/>
          <p:cNvSpPr/>
          <p:nvPr/>
        </p:nvSpPr>
        <p:spPr>
          <a:xfrm>
            <a:off x="6257032" y="3263776"/>
            <a:ext cx="864096" cy="502702"/>
          </a:xfrm>
          <a:prstGeom prst="rect">
            <a:avLst/>
          </a:prstGeom>
        </p:spPr>
        <p:txBody>
          <a:bodyPr wrap="square">
            <a:spAutoFit/>
          </a:bodyPr>
          <a:lstStyle/>
          <a:p>
            <a:pPr>
              <a:lnSpc>
                <a:spcPts val="1600"/>
              </a:lnSpc>
            </a:pPr>
            <a:r>
              <a:rPr lang="ja-JP" altLang="en-US" sz="1600" dirty="0">
                <a:solidFill>
                  <a:srgbClr val="FF0000"/>
                </a:solidFill>
                <a:latin typeface="Arial" panose="020B0604020202020204" pitchFamily="34" charset="0"/>
                <a:ea typeface="ＭＳ ゴシック" panose="020B0609070205080204" pitchFamily="49" charset="-128"/>
                <a:cs typeface="Arial" panose="020B0604020202020204" pitchFamily="34" charset="0"/>
              </a:rPr>
              <a:t>細胞が</a:t>
            </a:r>
            <a:endParaRPr lang="en-US" altLang="ja-JP" sz="1600" dirty="0">
              <a:solidFill>
                <a:srgbClr val="FF0000"/>
              </a:solidFill>
              <a:latin typeface="Arial" panose="020B0604020202020204" pitchFamily="34" charset="0"/>
              <a:ea typeface="ＭＳ ゴシック" panose="020B0609070205080204" pitchFamily="49" charset="-128"/>
              <a:cs typeface="Arial" panose="020B0604020202020204" pitchFamily="34" charset="0"/>
            </a:endParaRPr>
          </a:p>
          <a:p>
            <a:pPr>
              <a:lnSpc>
                <a:spcPts val="1600"/>
              </a:lnSpc>
            </a:pPr>
            <a:r>
              <a:rPr lang="ja-JP" altLang="en-US" sz="1600" dirty="0">
                <a:solidFill>
                  <a:srgbClr val="FF0000"/>
                </a:solidFill>
                <a:latin typeface="Arial" panose="020B0604020202020204" pitchFamily="34" charset="0"/>
                <a:ea typeface="ＭＳ ゴシック" panose="020B0609070205080204" pitchFamily="49" charset="-128"/>
                <a:cs typeface="Arial" panose="020B0604020202020204" pitchFamily="34" charset="0"/>
              </a:rPr>
              <a:t>拡大</a:t>
            </a:r>
          </a:p>
        </p:txBody>
      </p:sp>
      <p:sp>
        <p:nvSpPr>
          <p:cNvPr id="55" name="正方形/長方形 54"/>
          <p:cNvSpPr/>
          <p:nvPr/>
        </p:nvSpPr>
        <p:spPr>
          <a:xfrm>
            <a:off x="8172400" y="3263776"/>
            <a:ext cx="864096" cy="502702"/>
          </a:xfrm>
          <a:prstGeom prst="rect">
            <a:avLst/>
          </a:prstGeom>
        </p:spPr>
        <p:txBody>
          <a:bodyPr wrap="square">
            <a:spAutoFit/>
          </a:bodyPr>
          <a:lstStyle/>
          <a:p>
            <a:pPr>
              <a:lnSpc>
                <a:spcPts val="1600"/>
              </a:lnSpc>
            </a:pPr>
            <a:r>
              <a:rPr lang="ja-JP" altLang="en-US" sz="1600" dirty="0">
                <a:solidFill>
                  <a:srgbClr val="FF0000"/>
                </a:solidFill>
                <a:latin typeface="Arial" panose="020B0604020202020204" pitchFamily="34" charset="0"/>
                <a:ea typeface="ＭＳ ゴシック" panose="020B0609070205080204" pitchFamily="49" charset="-128"/>
                <a:cs typeface="Arial" panose="020B0604020202020204" pitchFamily="34" charset="0"/>
              </a:rPr>
              <a:t>細胞が</a:t>
            </a:r>
            <a:endParaRPr lang="en-US" altLang="ja-JP" sz="1600" dirty="0">
              <a:solidFill>
                <a:srgbClr val="FF0000"/>
              </a:solidFill>
              <a:latin typeface="Arial" panose="020B0604020202020204" pitchFamily="34" charset="0"/>
              <a:ea typeface="ＭＳ ゴシック" panose="020B0609070205080204" pitchFamily="49" charset="-128"/>
              <a:cs typeface="Arial" panose="020B0604020202020204" pitchFamily="34" charset="0"/>
            </a:endParaRPr>
          </a:p>
          <a:p>
            <a:pPr>
              <a:lnSpc>
                <a:spcPts val="1600"/>
              </a:lnSpc>
            </a:pPr>
            <a:r>
              <a:rPr lang="ja-JP" altLang="en-US" sz="1600" dirty="0">
                <a:solidFill>
                  <a:srgbClr val="FF0000"/>
                </a:solidFill>
                <a:latin typeface="Arial" panose="020B0604020202020204" pitchFamily="34" charset="0"/>
                <a:ea typeface="ＭＳ ゴシック" panose="020B0609070205080204" pitchFamily="49" charset="-128"/>
                <a:cs typeface="Arial" panose="020B0604020202020204" pitchFamily="34" charset="0"/>
              </a:rPr>
              <a:t>縮小</a:t>
            </a:r>
          </a:p>
        </p:txBody>
      </p:sp>
    </p:spTree>
    <p:extLst>
      <p:ext uri="{BB962C8B-B14F-4D97-AF65-F5344CB8AC3E}">
        <p14:creationId xmlns:p14="http://schemas.microsoft.com/office/powerpoint/2010/main" val="3932531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14068" y="-329494"/>
            <a:ext cx="9144000" cy="795004"/>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正方形/長方形 153"/>
          <p:cNvSpPr>
            <a:spLocks noChangeArrowheads="1"/>
          </p:cNvSpPr>
          <p:nvPr/>
        </p:nvSpPr>
        <p:spPr bwMode="auto">
          <a:xfrm>
            <a:off x="8312" y="0"/>
            <a:ext cx="9144000" cy="6858000"/>
          </a:xfrm>
          <a:prstGeom prst="rect">
            <a:avLst/>
          </a:pr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ja-JP" altLang="en-US" dirty="0"/>
          </a:p>
        </p:txBody>
      </p:sp>
      <p:sp>
        <p:nvSpPr>
          <p:cNvPr id="20" name="Title 1"/>
          <p:cNvSpPr txBox="1">
            <a:spLocks/>
          </p:cNvSpPr>
          <p:nvPr/>
        </p:nvSpPr>
        <p:spPr bwMode="auto">
          <a:xfrm>
            <a:off x="-1465" y="-116380"/>
            <a:ext cx="91440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ctr"/>
            <a:r>
              <a:rPr lang="ja-JP" altLang="en-US" sz="2800" b="1" dirty="0">
                <a:latin typeface="Arial" panose="020B0604020202020204" pitchFamily="34" charset="0"/>
                <a:ea typeface="ＭＳ ゴシック" panose="020B0609070205080204" pitchFamily="49" charset="-128"/>
                <a:cs typeface="Arial" panose="020B0604020202020204" pitchFamily="34" charset="0"/>
              </a:rPr>
              <a:t>葉緑体の光定位運動：集合反応と逃避反応</a:t>
            </a:r>
            <a:endParaRPr lang="en-US" altLang="ja-JP" sz="2800" b="1" dirty="0">
              <a:latin typeface="Arial" panose="020B0604020202020204" pitchFamily="34" charset="0"/>
              <a:ea typeface="ＭＳ ゴシック" panose="020B0609070205080204" pitchFamily="49" charset="-128"/>
              <a:cs typeface="Arial" panose="020B0604020202020204" pitchFamily="34" charset="0"/>
            </a:endParaRPr>
          </a:p>
        </p:txBody>
      </p:sp>
      <p:pic>
        <p:nvPicPr>
          <p:cNvPr id="10" name="図 9"/>
          <p:cNvPicPr>
            <a:picLocks noChangeAspect="1"/>
          </p:cNvPicPr>
          <p:nvPr/>
        </p:nvPicPr>
        <p:blipFill>
          <a:blip r:embed="rId3"/>
          <a:stretch>
            <a:fillRect/>
          </a:stretch>
        </p:blipFill>
        <p:spPr>
          <a:xfrm>
            <a:off x="253955" y="1142187"/>
            <a:ext cx="5242529" cy="5439913"/>
          </a:xfrm>
          <a:prstGeom prst="rect">
            <a:avLst/>
          </a:prstGeom>
        </p:spPr>
      </p:pic>
      <p:sp>
        <p:nvSpPr>
          <p:cNvPr id="39" name="Title 1"/>
          <p:cNvSpPr txBox="1">
            <a:spLocks/>
          </p:cNvSpPr>
          <p:nvPr/>
        </p:nvSpPr>
        <p:spPr bwMode="auto">
          <a:xfrm>
            <a:off x="2463890" y="2078291"/>
            <a:ext cx="1152128"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600" dirty="0">
                <a:latin typeface="Arial" panose="020B0604020202020204" pitchFamily="34" charset="0"/>
                <a:ea typeface="ＭＳ ゴシック" panose="020B0609070205080204" pitchFamily="49" charset="-128"/>
                <a:cs typeface="Arial" panose="020B0604020202020204" pitchFamily="34" charset="0"/>
              </a:rPr>
              <a:t>光路に</a:t>
            </a:r>
            <a:endParaRPr lang="en-US" altLang="ja-JP" sz="1600" dirty="0">
              <a:latin typeface="Arial" panose="020B0604020202020204" pitchFamily="34" charset="0"/>
              <a:ea typeface="ＭＳ ゴシック" panose="020B0609070205080204" pitchFamily="49" charset="-128"/>
              <a:cs typeface="Arial" panose="020B0604020202020204" pitchFamily="34" charset="0"/>
            </a:endParaRPr>
          </a:p>
          <a:p>
            <a:r>
              <a:rPr lang="ja-JP" altLang="en-US" sz="1600" dirty="0">
                <a:latin typeface="Arial" panose="020B0604020202020204" pitchFamily="34" charset="0"/>
                <a:ea typeface="ＭＳ ゴシック" panose="020B0609070205080204" pitchFamily="49" charset="-128"/>
                <a:cs typeface="Arial" panose="020B0604020202020204" pitchFamily="34" charset="0"/>
              </a:rPr>
              <a:t>平行な</a:t>
            </a:r>
            <a:endParaRPr lang="en-US" altLang="ja-JP" sz="1600" dirty="0">
              <a:latin typeface="Arial" panose="020B0604020202020204" pitchFamily="34" charset="0"/>
              <a:ea typeface="ＭＳ ゴシック" panose="020B0609070205080204" pitchFamily="49" charset="-128"/>
              <a:cs typeface="Arial" panose="020B0604020202020204" pitchFamily="34" charset="0"/>
            </a:endParaRPr>
          </a:p>
          <a:p>
            <a:r>
              <a:rPr lang="ja-JP" altLang="en-US" sz="1600" dirty="0">
                <a:latin typeface="Arial" panose="020B0604020202020204" pitchFamily="34" charset="0"/>
                <a:ea typeface="ＭＳ ゴシック" panose="020B0609070205080204" pitchFamily="49" charset="-128"/>
                <a:cs typeface="Arial" panose="020B0604020202020204" pitchFamily="34" charset="0"/>
              </a:rPr>
              <a:t>葉肉細胞</a:t>
            </a:r>
            <a:endParaRPr lang="en-US" altLang="ja-JP" sz="1600" dirty="0">
              <a:latin typeface="Arial" panose="020B0604020202020204" pitchFamily="34" charset="0"/>
              <a:ea typeface="ＭＳ ゴシック" panose="020B0609070205080204" pitchFamily="49" charset="-128"/>
              <a:cs typeface="Arial" panose="020B0604020202020204" pitchFamily="34" charset="0"/>
            </a:endParaRPr>
          </a:p>
          <a:p>
            <a:r>
              <a:rPr lang="ja-JP" altLang="en-US" sz="1600" dirty="0">
                <a:latin typeface="Arial" panose="020B0604020202020204" pitchFamily="34" charset="0"/>
                <a:ea typeface="ＭＳ ゴシック" panose="020B0609070205080204" pitchFamily="49" charset="-128"/>
                <a:cs typeface="Arial" panose="020B0604020202020204" pitchFamily="34" charset="0"/>
              </a:rPr>
              <a:t>の断面図</a:t>
            </a:r>
            <a:endParaRPr lang="en-US" altLang="ja-JP" sz="1600" dirty="0">
              <a:latin typeface="Arial" panose="020B0604020202020204" pitchFamily="34" charset="0"/>
              <a:ea typeface="ＭＳ ゴシック" panose="020B0609070205080204" pitchFamily="49" charset="-128"/>
              <a:cs typeface="Arial" panose="020B0604020202020204" pitchFamily="34" charset="0"/>
            </a:endParaRPr>
          </a:p>
        </p:txBody>
      </p:sp>
      <p:sp>
        <p:nvSpPr>
          <p:cNvPr id="42" name="Title 1"/>
          <p:cNvSpPr txBox="1">
            <a:spLocks/>
          </p:cNvSpPr>
          <p:nvPr/>
        </p:nvSpPr>
        <p:spPr bwMode="auto">
          <a:xfrm>
            <a:off x="2498577" y="3578085"/>
            <a:ext cx="1152128"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800" dirty="0">
                <a:latin typeface="Arial" panose="020B0604020202020204" pitchFamily="34" charset="0"/>
                <a:ea typeface="ＭＳ ゴシック" panose="020B0609070205080204" pitchFamily="49" charset="-128"/>
                <a:cs typeface="Arial" panose="020B0604020202020204" pitchFamily="34" charset="0"/>
              </a:rPr>
              <a:t>葉緑体</a:t>
            </a:r>
            <a:endParaRPr lang="en-US" altLang="ja-JP" sz="1800" dirty="0">
              <a:latin typeface="Arial" panose="020B0604020202020204" pitchFamily="34" charset="0"/>
              <a:ea typeface="ＭＳ ゴシック" panose="020B0609070205080204" pitchFamily="49" charset="-128"/>
              <a:cs typeface="Arial" panose="020B0604020202020204" pitchFamily="34" charset="0"/>
            </a:endParaRPr>
          </a:p>
        </p:txBody>
      </p:sp>
      <p:pic>
        <p:nvPicPr>
          <p:cNvPr id="43" name="図 1" descr="3-22.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6175" y="620688"/>
            <a:ext cx="2403870" cy="40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4" name="直線コネクタ 43"/>
          <p:cNvCxnSpPr/>
          <p:nvPr/>
        </p:nvCxnSpPr>
        <p:spPr>
          <a:xfrm flipH="1">
            <a:off x="974035" y="3518451"/>
            <a:ext cx="144016" cy="216024"/>
          </a:xfrm>
          <a:prstGeom prst="line">
            <a:avLst/>
          </a:prstGeom>
        </p:spPr>
        <p:style>
          <a:lnRef idx="1">
            <a:schemeClr val="dk1"/>
          </a:lnRef>
          <a:fillRef idx="0">
            <a:schemeClr val="dk1"/>
          </a:fillRef>
          <a:effectRef idx="0">
            <a:schemeClr val="dk1"/>
          </a:effectRef>
          <a:fontRef idx="minor">
            <a:schemeClr val="tx1"/>
          </a:fontRef>
        </p:style>
      </p:cxnSp>
      <p:sp>
        <p:nvSpPr>
          <p:cNvPr id="46" name="Title 1"/>
          <p:cNvSpPr txBox="1">
            <a:spLocks/>
          </p:cNvSpPr>
          <p:nvPr/>
        </p:nvSpPr>
        <p:spPr bwMode="auto">
          <a:xfrm>
            <a:off x="594117" y="3426565"/>
            <a:ext cx="1152128"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800" dirty="0">
                <a:latin typeface="Arial" panose="020B0604020202020204" pitchFamily="34" charset="0"/>
                <a:ea typeface="ＭＳ ゴシック" panose="020B0609070205080204" pitchFamily="49" charset="-128"/>
                <a:cs typeface="Arial" panose="020B0604020202020204" pitchFamily="34" charset="0"/>
              </a:rPr>
              <a:t>細胞壁</a:t>
            </a:r>
            <a:endParaRPr lang="en-US" altLang="ja-JP" sz="1800" dirty="0">
              <a:latin typeface="Arial" panose="020B0604020202020204" pitchFamily="34" charset="0"/>
              <a:ea typeface="ＭＳ ゴシック" panose="020B0609070205080204" pitchFamily="49" charset="-128"/>
              <a:cs typeface="Arial" panose="020B0604020202020204" pitchFamily="34" charset="0"/>
            </a:endParaRPr>
          </a:p>
        </p:txBody>
      </p:sp>
      <p:cxnSp>
        <p:nvCxnSpPr>
          <p:cNvPr id="47" name="直線コネクタ 46"/>
          <p:cNvCxnSpPr>
            <a:endCxn id="46" idx="2"/>
          </p:cNvCxnSpPr>
          <p:nvPr/>
        </p:nvCxnSpPr>
        <p:spPr>
          <a:xfrm>
            <a:off x="974035" y="4094515"/>
            <a:ext cx="196146" cy="268154"/>
          </a:xfrm>
          <a:prstGeom prst="line">
            <a:avLst/>
          </a:prstGeom>
        </p:spPr>
        <p:style>
          <a:lnRef idx="1">
            <a:schemeClr val="dk1"/>
          </a:lnRef>
          <a:fillRef idx="0">
            <a:schemeClr val="dk1"/>
          </a:fillRef>
          <a:effectRef idx="0">
            <a:schemeClr val="dk1"/>
          </a:effectRef>
          <a:fontRef idx="minor">
            <a:schemeClr val="tx1"/>
          </a:fontRef>
        </p:style>
      </p:cxnSp>
      <p:cxnSp>
        <p:nvCxnSpPr>
          <p:cNvPr id="52" name="直線コネクタ 51"/>
          <p:cNvCxnSpPr/>
          <p:nvPr/>
        </p:nvCxnSpPr>
        <p:spPr>
          <a:xfrm>
            <a:off x="4790459" y="3518451"/>
            <a:ext cx="144016" cy="216024"/>
          </a:xfrm>
          <a:prstGeom prst="line">
            <a:avLst/>
          </a:prstGeom>
        </p:spPr>
        <p:style>
          <a:lnRef idx="1">
            <a:schemeClr val="dk1"/>
          </a:lnRef>
          <a:fillRef idx="0">
            <a:schemeClr val="dk1"/>
          </a:fillRef>
          <a:effectRef idx="0">
            <a:schemeClr val="dk1"/>
          </a:effectRef>
          <a:fontRef idx="minor">
            <a:schemeClr val="tx1"/>
          </a:fontRef>
        </p:style>
      </p:cxnSp>
      <p:sp>
        <p:nvSpPr>
          <p:cNvPr id="53" name="Title 1"/>
          <p:cNvSpPr txBox="1">
            <a:spLocks/>
          </p:cNvSpPr>
          <p:nvPr/>
        </p:nvSpPr>
        <p:spPr bwMode="auto">
          <a:xfrm flipH="1">
            <a:off x="4574435" y="3712162"/>
            <a:ext cx="1152128"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800" dirty="0">
                <a:latin typeface="Arial" panose="020B0604020202020204" pitchFamily="34" charset="0"/>
                <a:ea typeface="ＭＳ ゴシック" panose="020B0609070205080204" pitchFamily="49" charset="-128"/>
                <a:cs typeface="Arial" panose="020B0604020202020204" pitchFamily="34" charset="0"/>
              </a:rPr>
              <a:t>細胞壁</a:t>
            </a:r>
            <a:endParaRPr lang="en-US" altLang="ja-JP" sz="1800" dirty="0">
              <a:latin typeface="Arial" panose="020B0604020202020204" pitchFamily="34" charset="0"/>
              <a:ea typeface="ＭＳ ゴシック" panose="020B0609070205080204" pitchFamily="49" charset="-128"/>
              <a:cs typeface="Arial" panose="020B0604020202020204" pitchFamily="34" charset="0"/>
            </a:endParaRPr>
          </a:p>
        </p:txBody>
      </p:sp>
      <p:cxnSp>
        <p:nvCxnSpPr>
          <p:cNvPr id="54" name="直線コネクタ 53"/>
          <p:cNvCxnSpPr/>
          <p:nvPr/>
        </p:nvCxnSpPr>
        <p:spPr>
          <a:xfrm flipH="1">
            <a:off x="4738329" y="4094515"/>
            <a:ext cx="196146" cy="268154"/>
          </a:xfrm>
          <a:prstGeom prst="line">
            <a:avLst/>
          </a:prstGeom>
        </p:spPr>
        <p:style>
          <a:lnRef idx="1">
            <a:schemeClr val="dk1"/>
          </a:lnRef>
          <a:fillRef idx="0">
            <a:schemeClr val="dk1"/>
          </a:fillRef>
          <a:effectRef idx="0">
            <a:schemeClr val="dk1"/>
          </a:effectRef>
          <a:fontRef idx="minor">
            <a:schemeClr val="tx1"/>
          </a:fontRef>
        </p:style>
      </p:cxnSp>
      <p:sp>
        <p:nvSpPr>
          <p:cNvPr id="55" name="Title 1"/>
          <p:cNvSpPr txBox="1">
            <a:spLocks/>
          </p:cNvSpPr>
          <p:nvPr/>
        </p:nvSpPr>
        <p:spPr bwMode="auto">
          <a:xfrm>
            <a:off x="2463890" y="4774839"/>
            <a:ext cx="1152128"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600" dirty="0">
                <a:latin typeface="Arial" panose="020B0604020202020204" pitchFamily="34" charset="0"/>
                <a:ea typeface="ＭＳ ゴシック" panose="020B0609070205080204" pitchFamily="49" charset="-128"/>
                <a:cs typeface="Arial" panose="020B0604020202020204" pitchFamily="34" charset="0"/>
              </a:rPr>
              <a:t>光源から見た</a:t>
            </a:r>
            <a:endParaRPr lang="en-US" altLang="ja-JP" sz="1600" dirty="0">
              <a:latin typeface="Arial" panose="020B0604020202020204" pitchFamily="34" charset="0"/>
              <a:ea typeface="ＭＳ ゴシック" panose="020B0609070205080204" pitchFamily="49" charset="-128"/>
              <a:cs typeface="Arial" panose="020B0604020202020204" pitchFamily="34" charset="0"/>
            </a:endParaRPr>
          </a:p>
          <a:p>
            <a:r>
              <a:rPr lang="ja-JP" altLang="en-US" sz="1600" dirty="0">
                <a:latin typeface="Arial" panose="020B0604020202020204" pitchFamily="34" charset="0"/>
                <a:ea typeface="ＭＳ ゴシック" panose="020B0609070205080204" pitchFamily="49" charset="-128"/>
                <a:cs typeface="Arial" panose="020B0604020202020204" pitchFamily="34" charset="0"/>
              </a:rPr>
              <a:t>葉肉細胞</a:t>
            </a:r>
            <a:endParaRPr lang="en-US" altLang="ja-JP" sz="1600" dirty="0">
              <a:latin typeface="Arial" panose="020B0604020202020204" pitchFamily="34" charset="0"/>
              <a:ea typeface="ＭＳ ゴシック" panose="020B0609070205080204" pitchFamily="49" charset="-128"/>
              <a:cs typeface="Arial" panose="020B0604020202020204" pitchFamily="34" charset="0"/>
            </a:endParaRPr>
          </a:p>
          <a:p>
            <a:r>
              <a:rPr lang="ja-JP" altLang="en-US" sz="1600" dirty="0">
                <a:latin typeface="Arial" panose="020B0604020202020204" pitchFamily="34" charset="0"/>
                <a:ea typeface="ＭＳ ゴシック" panose="020B0609070205080204" pitchFamily="49" charset="-128"/>
                <a:cs typeface="Arial" panose="020B0604020202020204" pitchFamily="34" charset="0"/>
              </a:rPr>
              <a:t>の上面図</a:t>
            </a:r>
            <a:endParaRPr lang="en-US" altLang="ja-JP" sz="1600" dirty="0">
              <a:latin typeface="Arial" panose="020B0604020202020204" pitchFamily="34" charset="0"/>
              <a:ea typeface="ＭＳ ゴシック" panose="020B0609070205080204" pitchFamily="49" charset="-128"/>
              <a:cs typeface="Arial" panose="020B0604020202020204" pitchFamily="34" charset="0"/>
            </a:endParaRPr>
          </a:p>
        </p:txBody>
      </p:sp>
      <p:sp>
        <p:nvSpPr>
          <p:cNvPr id="56" name="Title 1"/>
          <p:cNvSpPr txBox="1">
            <a:spLocks/>
          </p:cNvSpPr>
          <p:nvPr/>
        </p:nvSpPr>
        <p:spPr bwMode="auto">
          <a:xfrm>
            <a:off x="787828" y="2046039"/>
            <a:ext cx="1584176"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600" dirty="0">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rPr>
              <a:t>葉緑体は</a:t>
            </a:r>
            <a:endParaRPr lang="en-US" altLang="ja-JP" sz="1600" dirty="0">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endParaRPr>
          </a:p>
          <a:p>
            <a:r>
              <a:rPr lang="ja-JP" altLang="en-US" sz="1600" dirty="0">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rPr>
              <a:t>光路に垂直な</a:t>
            </a:r>
            <a:endParaRPr lang="en-US" altLang="ja-JP" sz="1600" dirty="0">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endParaRPr>
          </a:p>
          <a:p>
            <a:r>
              <a:rPr lang="ja-JP" altLang="en-US" sz="1600" dirty="0">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rPr>
              <a:t>細胞壁面に</a:t>
            </a:r>
            <a:endParaRPr lang="en-US" altLang="ja-JP" sz="1600" dirty="0">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endParaRPr>
          </a:p>
          <a:p>
            <a:r>
              <a:rPr lang="ja-JP" altLang="en-US" sz="1600" dirty="0">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rPr>
              <a:t>沿って広がる。</a:t>
            </a:r>
            <a:endParaRPr lang="en-US" altLang="ja-JP" sz="1600" dirty="0">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57" name="Title 1"/>
          <p:cNvSpPr txBox="1">
            <a:spLocks/>
          </p:cNvSpPr>
          <p:nvPr/>
        </p:nvSpPr>
        <p:spPr bwMode="auto">
          <a:xfrm>
            <a:off x="1646955" y="1227817"/>
            <a:ext cx="1584176"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800" dirty="0">
                <a:latin typeface="ＭＳ Ｐゴシック" panose="020B0600070205080204" pitchFamily="50" charset="-128"/>
                <a:ea typeface="ＭＳ Ｐゴシック" panose="020B0600070205080204" pitchFamily="50" charset="-128"/>
                <a:cs typeface="Arial" panose="020B0604020202020204" pitchFamily="34" charset="0"/>
              </a:rPr>
              <a:t>弱い青色光</a:t>
            </a:r>
            <a:endParaRPr lang="en-US" altLang="ja-JP" sz="18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58" name="Title 1"/>
          <p:cNvSpPr txBox="1">
            <a:spLocks/>
          </p:cNvSpPr>
          <p:nvPr/>
        </p:nvSpPr>
        <p:spPr bwMode="auto">
          <a:xfrm>
            <a:off x="4716016" y="1217277"/>
            <a:ext cx="1584176"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800" dirty="0">
                <a:latin typeface="ＭＳ Ｐゴシック" panose="020B0600070205080204" pitchFamily="50" charset="-128"/>
                <a:ea typeface="ＭＳ Ｐゴシック" panose="020B0600070205080204" pitchFamily="50" charset="-128"/>
                <a:cs typeface="Arial" panose="020B0604020202020204" pitchFamily="34" charset="0"/>
              </a:rPr>
              <a:t>強い青色光</a:t>
            </a:r>
            <a:endParaRPr lang="en-US" altLang="ja-JP" sz="18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59" name="Title 1"/>
          <p:cNvSpPr txBox="1">
            <a:spLocks/>
          </p:cNvSpPr>
          <p:nvPr/>
        </p:nvSpPr>
        <p:spPr bwMode="auto">
          <a:xfrm>
            <a:off x="427066" y="638657"/>
            <a:ext cx="3309934"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900" b="1" dirty="0">
                <a:latin typeface="ＭＳ ゴシック" panose="020B0609070205080204" pitchFamily="49" charset="-128"/>
                <a:ea typeface="ＭＳ ゴシック" panose="020B0609070205080204" pitchFamily="49" charset="-128"/>
                <a:cs typeface="Arial" panose="020B0604020202020204" pitchFamily="34" charset="0"/>
              </a:rPr>
              <a:t>集合反応</a:t>
            </a:r>
            <a:r>
              <a:rPr lang="en-US" altLang="ja-JP" sz="1900" dirty="0">
                <a:latin typeface="ＭＳ ゴシック" panose="020B0609070205080204" pitchFamily="49" charset="-128"/>
                <a:ea typeface="ＭＳ ゴシック" panose="020B0609070205080204" pitchFamily="49" charset="-128"/>
                <a:cs typeface="Arial" panose="020B0604020202020204" pitchFamily="34" charset="0"/>
              </a:rPr>
              <a:t>:</a:t>
            </a:r>
            <a:r>
              <a:rPr lang="ja-JP" altLang="en-US" sz="1900" dirty="0">
                <a:latin typeface="ＭＳ ゴシック" panose="020B0609070205080204" pitchFamily="49" charset="-128"/>
                <a:ea typeface="ＭＳ ゴシック" panose="020B0609070205080204" pitchFamily="49" charset="-128"/>
                <a:cs typeface="Arial" panose="020B0604020202020204" pitchFamily="34" charset="0"/>
              </a:rPr>
              <a:t> </a:t>
            </a:r>
            <a:endParaRPr lang="en-US" altLang="ja-JP" sz="1900" dirty="0">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900" dirty="0">
                <a:latin typeface="ＭＳ ゴシック" panose="020B0609070205080204" pitchFamily="49" charset="-128"/>
                <a:ea typeface="ＭＳ ゴシック" panose="020B0609070205080204" pitchFamily="49" charset="-128"/>
                <a:cs typeface="Arial" panose="020B0604020202020204" pitchFamily="34" charset="0"/>
              </a:rPr>
              <a:t>光合成の効率化</a:t>
            </a:r>
            <a:endParaRPr lang="en-US" altLang="ja-JP" sz="1900" dirty="0">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60" name="Title 1"/>
          <p:cNvSpPr txBox="1">
            <a:spLocks/>
          </p:cNvSpPr>
          <p:nvPr/>
        </p:nvSpPr>
        <p:spPr bwMode="auto">
          <a:xfrm>
            <a:off x="3059832" y="631198"/>
            <a:ext cx="3309934"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900" b="1" dirty="0">
                <a:latin typeface="ＭＳ ゴシック" panose="020B0609070205080204" pitchFamily="49" charset="-128"/>
                <a:ea typeface="ＭＳ ゴシック" panose="020B0609070205080204" pitchFamily="49" charset="-128"/>
                <a:cs typeface="Arial" panose="020B0604020202020204" pitchFamily="34" charset="0"/>
              </a:rPr>
              <a:t>逃避反応</a:t>
            </a:r>
            <a:r>
              <a:rPr lang="en-US" altLang="ja-JP" sz="1900" dirty="0">
                <a:latin typeface="ＭＳ ゴシック" panose="020B0609070205080204" pitchFamily="49" charset="-128"/>
                <a:ea typeface="ＭＳ ゴシック" panose="020B0609070205080204" pitchFamily="49" charset="-128"/>
                <a:cs typeface="Arial" panose="020B0604020202020204" pitchFamily="34" charset="0"/>
              </a:rPr>
              <a:t>:</a:t>
            </a:r>
          </a:p>
          <a:p>
            <a:r>
              <a:rPr lang="ja-JP" altLang="en-US" sz="1900" dirty="0">
                <a:latin typeface="ＭＳ Ｐゴシック" panose="020B0600070205080204" pitchFamily="50" charset="-128"/>
                <a:ea typeface="ＭＳ Ｐゴシック" panose="020B0600070205080204" pitchFamily="50" charset="-128"/>
                <a:cs typeface="Arial" panose="020B0604020202020204" pitchFamily="34" charset="0"/>
              </a:rPr>
              <a:t>葉緑体へのダメージの回避</a:t>
            </a:r>
            <a:endParaRPr lang="en-US" altLang="ja-JP" sz="19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1" name="Title 1"/>
          <p:cNvSpPr txBox="1">
            <a:spLocks/>
          </p:cNvSpPr>
          <p:nvPr/>
        </p:nvSpPr>
        <p:spPr bwMode="auto">
          <a:xfrm>
            <a:off x="77687" y="6195121"/>
            <a:ext cx="3394315"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800" b="1" dirty="0">
                <a:latin typeface="Arial" panose="020B0604020202020204" pitchFamily="34" charset="0"/>
                <a:ea typeface="ＭＳ ゴシック" panose="020B0609070205080204" pitchFamily="49" charset="-128"/>
                <a:cs typeface="Arial" panose="020B0604020202020204" pitchFamily="34" charset="0"/>
              </a:rPr>
              <a:t>光合成活性を最大限に維持</a:t>
            </a:r>
            <a:endParaRPr lang="en-US" altLang="ja-JP" sz="1800" b="1" dirty="0">
              <a:latin typeface="Arial" panose="020B0604020202020204" pitchFamily="34" charset="0"/>
              <a:ea typeface="ＭＳ ゴシック" panose="020B0609070205080204" pitchFamily="49" charset="-128"/>
              <a:cs typeface="Arial" panose="020B0604020202020204" pitchFamily="34" charset="0"/>
            </a:endParaRPr>
          </a:p>
        </p:txBody>
      </p:sp>
      <p:sp>
        <p:nvSpPr>
          <p:cNvPr id="62" name="Title 1"/>
          <p:cNvSpPr txBox="1">
            <a:spLocks/>
          </p:cNvSpPr>
          <p:nvPr/>
        </p:nvSpPr>
        <p:spPr bwMode="auto">
          <a:xfrm>
            <a:off x="3174031" y="6195121"/>
            <a:ext cx="3394315"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800" b="1" dirty="0">
                <a:latin typeface="Arial" panose="020B0604020202020204" pitchFamily="34" charset="0"/>
                <a:ea typeface="ＭＳ ゴシック" panose="020B0609070205080204" pitchFamily="49" charset="-128"/>
                <a:cs typeface="Arial" panose="020B0604020202020204" pitchFamily="34" charset="0"/>
              </a:rPr>
              <a:t>光の吸収量を最低限に抑制</a:t>
            </a:r>
            <a:endParaRPr lang="en-US" altLang="ja-JP" sz="1800" b="1" dirty="0">
              <a:latin typeface="Arial" panose="020B0604020202020204" pitchFamily="34" charset="0"/>
              <a:ea typeface="ＭＳ ゴシック" panose="020B0609070205080204" pitchFamily="49" charset="-128"/>
              <a:cs typeface="Arial" panose="020B0604020202020204" pitchFamily="34" charset="0"/>
            </a:endParaRPr>
          </a:p>
        </p:txBody>
      </p:sp>
      <p:sp>
        <p:nvSpPr>
          <p:cNvPr id="63" name="Title 1"/>
          <p:cNvSpPr txBox="1">
            <a:spLocks/>
          </p:cNvSpPr>
          <p:nvPr/>
        </p:nvSpPr>
        <p:spPr bwMode="auto">
          <a:xfrm>
            <a:off x="3923928" y="2120482"/>
            <a:ext cx="1584176"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600" dirty="0">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rPr>
              <a:t>葉緑体は</a:t>
            </a:r>
            <a:endParaRPr lang="en-US" altLang="ja-JP" sz="1600" dirty="0">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endParaRPr>
          </a:p>
          <a:p>
            <a:r>
              <a:rPr lang="ja-JP" altLang="en-US" sz="1600" dirty="0">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rPr>
              <a:t>光路と</a:t>
            </a:r>
            <a:endParaRPr lang="en-US" altLang="ja-JP" sz="1600" dirty="0">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endParaRPr>
          </a:p>
          <a:p>
            <a:r>
              <a:rPr lang="ja-JP" altLang="en-US" sz="1600" dirty="0">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rPr>
              <a:t>平行な</a:t>
            </a:r>
            <a:endParaRPr lang="en-US" altLang="ja-JP" sz="1600" dirty="0">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endParaRPr>
          </a:p>
          <a:p>
            <a:r>
              <a:rPr lang="ja-JP" altLang="en-US" sz="1600" dirty="0">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rPr>
              <a:t>細胞壁の</a:t>
            </a:r>
            <a:endParaRPr lang="en-US" altLang="ja-JP" sz="1600" dirty="0">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endParaRPr>
          </a:p>
          <a:p>
            <a:r>
              <a:rPr lang="ja-JP" altLang="en-US" sz="1600" dirty="0">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rPr>
              <a:t>側面に</a:t>
            </a:r>
            <a:endParaRPr lang="en-US" altLang="ja-JP" sz="1600" dirty="0">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endParaRPr>
          </a:p>
          <a:p>
            <a:r>
              <a:rPr lang="ja-JP" altLang="en-US" sz="1600" dirty="0">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rPr>
              <a:t>移動する。</a:t>
            </a:r>
            <a:endParaRPr lang="en-US" altLang="ja-JP" sz="1600" dirty="0">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4" name="Title 1"/>
          <p:cNvSpPr txBox="1">
            <a:spLocks/>
          </p:cNvSpPr>
          <p:nvPr/>
        </p:nvSpPr>
        <p:spPr bwMode="auto">
          <a:xfrm>
            <a:off x="6415568" y="4776686"/>
            <a:ext cx="2781129"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800" dirty="0">
                <a:latin typeface="ＭＳ ゴシック" panose="020B0609070205080204" pitchFamily="49" charset="-128"/>
                <a:ea typeface="ＭＳ ゴシック" panose="020B0609070205080204" pitchFamily="49" charset="-128"/>
                <a:cs typeface="Arial" panose="020B0604020202020204" pitchFamily="34" charset="0"/>
              </a:rPr>
              <a:t>葉の表面に「光」という文字になるように強い</a:t>
            </a:r>
            <a:endParaRPr lang="en-US" altLang="ja-JP" sz="1800" dirty="0">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800" dirty="0">
                <a:latin typeface="ＭＳ ゴシック" panose="020B0609070205080204" pitchFamily="49" charset="-128"/>
                <a:ea typeface="ＭＳ ゴシック" panose="020B0609070205080204" pitchFamily="49" charset="-128"/>
                <a:cs typeface="Arial" panose="020B0604020202020204" pitchFamily="34" charset="0"/>
              </a:rPr>
              <a:t>青色光を照射した。</a:t>
            </a:r>
            <a:endParaRPr lang="en-US" altLang="ja-JP" sz="1800" dirty="0">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65" name="Title 1"/>
          <p:cNvSpPr txBox="1">
            <a:spLocks/>
          </p:cNvSpPr>
          <p:nvPr/>
        </p:nvSpPr>
        <p:spPr bwMode="auto">
          <a:xfrm>
            <a:off x="6469935" y="5778396"/>
            <a:ext cx="2781129"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800" dirty="0">
                <a:latin typeface="ＭＳ ゴシック" panose="020B0609070205080204" pitchFamily="49" charset="-128"/>
                <a:ea typeface="ＭＳ ゴシック" panose="020B0609070205080204" pitchFamily="49" charset="-128"/>
                <a:cs typeface="Arial" panose="020B0604020202020204" pitchFamily="34" charset="0"/>
              </a:rPr>
              <a:t>強い青色光を照射した</a:t>
            </a:r>
            <a:endParaRPr lang="en-US" altLang="ja-JP" sz="1800" dirty="0">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800" dirty="0">
                <a:latin typeface="ＭＳ ゴシック" panose="020B0609070205080204" pitchFamily="49" charset="-128"/>
                <a:ea typeface="ＭＳ ゴシック" panose="020B0609070205080204" pitchFamily="49" charset="-128"/>
                <a:cs typeface="Arial" panose="020B0604020202020204" pitchFamily="34" charset="0"/>
              </a:rPr>
              <a:t>細胞でのみ葉緑体の</a:t>
            </a:r>
            <a:endParaRPr lang="en-US" altLang="ja-JP" sz="1800" dirty="0">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800" dirty="0">
                <a:latin typeface="ＭＳ ゴシック" panose="020B0609070205080204" pitchFamily="49" charset="-128"/>
                <a:ea typeface="ＭＳ ゴシック" panose="020B0609070205080204" pitchFamily="49" charset="-128"/>
                <a:cs typeface="Arial" panose="020B0604020202020204" pitchFamily="34" charset="0"/>
              </a:rPr>
              <a:t>逃避反応が起きた。</a:t>
            </a:r>
            <a:endParaRPr lang="en-US" altLang="ja-JP" sz="1800" dirty="0">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66" name="Title 1"/>
          <p:cNvSpPr txBox="1">
            <a:spLocks/>
          </p:cNvSpPr>
          <p:nvPr/>
        </p:nvSpPr>
        <p:spPr bwMode="auto">
          <a:xfrm>
            <a:off x="77687" y="156690"/>
            <a:ext cx="576064"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b="1" dirty="0">
                <a:latin typeface="Arial" panose="020B0604020202020204" pitchFamily="34" charset="0"/>
                <a:ea typeface="ＭＳ ゴシック" panose="020B0609070205080204" pitchFamily="49" charset="-128"/>
                <a:cs typeface="Arial" panose="020B0604020202020204" pitchFamily="34" charset="0"/>
              </a:rPr>
              <a:t>A</a:t>
            </a:r>
          </a:p>
        </p:txBody>
      </p:sp>
      <p:sp>
        <p:nvSpPr>
          <p:cNvPr id="67" name="Title 1"/>
          <p:cNvSpPr txBox="1">
            <a:spLocks/>
          </p:cNvSpPr>
          <p:nvPr/>
        </p:nvSpPr>
        <p:spPr bwMode="auto">
          <a:xfrm>
            <a:off x="5868144" y="154255"/>
            <a:ext cx="576064"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b="1" dirty="0">
                <a:latin typeface="Arial" panose="020B0604020202020204" pitchFamily="34" charset="0"/>
                <a:ea typeface="ＭＳ ゴシック" panose="020B0609070205080204" pitchFamily="49" charset="-128"/>
                <a:cs typeface="Arial" panose="020B0604020202020204" pitchFamily="34" charset="0"/>
              </a:rPr>
              <a:t>B</a:t>
            </a:r>
          </a:p>
        </p:txBody>
      </p:sp>
    </p:spTree>
    <p:extLst>
      <p:ext uri="{BB962C8B-B14F-4D97-AF65-F5344CB8AC3E}">
        <p14:creationId xmlns:p14="http://schemas.microsoft.com/office/powerpoint/2010/main" val="932727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213604"/>
            <a:ext cx="9144000" cy="820056"/>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796" name="Title 1"/>
          <p:cNvSpPr txBox="1">
            <a:spLocks/>
          </p:cNvSpPr>
          <p:nvPr/>
        </p:nvSpPr>
        <p:spPr bwMode="auto">
          <a:xfrm>
            <a:off x="9618" y="-81321"/>
            <a:ext cx="91440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ctr"/>
            <a:r>
              <a:rPr lang="ja-JP" altLang="en-US" sz="3000" b="1" dirty="0">
                <a:latin typeface="ＭＳ ゴシック" panose="020B0609070205080204" pitchFamily="49" charset="-128"/>
                <a:ea typeface="ＭＳ ゴシック" panose="020B0609070205080204" pitchFamily="49" charset="-128"/>
                <a:cs typeface="Arial" panose="020B0604020202020204" pitchFamily="34" charset="0"/>
              </a:rPr>
              <a:t>ミクロメータ</a:t>
            </a:r>
            <a:r>
              <a:rPr lang="en-US" altLang="ja-JP" sz="3000" b="1" dirty="0">
                <a:latin typeface="ＭＳ ゴシック" panose="020B0609070205080204" pitchFamily="49" charset="-128"/>
                <a:ea typeface="ＭＳ ゴシック" panose="020B0609070205080204" pitchFamily="49" charset="-128"/>
                <a:cs typeface="Arial" panose="020B0604020202020204" pitchFamily="34" charset="0"/>
              </a:rPr>
              <a:t>―</a:t>
            </a:r>
            <a:r>
              <a:rPr lang="ja-JP" altLang="en-US" sz="3000" b="1" dirty="0">
                <a:latin typeface="ＭＳ ゴシック" panose="020B0609070205080204" pitchFamily="49" charset="-128"/>
                <a:ea typeface="ＭＳ ゴシック" panose="020B0609070205080204" pitchFamily="49" charset="-128"/>
                <a:cs typeface="Arial" panose="020B0604020202020204" pitchFamily="34" charset="0"/>
              </a:rPr>
              <a:t>の使用方法</a:t>
            </a:r>
            <a:r>
              <a:rPr lang="en-US" altLang="ja-JP" sz="3000" b="1" dirty="0">
                <a:latin typeface="ＭＳ ゴシック" panose="020B0609070205080204" pitchFamily="49" charset="-128"/>
                <a:ea typeface="ＭＳ ゴシック" panose="020B0609070205080204" pitchFamily="49" charset="-128"/>
                <a:cs typeface="Arial" panose="020B0604020202020204" pitchFamily="34" charset="0"/>
              </a:rPr>
              <a:t>-</a:t>
            </a:r>
            <a:r>
              <a:rPr lang="en-US" altLang="ja-JP" sz="3000" b="1" dirty="0">
                <a:latin typeface="Arial" panose="020B0604020202020204" pitchFamily="34" charset="0"/>
                <a:ea typeface="ＭＳ ゴシック" panose="020B0609070205080204" pitchFamily="49" charset="-128"/>
                <a:cs typeface="Arial" panose="020B0604020202020204" pitchFamily="34" charset="0"/>
              </a:rPr>
              <a:t>1</a:t>
            </a:r>
          </a:p>
        </p:txBody>
      </p:sp>
      <p:sp>
        <p:nvSpPr>
          <p:cNvPr id="19" name="正方形/長方形 153"/>
          <p:cNvSpPr>
            <a:spLocks noChangeArrowheads="1"/>
          </p:cNvSpPr>
          <p:nvPr/>
        </p:nvSpPr>
        <p:spPr bwMode="auto">
          <a:xfrm>
            <a:off x="0" y="0"/>
            <a:ext cx="9144000" cy="6858000"/>
          </a:xfrm>
          <a:prstGeom prst="rect">
            <a:avLst/>
          </a:pr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ja-JP" altLang="en-US" dirty="0"/>
          </a:p>
        </p:txBody>
      </p:sp>
      <p:pic>
        <p:nvPicPr>
          <p:cNvPr id="7" name="図 6"/>
          <p:cNvPicPr>
            <a:picLocks noChangeAspect="1"/>
          </p:cNvPicPr>
          <p:nvPr/>
        </p:nvPicPr>
        <p:blipFill>
          <a:blip r:embed="rId3"/>
          <a:stretch>
            <a:fillRect/>
          </a:stretch>
        </p:blipFill>
        <p:spPr>
          <a:xfrm>
            <a:off x="829387" y="1121561"/>
            <a:ext cx="3988308" cy="5701284"/>
          </a:xfrm>
          <a:prstGeom prst="rect">
            <a:avLst/>
          </a:prstGeom>
        </p:spPr>
      </p:pic>
      <p:sp>
        <p:nvSpPr>
          <p:cNvPr id="8" name="下矢印 7"/>
          <p:cNvSpPr/>
          <p:nvPr/>
        </p:nvSpPr>
        <p:spPr>
          <a:xfrm>
            <a:off x="2269547" y="3749229"/>
            <a:ext cx="504056" cy="21602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Rectangle 2"/>
          <p:cNvSpPr txBox="1">
            <a:spLocks noChangeArrowheads="1"/>
          </p:cNvSpPr>
          <p:nvPr/>
        </p:nvSpPr>
        <p:spPr>
          <a:xfrm>
            <a:off x="125854" y="972507"/>
            <a:ext cx="2592288" cy="360040"/>
          </a:xfrm>
          <a:prstGeom prst="rect">
            <a:avLst/>
          </a:prstGeom>
        </p:spPr>
        <p:txBody>
          <a:bodyPr/>
          <a:lstStyle/>
          <a:p>
            <a:pPr algn="ctr" fontAlgn="auto">
              <a:spcAft>
                <a:spcPts val="0"/>
              </a:spcAft>
              <a:defRPr/>
            </a:pPr>
            <a:r>
              <a:rPr lang="ja-JP" altLang="en-US" spc="100" dirty="0">
                <a:latin typeface="ＭＳ ゴシック" panose="020B0609070205080204" pitchFamily="49" charset="-128"/>
                <a:ea typeface="ＭＳ ゴシック" panose="020B0609070205080204" pitchFamily="49" charset="-128"/>
                <a:cs typeface="Arial" pitchFamily="34" charset="0"/>
              </a:rPr>
              <a:t>接眼ミクロメーター</a:t>
            </a:r>
            <a:endParaRPr lang="en-US" altLang="ja-JP" spc="100" dirty="0">
              <a:latin typeface="ＭＳ ゴシック" panose="020B0609070205080204" pitchFamily="49" charset="-128"/>
              <a:ea typeface="ＭＳ ゴシック" panose="020B0609070205080204" pitchFamily="49" charset="-128"/>
              <a:cs typeface="Arial" pitchFamily="34" charset="0"/>
            </a:endParaRPr>
          </a:p>
        </p:txBody>
      </p:sp>
      <p:sp>
        <p:nvSpPr>
          <p:cNvPr id="64" name="Rectangle 2"/>
          <p:cNvSpPr txBox="1">
            <a:spLocks noChangeArrowheads="1"/>
          </p:cNvSpPr>
          <p:nvPr/>
        </p:nvSpPr>
        <p:spPr>
          <a:xfrm>
            <a:off x="3458187" y="2273689"/>
            <a:ext cx="504056" cy="1368152"/>
          </a:xfrm>
          <a:prstGeom prst="rect">
            <a:avLst/>
          </a:prstGeom>
        </p:spPr>
        <p:txBody>
          <a:bodyPr/>
          <a:lstStyle/>
          <a:p>
            <a:pPr algn="ctr" fontAlgn="auto">
              <a:lnSpc>
                <a:spcPts val="1900"/>
              </a:lnSpc>
              <a:spcAft>
                <a:spcPts val="0"/>
              </a:spcAft>
              <a:defRPr/>
            </a:pPr>
            <a:r>
              <a:rPr lang="ja-JP" altLang="en-US" spc="100" dirty="0">
                <a:latin typeface="ＭＳ ゴシック" panose="020B0609070205080204" pitchFamily="49" charset="-128"/>
                <a:ea typeface="ＭＳ ゴシック" panose="020B0609070205080204" pitchFamily="49" charset="-128"/>
                <a:cs typeface="Arial" pitchFamily="34" charset="0"/>
              </a:rPr>
              <a:t>接眼レンズ</a:t>
            </a:r>
            <a:endParaRPr lang="en-US" altLang="ja-JP" spc="100" dirty="0">
              <a:latin typeface="ＭＳ ゴシック" panose="020B0609070205080204" pitchFamily="49" charset="-128"/>
              <a:ea typeface="ＭＳ ゴシック" panose="020B0609070205080204" pitchFamily="49" charset="-128"/>
              <a:cs typeface="Arial" pitchFamily="34" charset="0"/>
            </a:endParaRPr>
          </a:p>
        </p:txBody>
      </p:sp>
      <p:sp>
        <p:nvSpPr>
          <p:cNvPr id="65" name="Rectangle 2"/>
          <p:cNvSpPr txBox="1">
            <a:spLocks noChangeArrowheads="1"/>
          </p:cNvSpPr>
          <p:nvPr/>
        </p:nvSpPr>
        <p:spPr>
          <a:xfrm>
            <a:off x="361843" y="2417705"/>
            <a:ext cx="2987824" cy="1008112"/>
          </a:xfrm>
          <a:prstGeom prst="rect">
            <a:avLst/>
          </a:prstGeom>
        </p:spPr>
        <p:txBody>
          <a:bodyPr/>
          <a:lstStyle/>
          <a:p>
            <a:pPr fontAlgn="auto">
              <a:spcAft>
                <a:spcPts val="0"/>
              </a:spcAft>
              <a:defRPr/>
            </a:pPr>
            <a:r>
              <a:rPr lang="ja-JP" altLang="en-US" sz="1600" spc="100" dirty="0">
                <a:latin typeface="ＭＳ Ｐゴシック" panose="020B0600070205080204" pitchFamily="50" charset="-128"/>
                <a:ea typeface="ＭＳ Ｐゴシック" panose="020B0600070205080204" pitchFamily="50" charset="-128"/>
                <a:cs typeface="Arial" pitchFamily="34" charset="0"/>
              </a:rPr>
              <a:t>接眼レンズの上部を</a:t>
            </a:r>
            <a:endParaRPr lang="en-US" altLang="ja-JP" sz="1600" spc="100" dirty="0">
              <a:latin typeface="ＭＳ Ｐゴシック" panose="020B0600070205080204" pitchFamily="50" charset="-128"/>
              <a:ea typeface="ＭＳ Ｐゴシック" panose="020B0600070205080204" pitchFamily="50" charset="-128"/>
              <a:cs typeface="Arial" pitchFamily="34" charset="0"/>
            </a:endParaRPr>
          </a:p>
          <a:p>
            <a:pPr fontAlgn="auto">
              <a:spcAft>
                <a:spcPts val="0"/>
              </a:spcAft>
              <a:defRPr/>
            </a:pPr>
            <a:r>
              <a:rPr lang="ja-JP" altLang="en-US" sz="1600" spc="100" dirty="0">
                <a:latin typeface="ＭＳ Ｐゴシック" panose="020B0600070205080204" pitchFamily="50" charset="-128"/>
                <a:ea typeface="ＭＳ Ｐゴシック" panose="020B0600070205080204" pitchFamily="50" charset="-128"/>
                <a:cs typeface="Arial" pitchFamily="34" charset="0"/>
              </a:rPr>
              <a:t>はずし、中にミクロ</a:t>
            </a:r>
            <a:endParaRPr lang="en-US" altLang="ja-JP" sz="1600" spc="100" dirty="0">
              <a:latin typeface="ＭＳ Ｐゴシック" panose="020B0600070205080204" pitchFamily="50" charset="-128"/>
              <a:ea typeface="ＭＳ Ｐゴシック" panose="020B0600070205080204" pitchFamily="50" charset="-128"/>
              <a:cs typeface="Arial" pitchFamily="34" charset="0"/>
            </a:endParaRPr>
          </a:p>
          <a:p>
            <a:pPr fontAlgn="auto">
              <a:spcAft>
                <a:spcPts val="0"/>
              </a:spcAft>
              <a:defRPr/>
            </a:pPr>
            <a:r>
              <a:rPr lang="ja-JP" altLang="en-US" sz="1600" spc="100" dirty="0">
                <a:latin typeface="ＭＳ Ｐゴシック" panose="020B0600070205080204" pitchFamily="50" charset="-128"/>
                <a:ea typeface="ＭＳ Ｐゴシック" panose="020B0600070205080204" pitchFamily="50" charset="-128"/>
                <a:cs typeface="Arial" pitchFamily="34" charset="0"/>
              </a:rPr>
              <a:t>メーターを入れる。</a:t>
            </a:r>
            <a:endParaRPr lang="en-US" altLang="ja-JP" sz="1600" spc="100" dirty="0">
              <a:latin typeface="ＭＳ Ｐゴシック" panose="020B0600070205080204" pitchFamily="50" charset="-128"/>
              <a:ea typeface="ＭＳ Ｐゴシック" panose="020B0600070205080204" pitchFamily="50" charset="-128"/>
              <a:cs typeface="Arial" pitchFamily="34" charset="0"/>
            </a:endParaRPr>
          </a:p>
        </p:txBody>
      </p:sp>
      <p:sp>
        <p:nvSpPr>
          <p:cNvPr id="9" name="正方形/長方形 8"/>
          <p:cNvSpPr/>
          <p:nvPr/>
        </p:nvSpPr>
        <p:spPr>
          <a:xfrm>
            <a:off x="1967772" y="4973365"/>
            <a:ext cx="144016"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p:nvPr/>
        </p:nvSpPr>
        <p:spPr>
          <a:xfrm>
            <a:off x="1585979" y="4901357"/>
            <a:ext cx="252236"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p:nvPr/>
        </p:nvCxnSpPr>
        <p:spPr>
          <a:xfrm flipV="1">
            <a:off x="1009915" y="5333405"/>
            <a:ext cx="272475" cy="144016"/>
          </a:xfrm>
          <a:prstGeom prst="line">
            <a:avLst/>
          </a:prstGeom>
        </p:spPr>
        <p:style>
          <a:lnRef idx="1">
            <a:schemeClr val="dk1"/>
          </a:lnRef>
          <a:fillRef idx="0">
            <a:schemeClr val="dk1"/>
          </a:fillRef>
          <a:effectRef idx="0">
            <a:schemeClr val="dk1"/>
          </a:effectRef>
          <a:fontRef idx="minor">
            <a:schemeClr val="tx1"/>
          </a:fontRef>
        </p:style>
      </p:cxnSp>
      <p:sp>
        <p:nvSpPr>
          <p:cNvPr id="67" name="Rectangle 2"/>
          <p:cNvSpPr txBox="1">
            <a:spLocks noChangeArrowheads="1"/>
          </p:cNvSpPr>
          <p:nvPr/>
        </p:nvSpPr>
        <p:spPr>
          <a:xfrm>
            <a:off x="98451" y="5082001"/>
            <a:ext cx="1392135" cy="1008112"/>
          </a:xfrm>
          <a:prstGeom prst="rect">
            <a:avLst/>
          </a:prstGeom>
        </p:spPr>
        <p:txBody>
          <a:bodyPr/>
          <a:lstStyle/>
          <a:p>
            <a:pPr fontAlgn="auto">
              <a:spcAft>
                <a:spcPts val="0"/>
              </a:spcAft>
              <a:defRPr/>
            </a:pPr>
            <a:r>
              <a:rPr lang="ja-JP" altLang="en-US" spc="100" dirty="0">
                <a:latin typeface="ＭＳ ゴシック" panose="020B0609070205080204" pitchFamily="49" charset="-128"/>
                <a:ea typeface="ＭＳ ゴシック" panose="020B0609070205080204" pitchFamily="49" charset="-128"/>
                <a:cs typeface="Arial" pitchFamily="34" charset="0"/>
              </a:rPr>
              <a:t>接眼</a:t>
            </a:r>
            <a:endParaRPr lang="en-US" altLang="ja-JP" spc="100" dirty="0">
              <a:latin typeface="ＭＳ ゴシック" panose="020B0609070205080204" pitchFamily="49" charset="-128"/>
              <a:ea typeface="ＭＳ ゴシック" panose="020B0609070205080204" pitchFamily="49" charset="-128"/>
              <a:cs typeface="Arial" pitchFamily="34" charset="0"/>
            </a:endParaRPr>
          </a:p>
          <a:p>
            <a:pPr fontAlgn="auto">
              <a:spcAft>
                <a:spcPts val="0"/>
              </a:spcAft>
              <a:defRPr/>
            </a:pPr>
            <a:r>
              <a:rPr lang="ja-JP" altLang="en-US" spc="100" dirty="0">
                <a:latin typeface="ＭＳ ゴシック" panose="020B0609070205080204" pitchFamily="49" charset="-128"/>
                <a:ea typeface="ＭＳ ゴシック" panose="020B0609070205080204" pitchFamily="49" charset="-128"/>
                <a:cs typeface="Arial" pitchFamily="34" charset="0"/>
              </a:rPr>
              <a:t>ミクロ</a:t>
            </a:r>
            <a:endParaRPr lang="en-US" altLang="ja-JP" spc="100" dirty="0">
              <a:latin typeface="ＭＳ ゴシック" panose="020B0609070205080204" pitchFamily="49" charset="-128"/>
              <a:ea typeface="ＭＳ ゴシック" panose="020B0609070205080204" pitchFamily="49" charset="-128"/>
              <a:cs typeface="Arial" pitchFamily="34" charset="0"/>
            </a:endParaRPr>
          </a:p>
          <a:p>
            <a:pPr fontAlgn="auto">
              <a:spcAft>
                <a:spcPts val="0"/>
              </a:spcAft>
              <a:defRPr/>
            </a:pPr>
            <a:r>
              <a:rPr lang="ja-JP" altLang="en-US" spc="100" dirty="0">
                <a:latin typeface="ＭＳ ゴシック" panose="020B0609070205080204" pitchFamily="49" charset="-128"/>
                <a:ea typeface="ＭＳ ゴシック" panose="020B0609070205080204" pitchFamily="49" charset="-128"/>
                <a:cs typeface="Arial" pitchFamily="34" charset="0"/>
              </a:rPr>
              <a:t>メーター</a:t>
            </a:r>
            <a:endParaRPr lang="en-US" altLang="ja-JP" spc="100" dirty="0">
              <a:latin typeface="ＭＳ ゴシック" panose="020B0609070205080204" pitchFamily="49" charset="-128"/>
              <a:ea typeface="ＭＳ ゴシック" panose="020B0609070205080204" pitchFamily="49" charset="-128"/>
              <a:cs typeface="Arial" pitchFamily="34" charset="0"/>
            </a:endParaRPr>
          </a:p>
        </p:txBody>
      </p:sp>
      <p:sp>
        <p:nvSpPr>
          <p:cNvPr id="71" name="Rectangle 2"/>
          <p:cNvSpPr txBox="1">
            <a:spLocks noChangeArrowheads="1"/>
          </p:cNvSpPr>
          <p:nvPr/>
        </p:nvSpPr>
        <p:spPr>
          <a:xfrm>
            <a:off x="2099920" y="5298025"/>
            <a:ext cx="1512168" cy="360040"/>
          </a:xfrm>
          <a:prstGeom prst="rect">
            <a:avLst/>
          </a:prstGeom>
        </p:spPr>
        <p:txBody>
          <a:bodyPr/>
          <a:lstStyle/>
          <a:p>
            <a:pPr fontAlgn="auto">
              <a:spcAft>
                <a:spcPts val="0"/>
              </a:spcAft>
              <a:defRPr/>
            </a:pPr>
            <a:r>
              <a:rPr lang="ja-JP" altLang="en-US" spc="100" dirty="0">
                <a:latin typeface="ＭＳ ゴシック" panose="020B0609070205080204" pitchFamily="49" charset="-128"/>
                <a:ea typeface="ＭＳ ゴシック" panose="020B0609070205080204" pitchFamily="49" charset="-128"/>
                <a:cs typeface="Arial" pitchFamily="34" charset="0"/>
              </a:rPr>
              <a:t>対物</a:t>
            </a:r>
            <a:endParaRPr lang="en-US" altLang="ja-JP" spc="100" dirty="0">
              <a:latin typeface="ＭＳ ゴシック" panose="020B0609070205080204" pitchFamily="49" charset="-128"/>
              <a:ea typeface="ＭＳ ゴシック" panose="020B0609070205080204" pitchFamily="49" charset="-128"/>
              <a:cs typeface="Arial" pitchFamily="34" charset="0"/>
            </a:endParaRPr>
          </a:p>
          <a:p>
            <a:pPr fontAlgn="auto">
              <a:spcAft>
                <a:spcPts val="0"/>
              </a:spcAft>
              <a:defRPr/>
            </a:pPr>
            <a:r>
              <a:rPr lang="ja-JP" altLang="en-US" spc="100" dirty="0">
                <a:latin typeface="ＭＳ ゴシック" panose="020B0609070205080204" pitchFamily="49" charset="-128"/>
                <a:ea typeface="ＭＳ ゴシック" panose="020B0609070205080204" pitchFamily="49" charset="-128"/>
                <a:cs typeface="Arial" pitchFamily="34" charset="0"/>
              </a:rPr>
              <a:t>ミクロ</a:t>
            </a:r>
            <a:endParaRPr lang="en-US" altLang="ja-JP" spc="100" dirty="0">
              <a:latin typeface="ＭＳ ゴシック" panose="020B0609070205080204" pitchFamily="49" charset="-128"/>
              <a:ea typeface="ＭＳ ゴシック" panose="020B0609070205080204" pitchFamily="49" charset="-128"/>
              <a:cs typeface="Arial" pitchFamily="34" charset="0"/>
            </a:endParaRPr>
          </a:p>
          <a:p>
            <a:pPr fontAlgn="auto">
              <a:spcAft>
                <a:spcPts val="0"/>
              </a:spcAft>
              <a:defRPr/>
            </a:pPr>
            <a:r>
              <a:rPr lang="ja-JP" altLang="en-US" spc="100" dirty="0">
                <a:latin typeface="ＭＳ ゴシック" panose="020B0609070205080204" pitchFamily="49" charset="-128"/>
                <a:ea typeface="ＭＳ ゴシック" panose="020B0609070205080204" pitchFamily="49" charset="-128"/>
                <a:cs typeface="Arial" pitchFamily="34" charset="0"/>
              </a:rPr>
              <a:t>メーター</a:t>
            </a:r>
            <a:endParaRPr lang="en-US" altLang="ja-JP" spc="100" dirty="0">
              <a:latin typeface="ＭＳ ゴシック" panose="020B0609070205080204" pitchFamily="49" charset="-128"/>
              <a:ea typeface="ＭＳ ゴシック" panose="020B0609070205080204" pitchFamily="49" charset="-128"/>
              <a:cs typeface="Arial" pitchFamily="34" charset="0"/>
            </a:endParaRPr>
          </a:p>
        </p:txBody>
      </p:sp>
      <p:sp>
        <p:nvSpPr>
          <p:cNvPr id="73" name="Rectangle 2"/>
          <p:cNvSpPr txBox="1">
            <a:spLocks noChangeArrowheads="1"/>
          </p:cNvSpPr>
          <p:nvPr/>
        </p:nvSpPr>
        <p:spPr>
          <a:xfrm>
            <a:off x="-216740" y="602582"/>
            <a:ext cx="827584" cy="360040"/>
          </a:xfrm>
          <a:prstGeom prst="rect">
            <a:avLst/>
          </a:prstGeom>
        </p:spPr>
        <p:txBody>
          <a:bodyPr/>
          <a:lstStyle/>
          <a:p>
            <a:pPr algn="ctr" fontAlgn="auto">
              <a:spcAft>
                <a:spcPts val="0"/>
              </a:spcAft>
              <a:defRPr/>
            </a:pPr>
            <a:r>
              <a:rPr lang="en-US" altLang="ja-JP" sz="2000" b="1" spc="100" dirty="0">
                <a:latin typeface="Arial" panose="020B0604020202020204" pitchFamily="34" charset="0"/>
                <a:ea typeface="ＭＳ ゴシック" panose="020B0609070205080204" pitchFamily="49" charset="-128"/>
                <a:cs typeface="Arial" panose="020B0604020202020204" pitchFamily="34" charset="0"/>
              </a:rPr>
              <a:t>A</a:t>
            </a:r>
          </a:p>
        </p:txBody>
      </p:sp>
      <p:grpSp>
        <p:nvGrpSpPr>
          <p:cNvPr id="28" name="グループ化 27"/>
          <p:cNvGrpSpPr/>
          <p:nvPr/>
        </p:nvGrpSpPr>
        <p:grpSpPr>
          <a:xfrm>
            <a:off x="4572000" y="1196752"/>
            <a:ext cx="4752528" cy="5544616"/>
            <a:chOff x="4499992" y="1124744"/>
            <a:chExt cx="4752528" cy="5544616"/>
          </a:xfrm>
        </p:grpSpPr>
        <p:pic>
          <p:nvPicPr>
            <p:cNvPr id="33811" name="図 33810"/>
            <p:cNvPicPr>
              <a:picLocks noChangeAspect="1"/>
            </p:cNvPicPr>
            <p:nvPr/>
          </p:nvPicPr>
          <p:blipFill rotWithShape="1">
            <a:blip r:embed="rId4"/>
            <a:srcRect l="10382" r="11052"/>
            <a:stretch/>
          </p:blipFill>
          <p:spPr>
            <a:xfrm>
              <a:off x="5796136" y="1124744"/>
              <a:ext cx="2808312" cy="4608512"/>
            </a:xfrm>
            <a:prstGeom prst="rect">
              <a:avLst/>
            </a:prstGeom>
          </p:spPr>
        </p:pic>
        <p:sp>
          <p:nvSpPr>
            <p:cNvPr id="95" name="Rectangle 2"/>
            <p:cNvSpPr txBox="1">
              <a:spLocks noChangeArrowheads="1"/>
            </p:cNvSpPr>
            <p:nvPr/>
          </p:nvSpPr>
          <p:spPr>
            <a:xfrm>
              <a:off x="7524328" y="1700808"/>
              <a:ext cx="1619672" cy="360040"/>
            </a:xfrm>
            <a:prstGeom prst="rect">
              <a:avLst/>
            </a:prstGeom>
          </p:spPr>
          <p:txBody>
            <a:bodyPr/>
            <a:lstStyle/>
            <a:p>
              <a:pPr algn="ctr" fontAlgn="auto">
                <a:spcAft>
                  <a:spcPts val="0"/>
                </a:spcAft>
                <a:defRPr/>
              </a:pPr>
              <a:r>
                <a:rPr lang="ja-JP" altLang="en-US" spc="100" dirty="0">
                  <a:latin typeface="ＭＳ ゴシック" panose="020B0609070205080204" pitchFamily="49" charset="-128"/>
                  <a:ea typeface="ＭＳ ゴシック" panose="020B0609070205080204" pitchFamily="49" charset="-128"/>
                  <a:cs typeface="Arial" pitchFamily="34" charset="0"/>
                </a:rPr>
                <a:t>接眼レンズ</a:t>
              </a:r>
              <a:endParaRPr lang="en-US" altLang="ja-JP" spc="100" dirty="0">
                <a:latin typeface="ＭＳ ゴシック" panose="020B0609070205080204" pitchFamily="49" charset="-128"/>
                <a:ea typeface="ＭＳ ゴシック" panose="020B0609070205080204" pitchFamily="49" charset="-128"/>
                <a:cs typeface="Arial" pitchFamily="34" charset="0"/>
              </a:endParaRPr>
            </a:p>
          </p:txBody>
        </p:sp>
        <p:sp>
          <p:nvSpPr>
            <p:cNvPr id="96" name="Rectangle 2"/>
            <p:cNvSpPr txBox="1">
              <a:spLocks noChangeArrowheads="1"/>
            </p:cNvSpPr>
            <p:nvPr/>
          </p:nvSpPr>
          <p:spPr>
            <a:xfrm>
              <a:off x="7353153" y="4428059"/>
              <a:ext cx="1619672" cy="360040"/>
            </a:xfrm>
            <a:prstGeom prst="rect">
              <a:avLst/>
            </a:prstGeom>
          </p:spPr>
          <p:txBody>
            <a:bodyPr/>
            <a:lstStyle/>
            <a:p>
              <a:pPr fontAlgn="auto">
                <a:lnSpc>
                  <a:spcPts val="1800"/>
                </a:lnSpc>
                <a:spcAft>
                  <a:spcPts val="0"/>
                </a:spcAft>
                <a:defRPr/>
              </a:pPr>
              <a:r>
                <a:rPr lang="ja-JP" altLang="en-US" spc="100" dirty="0">
                  <a:latin typeface="ＭＳ ゴシック" panose="020B0609070205080204" pitchFamily="49" charset="-128"/>
                  <a:ea typeface="ＭＳ ゴシック" panose="020B0609070205080204" pitchFamily="49" charset="-128"/>
                  <a:cs typeface="Arial" pitchFamily="34" charset="0"/>
                </a:rPr>
                <a:t>対物</a:t>
              </a:r>
              <a:endParaRPr lang="en-US" altLang="ja-JP" spc="100" dirty="0">
                <a:latin typeface="ＭＳ ゴシック" panose="020B0609070205080204" pitchFamily="49" charset="-128"/>
                <a:ea typeface="ＭＳ ゴシック" panose="020B0609070205080204" pitchFamily="49" charset="-128"/>
                <a:cs typeface="Arial" pitchFamily="34" charset="0"/>
              </a:endParaRPr>
            </a:p>
            <a:p>
              <a:pPr fontAlgn="auto">
                <a:lnSpc>
                  <a:spcPts val="1800"/>
                </a:lnSpc>
                <a:spcAft>
                  <a:spcPts val="0"/>
                </a:spcAft>
                <a:defRPr/>
              </a:pPr>
              <a:r>
                <a:rPr lang="ja-JP" altLang="en-US" spc="100" dirty="0">
                  <a:latin typeface="ＭＳ ゴシック" panose="020B0609070205080204" pitchFamily="49" charset="-128"/>
                  <a:ea typeface="ＭＳ ゴシック" panose="020B0609070205080204" pitchFamily="49" charset="-128"/>
                  <a:cs typeface="Arial" pitchFamily="34" charset="0"/>
                </a:rPr>
                <a:t>レンズ</a:t>
              </a:r>
              <a:endParaRPr lang="en-US" altLang="ja-JP" spc="100" dirty="0">
                <a:latin typeface="ＭＳ ゴシック" panose="020B0609070205080204" pitchFamily="49" charset="-128"/>
                <a:ea typeface="ＭＳ ゴシック" panose="020B0609070205080204" pitchFamily="49" charset="-128"/>
                <a:cs typeface="Arial" pitchFamily="34" charset="0"/>
              </a:endParaRPr>
            </a:p>
          </p:txBody>
        </p:sp>
        <p:sp>
          <p:nvSpPr>
            <p:cNvPr id="97" name="Rectangle 2"/>
            <p:cNvSpPr txBox="1">
              <a:spLocks noChangeArrowheads="1"/>
            </p:cNvSpPr>
            <p:nvPr/>
          </p:nvSpPr>
          <p:spPr>
            <a:xfrm>
              <a:off x="5824809" y="5760640"/>
              <a:ext cx="3384376" cy="908720"/>
            </a:xfrm>
            <a:prstGeom prst="rect">
              <a:avLst/>
            </a:prstGeom>
          </p:spPr>
          <p:txBody>
            <a:bodyPr/>
            <a:lstStyle/>
            <a:p>
              <a:pPr>
                <a:defRPr/>
              </a:pPr>
              <a:r>
                <a:rPr lang="ja-JP" altLang="en-US" spc="100" dirty="0">
                  <a:latin typeface="ＭＳ ゴシック" panose="020B0609070205080204" pitchFamily="49" charset="-128"/>
                  <a:ea typeface="ＭＳ ゴシック" panose="020B0609070205080204" pitchFamily="49" charset="-128"/>
                  <a:cs typeface="Arial" pitchFamily="34" charset="0"/>
                </a:rPr>
                <a:t>　　　　 虚像</a:t>
              </a:r>
              <a:endParaRPr lang="en-US" altLang="ja-JP" spc="100" dirty="0">
                <a:latin typeface="ＭＳ ゴシック" panose="020B0609070205080204" pitchFamily="49" charset="-128"/>
                <a:ea typeface="ＭＳ ゴシック" panose="020B0609070205080204" pitchFamily="49" charset="-128"/>
                <a:cs typeface="Arial" pitchFamily="34" charset="0"/>
              </a:endParaRPr>
            </a:p>
            <a:p>
              <a:pPr>
                <a:lnSpc>
                  <a:spcPts val="1900"/>
                </a:lnSpc>
                <a:defRPr/>
              </a:pPr>
              <a:r>
                <a:rPr lang="ja-JP" altLang="en-US" spc="100" dirty="0">
                  <a:latin typeface="ＭＳ ゴシック" panose="020B0609070205080204" pitchFamily="49" charset="-128"/>
                  <a:ea typeface="ＭＳ ゴシック" panose="020B0609070205080204" pitchFamily="49" charset="-128"/>
                  <a:cs typeface="Arial" pitchFamily="34" charset="0"/>
                </a:rPr>
                <a:t>  </a:t>
              </a:r>
              <a:endParaRPr lang="en-US" altLang="ja-JP" sz="1600" spc="100" dirty="0">
                <a:latin typeface="ＭＳ ゴシック" panose="020B0609070205080204" pitchFamily="49" charset="-128"/>
                <a:ea typeface="ＭＳ ゴシック" panose="020B0609070205080204" pitchFamily="49" charset="-128"/>
                <a:cs typeface="Arial" pitchFamily="34" charset="0"/>
              </a:endParaRPr>
            </a:p>
          </p:txBody>
        </p:sp>
        <p:cxnSp>
          <p:nvCxnSpPr>
            <p:cNvPr id="33814" name="直線コネクタ 33813"/>
            <p:cNvCxnSpPr/>
            <p:nvPr/>
          </p:nvCxnSpPr>
          <p:spPr>
            <a:xfrm flipV="1">
              <a:off x="7452320" y="2564904"/>
              <a:ext cx="576064"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Rectangle 2"/>
            <p:cNvSpPr txBox="1">
              <a:spLocks noChangeArrowheads="1"/>
            </p:cNvSpPr>
            <p:nvPr/>
          </p:nvSpPr>
          <p:spPr>
            <a:xfrm>
              <a:off x="7452320" y="2348880"/>
              <a:ext cx="1800200" cy="1224136"/>
            </a:xfrm>
            <a:prstGeom prst="rect">
              <a:avLst/>
            </a:prstGeom>
          </p:spPr>
          <p:txBody>
            <a:bodyPr/>
            <a:lstStyle/>
            <a:p>
              <a:pPr algn="ctr">
                <a:defRPr/>
              </a:pPr>
              <a:r>
                <a:rPr lang="ja-JP" altLang="en-US" spc="100" dirty="0">
                  <a:latin typeface="ＭＳ ゴシック" panose="020B0609070205080204" pitchFamily="49" charset="-128"/>
                  <a:ea typeface="ＭＳ ゴシック" panose="020B0609070205080204" pitchFamily="49" charset="-128"/>
                  <a:cs typeface="Arial" pitchFamily="34" charset="0"/>
                </a:rPr>
                <a:t>実像</a:t>
              </a:r>
              <a:endParaRPr lang="en-US" altLang="ja-JP" spc="100" dirty="0">
                <a:latin typeface="ＭＳ ゴシック" panose="020B0609070205080204" pitchFamily="49" charset="-128"/>
                <a:ea typeface="ＭＳ ゴシック" panose="020B0609070205080204" pitchFamily="49" charset="-128"/>
                <a:cs typeface="Arial" pitchFamily="34" charset="0"/>
              </a:endParaRPr>
            </a:p>
          </p:txBody>
        </p:sp>
        <p:sp>
          <p:nvSpPr>
            <p:cNvPr id="110" name="Rectangle 2"/>
            <p:cNvSpPr txBox="1">
              <a:spLocks noChangeArrowheads="1"/>
            </p:cNvSpPr>
            <p:nvPr/>
          </p:nvSpPr>
          <p:spPr>
            <a:xfrm>
              <a:off x="7380312" y="5157192"/>
              <a:ext cx="792088" cy="360040"/>
            </a:xfrm>
            <a:prstGeom prst="rect">
              <a:avLst/>
            </a:prstGeom>
          </p:spPr>
          <p:txBody>
            <a:bodyPr/>
            <a:lstStyle/>
            <a:p>
              <a:pPr fontAlgn="auto">
                <a:lnSpc>
                  <a:spcPts val="2100"/>
                </a:lnSpc>
                <a:spcAft>
                  <a:spcPts val="0"/>
                </a:spcAft>
                <a:defRPr/>
              </a:pPr>
              <a:r>
                <a:rPr lang="ja-JP" altLang="en-US" spc="100" dirty="0">
                  <a:latin typeface="ＭＳ ゴシック" panose="020B0609070205080204" pitchFamily="49" charset="-128"/>
                  <a:ea typeface="ＭＳ ゴシック" panose="020B0609070205080204" pitchFamily="49" charset="-128"/>
                  <a:cs typeface="Arial" pitchFamily="34" charset="0"/>
                </a:rPr>
                <a:t>物体</a:t>
              </a:r>
              <a:endParaRPr lang="en-US" altLang="ja-JP" spc="100" dirty="0">
                <a:latin typeface="ＭＳ ゴシック" panose="020B0609070205080204" pitchFamily="49" charset="-128"/>
                <a:ea typeface="ＭＳ ゴシック" panose="020B0609070205080204" pitchFamily="49" charset="-128"/>
                <a:cs typeface="Arial" pitchFamily="34" charset="0"/>
              </a:endParaRPr>
            </a:p>
          </p:txBody>
        </p:sp>
        <p:cxnSp>
          <p:nvCxnSpPr>
            <p:cNvPr id="18" name="直線矢印コネクタ 17"/>
            <p:cNvCxnSpPr/>
            <p:nvPr/>
          </p:nvCxnSpPr>
          <p:spPr>
            <a:xfrm>
              <a:off x="6084168" y="2492896"/>
              <a:ext cx="792088" cy="2160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7" name="Rectangle 2"/>
            <p:cNvSpPr txBox="1">
              <a:spLocks noChangeArrowheads="1"/>
            </p:cNvSpPr>
            <p:nvPr/>
          </p:nvSpPr>
          <p:spPr>
            <a:xfrm>
              <a:off x="4499992" y="1700808"/>
              <a:ext cx="2232248" cy="1224136"/>
            </a:xfrm>
            <a:prstGeom prst="rect">
              <a:avLst/>
            </a:prstGeom>
          </p:spPr>
          <p:txBody>
            <a:bodyPr/>
            <a:lstStyle/>
            <a:p>
              <a:pPr>
                <a:defRPr/>
              </a:pPr>
              <a:r>
                <a:rPr lang="ja-JP" altLang="en-US" b="1" spc="100" dirty="0">
                  <a:latin typeface="ＭＳ Ｐゴシック" panose="020B0600070205080204" pitchFamily="50" charset="-128"/>
                  <a:ea typeface="ＭＳ Ｐゴシック" panose="020B0600070205080204" pitchFamily="50" charset="-128"/>
                  <a:cs typeface="Arial" pitchFamily="34" charset="0"/>
                </a:rPr>
                <a:t>実像に重なるように</a:t>
              </a:r>
              <a:endParaRPr lang="en-US" altLang="ja-JP" b="1" spc="100" dirty="0">
                <a:latin typeface="ＭＳ Ｐゴシック" panose="020B0600070205080204" pitchFamily="50" charset="-128"/>
                <a:ea typeface="ＭＳ Ｐゴシック" panose="020B0600070205080204" pitchFamily="50" charset="-128"/>
                <a:cs typeface="Arial" pitchFamily="34" charset="0"/>
              </a:endParaRPr>
            </a:p>
            <a:p>
              <a:pPr>
                <a:defRPr/>
              </a:pPr>
              <a:r>
                <a:rPr lang="ja-JP" altLang="en-US" b="1" spc="100" dirty="0">
                  <a:latin typeface="ＭＳ Ｐゴシック" panose="020B0600070205080204" pitchFamily="50" charset="-128"/>
                  <a:ea typeface="ＭＳ Ｐゴシック" panose="020B0600070205080204" pitchFamily="50" charset="-128"/>
                  <a:cs typeface="Arial" pitchFamily="34" charset="0"/>
                </a:rPr>
                <a:t>接眼ミクロメータ</a:t>
              </a:r>
              <a:r>
                <a:rPr lang="en-US" altLang="ja-JP" b="1" spc="100" dirty="0">
                  <a:latin typeface="ＭＳ Ｐゴシック" panose="020B0600070205080204" pitchFamily="50" charset="-128"/>
                  <a:ea typeface="ＭＳ Ｐゴシック" panose="020B0600070205080204" pitchFamily="50" charset="-128"/>
                  <a:cs typeface="Arial" pitchFamily="34" charset="0"/>
                </a:rPr>
                <a:t>―</a:t>
              </a:r>
              <a:r>
                <a:rPr lang="ja-JP" altLang="en-US" b="1" spc="100" dirty="0">
                  <a:latin typeface="ＭＳ Ｐゴシック" panose="020B0600070205080204" pitchFamily="50" charset="-128"/>
                  <a:ea typeface="ＭＳ Ｐゴシック" panose="020B0600070205080204" pitchFamily="50" charset="-128"/>
                  <a:cs typeface="Arial" pitchFamily="34" charset="0"/>
                </a:rPr>
                <a:t>を入れる。</a:t>
              </a:r>
              <a:endParaRPr lang="en-US" altLang="ja-JP" b="1" spc="100" dirty="0">
                <a:latin typeface="ＭＳ Ｐゴシック" panose="020B0600070205080204" pitchFamily="50" charset="-128"/>
                <a:ea typeface="ＭＳ Ｐゴシック" panose="020B0600070205080204" pitchFamily="50" charset="-128"/>
                <a:cs typeface="Arial" pitchFamily="34" charset="0"/>
              </a:endParaRPr>
            </a:p>
          </p:txBody>
        </p:sp>
        <p:cxnSp>
          <p:nvCxnSpPr>
            <p:cNvPr id="81" name="直線矢印コネクタ 80"/>
            <p:cNvCxnSpPr/>
            <p:nvPr/>
          </p:nvCxnSpPr>
          <p:spPr>
            <a:xfrm>
              <a:off x="5796136" y="4581128"/>
              <a:ext cx="1224136" cy="7200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2"/>
            <p:cNvSpPr txBox="1">
              <a:spLocks noChangeArrowheads="1"/>
            </p:cNvSpPr>
            <p:nvPr/>
          </p:nvSpPr>
          <p:spPr>
            <a:xfrm>
              <a:off x="4518098" y="3501008"/>
              <a:ext cx="2232248" cy="1224136"/>
            </a:xfrm>
            <a:prstGeom prst="rect">
              <a:avLst/>
            </a:prstGeom>
          </p:spPr>
          <p:txBody>
            <a:bodyPr/>
            <a:lstStyle/>
            <a:p>
              <a:pPr>
                <a:defRPr/>
              </a:pPr>
              <a:r>
                <a:rPr lang="ja-JP" altLang="en-US" b="1" spc="100" dirty="0">
                  <a:latin typeface="ＭＳ Ｐゴシック" panose="020B0600070205080204" pitchFamily="50" charset="-128"/>
                  <a:ea typeface="ＭＳ Ｐゴシック" panose="020B0600070205080204" pitchFamily="50" charset="-128"/>
                  <a:cs typeface="Arial" pitchFamily="34" charset="0"/>
                </a:rPr>
                <a:t>物体（試料）の</a:t>
              </a:r>
              <a:endParaRPr lang="en-US" altLang="ja-JP" b="1" spc="100" dirty="0">
                <a:latin typeface="ＭＳ Ｐゴシック" panose="020B0600070205080204" pitchFamily="50" charset="-128"/>
                <a:ea typeface="ＭＳ Ｐゴシック" panose="020B0600070205080204" pitchFamily="50" charset="-128"/>
                <a:cs typeface="Arial" pitchFamily="34" charset="0"/>
              </a:endParaRPr>
            </a:p>
            <a:p>
              <a:pPr>
                <a:defRPr/>
              </a:pPr>
              <a:r>
                <a:rPr lang="ja-JP" altLang="en-US" b="1" spc="100" dirty="0">
                  <a:latin typeface="ＭＳ Ｐゴシック" panose="020B0600070205080204" pitchFamily="50" charset="-128"/>
                  <a:ea typeface="ＭＳ Ｐゴシック" panose="020B0600070205080204" pitchFamily="50" charset="-128"/>
                  <a:cs typeface="Arial" pitchFamily="34" charset="0"/>
                </a:rPr>
                <a:t>位置に、対物</a:t>
              </a:r>
              <a:endParaRPr lang="en-US" altLang="ja-JP" b="1" spc="100" dirty="0">
                <a:latin typeface="ＭＳ Ｐゴシック" panose="020B0600070205080204" pitchFamily="50" charset="-128"/>
                <a:ea typeface="ＭＳ Ｐゴシック" panose="020B0600070205080204" pitchFamily="50" charset="-128"/>
                <a:cs typeface="Arial" pitchFamily="34" charset="0"/>
              </a:endParaRPr>
            </a:p>
            <a:p>
              <a:pPr>
                <a:defRPr/>
              </a:pPr>
              <a:r>
                <a:rPr lang="ja-JP" altLang="en-US" b="1" spc="100" dirty="0">
                  <a:latin typeface="ＭＳ Ｐゴシック" panose="020B0600070205080204" pitchFamily="50" charset="-128"/>
                  <a:ea typeface="ＭＳ Ｐゴシック" panose="020B0600070205080204" pitchFamily="50" charset="-128"/>
                  <a:cs typeface="Arial" pitchFamily="34" charset="0"/>
                </a:rPr>
                <a:t>ミクロメーター</a:t>
              </a:r>
              <a:endParaRPr lang="en-US" altLang="ja-JP" b="1" spc="100" dirty="0">
                <a:latin typeface="ＭＳ Ｐゴシック" panose="020B0600070205080204" pitchFamily="50" charset="-128"/>
                <a:ea typeface="ＭＳ Ｐゴシック" panose="020B0600070205080204" pitchFamily="50" charset="-128"/>
                <a:cs typeface="Arial" pitchFamily="34" charset="0"/>
              </a:endParaRPr>
            </a:p>
            <a:p>
              <a:pPr>
                <a:defRPr/>
              </a:pPr>
              <a:r>
                <a:rPr lang="ja-JP" altLang="en-US" b="1" spc="100" dirty="0">
                  <a:latin typeface="ＭＳ Ｐゴシック" panose="020B0600070205080204" pitchFamily="50" charset="-128"/>
                  <a:ea typeface="ＭＳ Ｐゴシック" panose="020B0600070205080204" pitchFamily="50" charset="-128"/>
                  <a:cs typeface="Arial" pitchFamily="34" charset="0"/>
                </a:rPr>
                <a:t>を入れる。</a:t>
              </a:r>
              <a:endParaRPr lang="en-US" altLang="ja-JP" b="1" spc="100" dirty="0">
                <a:latin typeface="ＭＳ Ｐゴシック" panose="020B0600070205080204" pitchFamily="50" charset="-128"/>
                <a:ea typeface="ＭＳ Ｐゴシック" panose="020B0600070205080204" pitchFamily="50" charset="-128"/>
                <a:cs typeface="Arial" pitchFamily="34" charset="0"/>
              </a:endParaRPr>
            </a:p>
          </p:txBody>
        </p:sp>
      </p:grpSp>
      <p:sp>
        <p:nvSpPr>
          <p:cNvPr id="88" name="Rectangle 2"/>
          <p:cNvSpPr txBox="1">
            <a:spLocks noChangeArrowheads="1"/>
          </p:cNvSpPr>
          <p:nvPr/>
        </p:nvSpPr>
        <p:spPr>
          <a:xfrm>
            <a:off x="4139952" y="602998"/>
            <a:ext cx="827584" cy="360040"/>
          </a:xfrm>
          <a:prstGeom prst="rect">
            <a:avLst/>
          </a:prstGeom>
        </p:spPr>
        <p:txBody>
          <a:bodyPr/>
          <a:lstStyle/>
          <a:p>
            <a:pPr algn="ctr" fontAlgn="auto">
              <a:spcAft>
                <a:spcPts val="0"/>
              </a:spcAft>
              <a:defRPr/>
            </a:pPr>
            <a:r>
              <a:rPr lang="en-US" altLang="ja-JP" sz="2000" b="1" spc="100" dirty="0">
                <a:latin typeface="Arial" panose="020B0604020202020204" pitchFamily="34" charset="0"/>
                <a:ea typeface="ＭＳ ゴシック" panose="020B0609070205080204" pitchFamily="49" charset="-128"/>
                <a:cs typeface="Arial" panose="020B0604020202020204" pitchFamily="34" charset="0"/>
              </a:rPr>
              <a:t>B</a:t>
            </a:r>
          </a:p>
        </p:txBody>
      </p:sp>
    </p:spTree>
    <p:extLst>
      <p:ext uri="{BB962C8B-B14F-4D97-AF65-F5344CB8AC3E}">
        <p14:creationId xmlns:p14="http://schemas.microsoft.com/office/powerpoint/2010/main" val="3874513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159814"/>
            <a:ext cx="9144000" cy="820056"/>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796" name="Title 1"/>
          <p:cNvSpPr txBox="1">
            <a:spLocks/>
          </p:cNvSpPr>
          <p:nvPr/>
        </p:nvSpPr>
        <p:spPr bwMode="auto">
          <a:xfrm>
            <a:off x="9618" y="-38289"/>
            <a:ext cx="91440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ctr"/>
            <a:r>
              <a:rPr lang="ja-JP" altLang="en-US" sz="3000" b="1" dirty="0">
                <a:latin typeface="ＭＳ ゴシック" panose="020B0609070205080204" pitchFamily="49" charset="-128"/>
                <a:ea typeface="ＭＳ ゴシック" panose="020B0609070205080204" pitchFamily="49" charset="-128"/>
                <a:cs typeface="Arial" panose="020B0604020202020204" pitchFamily="34" charset="0"/>
              </a:rPr>
              <a:t>ミクロメータ</a:t>
            </a:r>
            <a:r>
              <a:rPr lang="en-US" altLang="ja-JP" sz="3000" b="1" dirty="0">
                <a:latin typeface="ＭＳ ゴシック" panose="020B0609070205080204" pitchFamily="49" charset="-128"/>
                <a:ea typeface="ＭＳ ゴシック" panose="020B0609070205080204" pitchFamily="49" charset="-128"/>
                <a:cs typeface="Arial" panose="020B0604020202020204" pitchFamily="34" charset="0"/>
              </a:rPr>
              <a:t>―</a:t>
            </a:r>
            <a:r>
              <a:rPr lang="ja-JP" altLang="en-US" sz="3000" b="1" dirty="0">
                <a:latin typeface="ＭＳ ゴシック" panose="020B0609070205080204" pitchFamily="49" charset="-128"/>
                <a:ea typeface="ＭＳ ゴシック" panose="020B0609070205080204" pitchFamily="49" charset="-128"/>
                <a:cs typeface="Arial" panose="020B0604020202020204" pitchFamily="34" charset="0"/>
              </a:rPr>
              <a:t>の使用方法</a:t>
            </a:r>
            <a:r>
              <a:rPr lang="en-US" altLang="ja-JP" sz="3000" b="1" dirty="0">
                <a:latin typeface="ＭＳ ゴシック" panose="020B0609070205080204" pitchFamily="49" charset="-128"/>
                <a:ea typeface="ＭＳ ゴシック" panose="020B0609070205080204" pitchFamily="49" charset="-128"/>
                <a:cs typeface="Arial" panose="020B0604020202020204" pitchFamily="34" charset="0"/>
              </a:rPr>
              <a:t>-</a:t>
            </a:r>
            <a:r>
              <a:rPr lang="en-US" altLang="ja-JP" sz="3000" b="1" dirty="0">
                <a:latin typeface="Arial" panose="020B0604020202020204" pitchFamily="34" charset="0"/>
                <a:ea typeface="ＭＳ ゴシック" panose="020B0609070205080204" pitchFamily="49" charset="-128"/>
                <a:cs typeface="Arial" panose="020B0604020202020204" pitchFamily="34" charset="0"/>
              </a:rPr>
              <a:t>2</a:t>
            </a:r>
          </a:p>
        </p:txBody>
      </p:sp>
      <p:sp>
        <p:nvSpPr>
          <p:cNvPr id="19" name="正方形/長方形 153"/>
          <p:cNvSpPr>
            <a:spLocks noChangeArrowheads="1"/>
          </p:cNvSpPr>
          <p:nvPr/>
        </p:nvSpPr>
        <p:spPr bwMode="auto">
          <a:xfrm>
            <a:off x="0" y="0"/>
            <a:ext cx="9144000" cy="6858000"/>
          </a:xfrm>
          <a:prstGeom prst="rect">
            <a:avLst/>
          </a:pr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ja-JP" altLang="en-US" dirty="0"/>
          </a:p>
        </p:txBody>
      </p:sp>
      <p:pic>
        <p:nvPicPr>
          <p:cNvPr id="12" name="図 11"/>
          <p:cNvPicPr>
            <a:picLocks noChangeAspect="1"/>
          </p:cNvPicPr>
          <p:nvPr/>
        </p:nvPicPr>
        <p:blipFill rotWithShape="1">
          <a:blip r:embed="rId3"/>
          <a:srcRect l="55147"/>
          <a:stretch/>
        </p:blipFill>
        <p:spPr>
          <a:xfrm>
            <a:off x="5717100" y="2457324"/>
            <a:ext cx="2671324" cy="2664296"/>
          </a:xfrm>
          <a:prstGeom prst="rect">
            <a:avLst/>
          </a:prstGeom>
        </p:spPr>
      </p:pic>
      <p:grpSp>
        <p:nvGrpSpPr>
          <p:cNvPr id="15" name="グループ化 14"/>
          <p:cNvGrpSpPr/>
          <p:nvPr/>
        </p:nvGrpSpPr>
        <p:grpSpPr>
          <a:xfrm>
            <a:off x="576064" y="1089172"/>
            <a:ext cx="8388424" cy="946862"/>
            <a:chOff x="467544" y="969970"/>
            <a:chExt cx="8388424" cy="946862"/>
          </a:xfrm>
        </p:grpSpPr>
        <p:sp>
          <p:nvSpPr>
            <p:cNvPr id="30" name="Rectangle 2"/>
            <p:cNvSpPr txBox="1">
              <a:spLocks noChangeArrowheads="1"/>
            </p:cNvSpPr>
            <p:nvPr/>
          </p:nvSpPr>
          <p:spPr>
            <a:xfrm>
              <a:off x="467544" y="1113986"/>
              <a:ext cx="2448272" cy="720080"/>
            </a:xfrm>
            <a:prstGeom prst="rect">
              <a:avLst/>
            </a:prstGeom>
          </p:spPr>
          <p:txBody>
            <a:bodyPr/>
            <a:lstStyle/>
            <a:p>
              <a:pPr>
                <a:defRPr/>
              </a:pPr>
              <a:r>
                <a:rPr lang="ja-JP" altLang="en-US" sz="2000" b="1" spc="100" dirty="0">
                  <a:latin typeface="ＭＳ Ｐゴシック" panose="020B0600070205080204" pitchFamily="50" charset="-128"/>
                  <a:ea typeface="ＭＳ Ｐゴシック" panose="020B0600070205080204" pitchFamily="50" charset="-128"/>
                  <a:cs typeface="Arial" pitchFamily="34" charset="0"/>
                </a:rPr>
                <a:t>接眼ミクロメータ</a:t>
              </a:r>
              <a:r>
                <a:rPr lang="en-US" altLang="ja-JP" sz="2000" b="1" spc="100" dirty="0">
                  <a:latin typeface="ＭＳ Ｐゴシック" panose="020B0600070205080204" pitchFamily="50" charset="-128"/>
                  <a:ea typeface="ＭＳ Ｐゴシック" panose="020B0600070205080204" pitchFamily="50" charset="-128"/>
                  <a:cs typeface="Arial" pitchFamily="34" charset="0"/>
                </a:rPr>
                <a:t>―</a:t>
              </a:r>
              <a:r>
                <a:rPr lang="ja-JP" altLang="en-US" sz="2000" b="1" spc="100" dirty="0">
                  <a:latin typeface="ＭＳ Ｐゴシック" panose="020B0600070205080204" pitchFamily="50" charset="-128"/>
                  <a:ea typeface="ＭＳ Ｐゴシック" panose="020B0600070205080204" pitchFamily="50" charset="-128"/>
                  <a:cs typeface="Arial" pitchFamily="34" charset="0"/>
                </a:rPr>
                <a:t>の</a:t>
              </a:r>
              <a:r>
                <a:rPr lang="en-US" altLang="ja-JP" sz="2000" b="1" spc="100" dirty="0">
                  <a:latin typeface="ＭＳ Ｐゴシック" panose="020B0600070205080204" pitchFamily="50" charset="-128"/>
                  <a:ea typeface="ＭＳ Ｐゴシック" panose="020B0600070205080204" pitchFamily="50" charset="-128"/>
                  <a:cs typeface="Arial" pitchFamily="34" charset="0"/>
                </a:rPr>
                <a:t>1</a:t>
              </a:r>
              <a:r>
                <a:rPr lang="ja-JP" altLang="en-US" sz="2000" b="1" spc="100" dirty="0">
                  <a:latin typeface="ＭＳ Ｐゴシック" panose="020B0600070205080204" pitchFamily="50" charset="-128"/>
                  <a:ea typeface="ＭＳ Ｐゴシック" panose="020B0600070205080204" pitchFamily="50" charset="-128"/>
                  <a:cs typeface="Arial" pitchFamily="34" charset="0"/>
                </a:rPr>
                <a:t>目盛りの長さ</a:t>
              </a:r>
              <a:endParaRPr lang="en-US" altLang="ja-JP" sz="2000" b="1" spc="100" dirty="0">
                <a:latin typeface="ＭＳ Ｐゴシック" panose="020B0600070205080204" pitchFamily="50" charset="-128"/>
                <a:ea typeface="ＭＳ Ｐゴシック" panose="020B0600070205080204" pitchFamily="50" charset="-128"/>
                <a:cs typeface="Arial" pitchFamily="34" charset="0"/>
              </a:endParaRPr>
            </a:p>
          </p:txBody>
        </p:sp>
        <p:sp>
          <p:nvSpPr>
            <p:cNvPr id="42" name="Rectangle 2"/>
            <p:cNvSpPr txBox="1">
              <a:spLocks noChangeArrowheads="1"/>
            </p:cNvSpPr>
            <p:nvPr/>
          </p:nvSpPr>
          <p:spPr>
            <a:xfrm>
              <a:off x="2710550" y="1258002"/>
              <a:ext cx="504056" cy="360040"/>
            </a:xfrm>
            <a:prstGeom prst="rect">
              <a:avLst/>
            </a:prstGeom>
          </p:spPr>
          <p:txBody>
            <a:bodyPr/>
            <a:lstStyle/>
            <a:p>
              <a:pPr>
                <a:defRPr/>
              </a:pPr>
              <a:r>
                <a:rPr lang="ja-JP" altLang="en-US" b="1" spc="100" dirty="0">
                  <a:latin typeface="ＭＳ Ｐゴシック" panose="020B0600070205080204" pitchFamily="50" charset="-128"/>
                  <a:ea typeface="ＭＳ Ｐゴシック" panose="020B0600070205080204" pitchFamily="50" charset="-128"/>
                  <a:cs typeface="Arial" pitchFamily="34" charset="0"/>
                </a:rPr>
                <a:t>＝</a:t>
              </a:r>
              <a:endParaRPr lang="en-US" altLang="ja-JP" b="1" spc="100" dirty="0">
                <a:latin typeface="ＭＳ Ｐゴシック" panose="020B0600070205080204" pitchFamily="50" charset="-128"/>
                <a:ea typeface="ＭＳ Ｐゴシック" panose="020B0600070205080204" pitchFamily="50" charset="-128"/>
                <a:cs typeface="Arial" pitchFamily="34" charset="0"/>
              </a:endParaRPr>
            </a:p>
          </p:txBody>
        </p:sp>
        <p:sp>
          <p:nvSpPr>
            <p:cNvPr id="43" name="Rectangle 2"/>
            <p:cNvSpPr txBox="1">
              <a:spLocks noChangeArrowheads="1"/>
            </p:cNvSpPr>
            <p:nvPr/>
          </p:nvSpPr>
          <p:spPr>
            <a:xfrm>
              <a:off x="3214606" y="969970"/>
              <a:ext cx="5328592" cy="720080"/>
            </a:xfrm>
            <a:prstGeom prst="rect">
              <a:avLst/>
            </a:prstGeom>
          </p:spPr>
          <p:txBody>
            <a:bodyPr/>
            <a:lstStyle/>
            <a:p>
              <a:pPr>
                <a:defRPr/>
              </a:pPr>
              <a:r>
                <a:rPr lang="ja-JP" altLang="en-US" sz="2000" b="1" spc="100" dirty="0">
                  <a:latin typeface="Arial" panose="020B0604020202020204" pitchFamily="34" charset="0"/>
                  <a:ea typeface="ＭＳ Ｐゴシック" panose="020B0600070205080204" pitchFamily="50" charset="-128"/>
                  <a:cs typeface="Arial" panose="020B0604020202020204" pitchFamily="34" charset="0"/>
                </a:rPr>
                <a:t>対物ミクロメータ</a:t>
              </a:r>
              <a:r>
                <a:rPr lang="en-US" altLang="ja-JP" sz="2000" b="1" spc="1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2000" b="1" spc="100" dirty="0">
                  <a:latin typeface="Arial" panose="020B0604020202020204" pitchFamily="34" charset="0"/>
                  <a:ea typeface="ＭＳ Ｐゴシック" panose="020B0600070205080204" pitchFamily="50" charset="-128"/>
                  <a:cs typeface="Arial" panose="020B0604020202020204" pitchFamily="34" charset="0"/>
                </a:rPr>
                <a:t>の目盛り</a:t>
              </a:r>
              <a:r>
                <a:rPr lang="ja-JP" altLang="en-US" sz="2000" b="1" spc="100" baseline="30000" dirty="0">
                  <a:solidFill>
                    <a:srgbClr val="00B0F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2000" b="1" spc="100" dirty="0">
                  <a:latin typeface="Arial" panose="020B0604020202020204" pitchFamily="34" charset="0"/>
                  <a:ea typeface="ＭＳ Ｐゴシック" panose="020B0600070205080204" pitchFamily="50" charset="-128"/>
                  <a:cs typeface="Arial" panose="020B0604020202020204" pitchFamily="34" charset="0"/>
                </a:rPr>
                <a:t>の数 </a:t>
              </a:r>
              <a:r>
                <a:rPr lang="en-US" altLang="ja-JP" sz="2000" b="1" spc="100" dirty="0">
                  <a:latin typeface="Arial" panose="020B0604020202020204" pitchFamily="34" charset="0"/>
                  <a:ea typeface="ＭＳ Ｐゴシック" panose="020B0600070205080204" pitchFamily="50" charset="-128"/>
                  <a:cs typeface="Arial" panose="020B0604020202020204" pitchFamily="34" charset="0"/>
                </a:rPr>
                <a:t>x 10µm</a:t>
              </a:r>
            </a:p>
          </p:txBody>
        </p:sp>
        <p:cxnSp>
          <p:nvCxnSpPr>
            <p:cNvPr id="14" name="直線コネクタ 13"/>
            <p:cNvCxnSpPr/>
            <p:nvPr/>
          </p:nvCxnSpPr>
          <p:spPr>
            <a:xfrm>
              <a:off x="3358622" y="1430994"/>
              <a:ext cx="475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ectangle 2"/>
            <p:cNvSpPr txBox="1">
              <a:spLocks noChangeArrowheads="1"/>
            </p:cNvSpPr>
            <p:nvPr/>
          </p:nvSpPr>
          <p:spPr>
            <a:xfrm>
              <a:off x="3851920" y="1484784"/>
              <a:ext cx="5004048" cy="432048"/>
            </a:xfrm>
            <a:prstGeom prst="rect">
              <a:avLst/>
            </a:prstGeom>
          </p:spPr>
          <p:txBody>
            <a:bodyPr/>
            <a:lstStyle/>
            <a:p>
              <a:pPr>
                <a:defRPr/>
              </a:pPr>
              <a:r>
                <a:rPr lang="ja-JP" altLang="en-US" sz="2000" b="1" spc="100" dirty="0">
                  <a:latin typeface="ＭＳ Ｐゴシック" panose="020B0600070205080204" pitchFamily="50" charset="-128"/>
                  <a:ea typeface="ＭＳ Ｐゴシック" panose="020B0600070205080204" pitchFamily="50" charset="-128"/>
                  <a:cs typeface="Arial" pitchFamily="34" charset="0"/>
                </a:rPr>
                <a:t>接眼ミクロメータ</a:t>
              </a:r>
              <a:r>
                <a:rPr lang="en-US" altLang="ja-JP" sz="2000" b="1" spc="100" dirty="0">
                  <a:latin typeface="ＭＳ Ｐゴシック" panose="020B0600070205080204" pitchFamily="50" charset="-128"/>
                  <a:ea typeface="ＭＳ Ｐゴシック" panose="020B0600070205080204" pitchFamily="50" charset="-128"/>
                  <a:cs typeface="Arial" pitchFamily="34" charset="0"/>
                </a:rPr>
                <a:t>―</a:t>
              </a:r>
              <a:r>
                <a:rPr lang="ja-JP" altLang="en-US" sz="2000" b="1" spc="100" dirty="0">
                  <a:latin typeface="ＭＳ Ｐゴシック" panose="020B0600070205080204" pitchFamily="50" charset="-128"/>
                  <a:ea typeface="ＭＳ Ｐゴシック" panose="020B0600070205080204" pitchFamily="50" charset="-128"/>
                  <a:cs typeface="Arial" pitchFamily="34" charset="0"/>
                </a:rPr>
                <a:t>の目盛りの数</a:t>
              </a:r>
              <a:endParaRPr lang="en-US" altLang="ja-JP" sz="2000" b="1" spc="100" dirty="0">
                <a:latin typeface="ＭＳ Ｐゴシック" panose="020B0600070205080204" pitchFamily="50" charset="-128"/>
                <a:ea typeface="ＭＳ Ｐゴシック" panose="020B0600070205080204" pitchFamily="50" charset="-128"/>
                <a:cs typeface="Arial" pitchFamily="34" charset="0"/>
              </a:endParaRPr>
            </a:p>
          </p:txBody>
        </p:sp>
      </p:grpSp>
      <p:sp>
        <p:nvSpPr>
          <p:cNvPr id="47" name="Rectangle 2"/>
          <p:cNvSpPr txBox="1">
            <a:spLocks noChangeArrowheads="1"/>
          </p:cNvSpPr>
          <p:nvPr/>
        </p:nvSpPr>
        <p:spPr>
          <a:xfrm>
            <a:off x="3923928" y="671180"/>
            <a:ext cx="6192688" cy="720080"/>
          </a:xfrm>
          <a:prstGeom prst="rect">
            <a:avLst/>
          </a:prstGeom>
        </p:spPr>
        <p:txBody>
          <a:bodyPr/>
          <a:lstStyle/>
          <a:p>
            <a:pPr>
              <a:defRPr/>
            </a:pPr>
            <a:r>
              <a:rPr lang="ja-JP" altLang="en-US" sz="2000" spc="100" dirty="0">
                <a:solidFill>
                  <a:srgbClr val="00B0F0"/>
                </a:solidFill>
                <a:latin typeface="Arial" panose="020B0604020202020204" pitchFamily="34" charset="0"/>
                <a:ea typeface="ＭＳ Ｐゴシック" panose="020B0600070205080204" pitchFamily="50" charset="-128"/>
                <a:cs typeface="Arial" panose="020B0604020202020204" pitchFamily="34" charset="0"/>
              </a:rPr>
              <a:t>＊対物ミクロメータ</a:t>
            </a:r>
            <a:r>
              <a:rPr lang="en-US" altLang="ja-JP" sz="2000" spc="100" dirty="0">
                <a:solidFill>
                  <a:srgbClr val="00B0F0"/>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2000" spc="100" dirty="0">
                <a:solidFill>
                  <a:srgbClr val="00B0F0"/>
                </a:solidFill>
                <a:latin typeface="Arial" panose="020B0604020202020204" pitchFamily="34" charset="0"/>
                <a:ea typeface="ＭＳ Ｐゴシック" panose="020B0600070205080204" pitchFamily="50" charset="-128"/>
                <a:cs typeface="Arial" panose="020B0604020202020204" pitchFamily="34" charset="0"/>
              </a:rPr>
              <a:t>目盛りの長さ＝</a:t>
            </a:r>
            <a:r>
              <a:rPr lang="en-US" altLang="ja-JP" sz="2000" spc="100" dirty="0">
                <a:solidFill>
                  <a:srgbClr val="00B0F0"/>
                </a:solidFill>
                <a:latin typeface="Arial" panose="020B0604020202020204" pitchFamily="34" charset="0"/>
                <a:ea typeface="ＭＳ Ｐゴシック" panose="020B0600070205080204" pitchFamily="50" charset="-128"/>
                <a:cs typeface="Arial" panose="020B0604020202020204" pitchFamily="34" charset="0"/>
              </a:rPr>
              <a:t>10µm</a:t>
            </a:r>
          </a:p>
        </p:txBody>
      </p:sp>
      <p:grpSp>
        <p:nvGrpSpPr>
          <p:cNvPr id="20" name="グループ化 19"/>
          <p:cNvGrpSpPr/>
          <p:nvPr/>
        </p:nvGrpSpPr>
        <p:grpSpPr>
          <a:xfrm>
            <a:off x="1043608" y="2428348"/>
            <a:ext cx="2624224" cy="2664296"/>
            <a:chOff x="395536" y="2708920"/>
            <a:chExt cx="2624224" cy="2664296"/>
          </a:xfrm>
        </p:grpSpPr>
        <p:pic>
          <p:nvPicPr>
            <p:cNvPr id="49" name="図 48"/>
            <p:cNvPicPr>
              <a:picLocks noChangeAspect="1"/>
            </p:cNvPicPr>
            <p:nvPr/>
          </p:nvPicPr>
          <p:blipFill rotWithShape="1">
            <a:blip r:embed="rId3"/>
            <a:srcRect l="4155" r="53521"/>
            <a:stretch/>
          </p:blipFill>
          <p:spPr>
            <a:xfrm>
              <a:off x="499018" y="2708920"/>
              <a:ext cx="2520742" cy="2664296"/>
            </a:xfrm>
            <a:prstGeom prst="rect">
              <a:avLst/>
            </a:prstGeom>
          </p:spPr>
        </p:pic>
        <p:sp>
          <p:nvSpPr>
            <p:cNvPr id="16" name="正方形/長方形 15"/>
            <p:cNvSpPr/>
            <p:nvPr/>
          </p:nvSpPr>
          <p:spPr>
            <a:xfrm>
              <a:off x="395536" y="4797152"/>
              <a:ext cx="2592288"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0" name="Rectangle 2"/>
          <p:cNvSpPr txBox="1">
            <a:spLocks noChangeArrowheads="1"/>
          </p:cNvSpPr>
          <p:nvPr/>
        </p:nvSpPr>
        <p:spPr>
          <a:xfrm>
            <a:off x="1205842" y="2428348"/>
            <a:ext cx="2563312" cy="720080"/>
          </a:xfrm>
          <a:prstGeom prst="rect">
            <a:avLst/>
          </a:prstGeom>
        </p:spPr>
        <p:txBody>
          <a:bodyPr/>
          <a:lstStyle/>
          <a:p>
            <a:pPr>
              <a:defRPr/>
            </a:pPr>
            <a:r>
              <a:rPr lang="ja-JP" altLang="en-US" sz="1900" spc="100" dirty="0">
                <a:latin typeface="Arial" panose="020B0604020202020204" pitchFamily="34" charset="0"/>
                <a:ea typeface="ＭＳ Ｐゴシック" panose="020B0600070205080204" pitchFamily="50" charset="-128"/>
                <a:cs typeface="Arial" panose="020B0604020202020204" pitchFamily="34" charset="0"/>
              </a:rPr>
              <a:t>対物ミクロメータ</a:t>
            </a:r>
            <a:r>
              <a:rPr lang="en-US" altLang="ja-JP" sz="1900" spc="100" dirty="0">
                <a:latin typeface="Arial" panose="020B0604020202020204" pitchFamily="34" charset="0"/>
                <a:ea typeface="ＭＳ Ｐゴシック" panose="020B0600070205080204" pitchFamily="50" charset="-128"/>
                <a:cs typeface="Arial" panose="020B0604020202020204" pitchFamily="34" charset="0"/>
              </a:rPr>
              <a:t>―</a:t>
            </a:r>
          </a:p>
          <a:p>
            <a:pPr>
              <a:defRPr/>
            </a:pPr>
            <a:r>
              <a:rPr lang="ja-JP" altLang="en-US" sz="1900" spc="100" dirty="0">
                <a:latin typeface="Arial" panose="020B0604020202020204" pitchFamily="34" charset="0"/>
                <a:ea typeface="ＭＳ Ｐゴシック" panose="020B0600070205080204" pitchFamily="50" charset="-128"/>
                <a:cs typeface="Arial" panose="020B0604020202020204" pitchFamily="34" charset="0"/>
              </a:rPr>
              <a:t>の目盛り（青）</a:t>
            </a:r>
            <a:endParaRPr lang="en-US" altLang="ja-JP" sz="1900" spc="1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Rectangle 2"/>
          <p:cNvSpPr txBox="1">
            <a:spLocks noChangeArrowheads="1"/>
          </p:cNvSpPr>
          <p:nvPr/>
        </p:nvSpPr>
        <p:spPr>
          <a:xfrm>
            <a:off x="1198382" y="4386620"/>
            <a:ext cx="2563312" cy="720080"/>
          </a:xfrm>
          <a:prstGeom prst="rect">
            <a:avLst/>
          </a:prstGeom>
        </p:spPr>
        <p:txBody>
          <a:bodyPr/>
          <a:lstStyle/>
          <a:p>
            <a:pPr>
              <a:defRPr/>
            </a:pPr>
            <a:r>
              <a:rPr lang="ja-JP" altLang="en-US" sz="1900" spc="100" dirty="0">
                <a:latin typeface="Arial" panose="020B0604020202020204" pitchFamily="34" charset="0"/>
                <a:ea typeface="ＭＳ Ｐゴシック" panose="020B0600070205080204" pitchFamily="50" charset="-128"/>
                <a:cs typeface="Arial" panose="020B0604020202020204" pitchFamily="34" charset="0"/>
              </a:rPr>
              <a:t>接眼ミクロメータ</a:t>
            </a:r>
            <a:r>
              <a:rPr lang="en-US" altLang="ja-JP" sz="1900" spc="100" dirty="0">
                <a:latin typeface="Arial" panose="020B0604020202020204" pitchFamily="34" charset="0"/>
                <a:ea typeface="ＭＳ Ｐゴシック" panose="020B0600070205080204" pitchFamily="50" charset="-128"/>
                <a:cs typeface="Arial" panose="020B0604020202020204" pitchFamily="34" charset="0"/>
              </a:rPr>
              <a:t>―</a:t>
            </a:r>
          </a:p>
          <a:p>
            <a:pPr>
              <a:defRPr/>
            </a:pPr>
            <a:r>
              <a:rPr lang="ja-JP" altLang="en-US" sz="1900" spc="100" dirty="0">
                <a:latin typeface="Arial" panose="020B0604020202020204" pitchFamily="34" charset="0"/>
                <a:ea typeface="ＭＳ Ｐゴシック" panose="020B0600070205080204" pitchFamily="50" charset="-128"/>
                <a:cs typeface="Arial" panose="020B0604020202020204" pitchFamily="34" charset="0"/>
              </a:rPr>
              <a:t>の目盛り（黒）</a:t>
            </a:r>
            <a:endParaRPr lang="en-US" altLang="ja-JP" sz="1900" spc="1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Rectangle 2"/>
          <p:cNvSpPr txBox="1">
            <a:spLocks noChangeArrowheads="1"/>
          </p:cNvSpPr>
          <p:nvPr/>
        </p:nvSpPr>
        <p:spPr>
          <a:xfrm>
            <a:off x="302012" y="5229200"/>
            <a:ext cx="5472608" cy="706012"/>
          </a:xfrm>
          <a:prstGeom prst="rect">
            <a:avLst/>
          </a:prstGeom>
        </p:spPr>
        <p:txBody>
          <a:bodyPr/>
          <a:lstStyle/>
          <a:p>
            <a:pPr fontAlgn="auto">
              <a:spcAft>
                <a:spcPts val="0"/>
              </a:spcAft>
              <a:defRPr/>
            </a:pPr>
            <a:r>
              <a:rPr lang="ja-JP" altLang="en-US" spc="100" dirty="0">
                <a:latin typeface="Arial" panose="020B0604020202020204" pitchFamily="34" charset="0"/>
                <a:ea typeface="ＭＳ ゴシック" panose="020B0609070205080204" pitchFamily="49" charset="-128"/>
                <a:cs typeface="Arial" panose="020B0604020202020204" pitchFamily="34" charset="0"/>
              </a:rPr>
              <a:t>接眼ミクロメータ</a:t>
            </a:r>
            <a:r>
              <a:rPr lang="en-US" altLang="ja-JP" spc="100" dirty="0">
                <a:latin typeface="Arial" panose="020B0604020202020204" pitchFamily="34" charset="0"/>
                <a:ea typeface="ＭＳ ゴシック" panose="020B0609070205080204" pitchFamily="49" charset="-128"/>
                <a:cs typeface="Arial" panose="020B0604020202020204" pitchFamily="34" charset="0"/>
              </a:rPr>
              <a:t>―46</a:t>
            </a:r>
            <a:r>
              <a:rPr lang="ja-JP" altLang="en-US" spc="100" dirty="0">
                <a:latin typeface="Arial" panose="020B0604020202020204" pitchFamily="34" charset="0"/>
                <a:ea typeface="ＭＳ ゴシック" panose="020B0609070205080204" pitchFamily="49" charset="-128"/>
                <a:cs typeface="Arial" panose="020B0604020202020204" pitchFamily="34" charset="0"/>
              </a:rPr>
              <a:t>目盛りが</a:t>
            </a:r>
            <a:endParaRPr lang="en-US" altLang="ja-JP" spc="100" dirty="0">
              <a:latin typeface="Arial" panose="020B0604020202020204" pitchFamily="34" charset="0"/>
              <a:ea typeface="ＭＳ ゴシック" panose="020B0609070205080204" pitchFamily="49" charset="-128"/>
              <a:cs typeface="Arial" panose="020B0604020202020204" pitchFamily="34" charset="0"/>
            </a:endParaRPr>
          </a:p>
          <a:p>
            <a:pPr fontAlgn="auto">
              <a:spcAft>
                <a:spcPts val="0"/>
              </a:spcAft>
              <a:defRPr/>
            </a:pPr>
            <a:r>
              <a:rPr lang="ja-JP" altLang="en-US" spc="100" dirty="0">
                <a:latin typeface="Arial" panose="020B0604020202020204" pitchFamily="34" charset="0"/>
                <a:ea typeface="ＭＳ ゴシック" panose="020B0609070205080204" pitchFamily="49" charset="-128"/>
                <a:cs typeface="Arial" panose="020B0604020202020204" pitchFamily="34" charset="0"/>
              </a:rPr>
              <a:t>対物ミクロメータ</a:t>
            </a:r>
            <a:r>
              <a:rPr lang="en-US" altLang="ja-JP" spc="100" dirty="0">
                <a:latin typeface="Arial" panose="020B0604020202020204" pitchFamily="34" charset="0"/>
                <a:ea typeface="ＭＳ ゴシック" panose="020B0609070205080204" pitchFamily="49" charset="-128"/>
                <a:cs typeface="Arial" panose="020B0604020202020204" pitchFamily="34" charset="0"/>
              </a:rPr>
              <a:t>―</a:t>
            </a:r>
            <a:r>
              <a:rPr lang="ja-JP" altLang="en-US" spc="100" dirty="0">
                <a:latin typeface="Arial" panose="020B0604020202020204" pitchFamily="34" charset="0"/>
                <a:ea typeface="ＭＳ ゴシック" panose="020B0609070205080204" pitchFamily="49" charset="-128"/>
                <a:cs typeface="Arial" panose="020B0604020202020204" pitchFamily="34" charset="0"/>
              </a:rPr>
              <a:t>の</a:t>
            </a:r>
            <a:r>
              <a:rPr lang="en-US" altLang="ja-JP" spc="100" dirty="0">
                <a:latin typeface="Arial" panose="020B0604020202020204" pitchFamily="34" charset="0"/>
                <a:ea typeface="ＭＳ ゴシック" panose="020B0609070205080204" pitchFamily="49" charset="-128"/>
                <a:cs typeface="Arial" panose="020B0604020202020204" pitchFamily="34" charset="0"/>
              </a:rPr>
              <a:t>5</a:t>
            </a:r>
            <a:r>
              <a:rPr lang="ja-JP" altLang="en-US" spc="100" dirty="0">
                <a:latin typeface="Arial" panose="020B0604020202020204" pitchFamily="34" charset="0"/>
                <a:ea typeface="ＭＳ ゴシック" panose="020B0609070205080204" pitchFamily="49" charset="-128"/>
                <a:cs typeface="Arial" panose="020B0604020202020204" pitchFamily="34" charset="0"/>
              </a:rPr>
              <a:t>目盛りに相当</a:t>
            </a:r>
            <a:endParaRPr lang="en-US" altLang="ja-JP" spc="100" dirty="0">
              <a:latin typeface="Arial" panose="020B0604020202020204" pitchFamily="34" charset="0"/>
              <a:ea typeface="ＭＳ ゴシック" panose="020B0609070205080204" pitchFamily="49" charset="-128"/>
              <a:cs typeface="Arial" panose="020B0604020202020204" pitchFamily="34" charset="0"/>
            </a:endParaRPr>
          </a:p>
        </p:txBody>
      </p:sp>
      <p:grpSp>
        <p:nvGrpSpPr>
          <p:cNvPr id="23" name="グループ化 22"/>
          <p:cNvGrpSpPr/>
          <p:nvPr/>
        </p:nvGrpSpPr>
        <p:grpSpPr>
          <a:xfrm>
            <a:off x="157996" y="5992312"/>
            <a:ext cx="4846052" cy="770572"/>
            <a:chOff x="85988" y="5949280"/>
            <a:chExt cx="4846052" cy="770572"/>
          </a:xfrm>
        </p:grpSpPr>
        <p:sp>
          <p:nvSpPr>
            <p:cNvPr id="55" name="Rectangle 2"/>
            <p:cNvSpPr txBox="1">
              <a:spLocks noChangeArrowheads="1"/>
            </p:cNvSpPr>
            <p:nvPr/>
          </p:nvSpPr>
          <p:spPr>
            <a:xfrm>
              <a:off x="1662704" y="6176062"/>
              <a:ext cx="504056" cy="360040"/>
            </a:xfrm>
            <a:prstGeom prst="rect">
              <a:avLst/>
            </a:prstGeom>
          </p:spPr>
          <p:txBody>
            <a:bodyPr/>
            <a:lstStyle/>
            <a:p>
              <a:pPr>
                <a:defRPr/>
              </a:pPr>
              <a:r>
                <a:rPr lang="ja-JP" altLang="en-US" b="1" spc="100" dirty="0">
                  <a:latin typeface="ＭＳ Ｐゴシック" panose="020B0600070205080204" pitchFamily="50" charset="-128"/>
                  <a:ea typeface="ＭＳ Ｐゴシック" panose="020B0600070205080204" pitchFamily="50" charset="-128"/>
                  <a:cs typeface="Arial" pitchFamily="34" charset="0"/>
                </a:rPr>
                <a:t>＝</a:t>
              </a:r>
              <a:endParaRPr lang="en-US" altLang="ja-JP" b="1" spc="100" dirty="0">
                <a:latin typeface="ＭＳ Ｐゴシック" panose="020B0600070205080204" pitchFamily="50" charset="-128"/>
                <a:ea typeface="ＭＳ Ｐゴシック" panose="020B0600070205080204" pitchFamily="50" charset="-128"/>
                <a:cs typeface="Arial" pitchFamily="34" charset="0"/>
              </a:endParaRPr>
            </a:p>
          </p:txBody>
        </p:sp>
        <p:sp>
          <p:nvSpPr>
            <p:cNvPr id="56" name="Rectangle 2"/>
            <p:cNvSpPr txBox="1">
              <a:spLocks noChangeArrowheads="1"/>
            </p:cNvSpPr>
            <p:nvPr/>
          </p:nvSpPr>
          <p:spPr>
            <a:xfrm>
              <a:off x="85988" y="5960038"/>
              <a:ext cx="2448272" cy="706012"/>
            </a:xfrm>
            <a:prstGeom prst="rect">
              <a:avLst/>
            </a:prstGeom>
          </p:spPr>
          <p:txBody>
            <a:bodyPr/>
            <a:lstStyle/>
            <a:p>
              <a:pPr fontAlgn="auto">
                <a:lnSpc>
                  <a:spcPts val="1900"/>
                </a:lnSpc>
                <a:spcAft>
                  <a:spcPts val="0"/>
                </a:spcAft>
                <a:defRPr/>
              </a:pPr>
              <a:r>
                <a:rPr lang="ja-JP" altLang="en-US" spc="100" dirty="0">
                  <a:latin typeface="Arial" panose="020B0604020202020204" pitchFamily="34" charset="0"/>
                  <a:ea typeface="ＭＳ ゴシック" panose="020B0609070205080204" pitchFamily="49" charset="-128"/>
                  <a:cs typeface="Arial" panose="020B0604020202020204" pitchFamily="34" charset="0"/>
                </a:rPr>
                <a:t>接眼ミクロ</a:t>
              </a:r>
              <a:endParaRPr lang="en-US" altLang="ja-JP" spc="100" dirty="0">
                <a:latin typeface="Arial" panose="020B0604020202020204" pitchFamily="34" charset="0"/>
                <a:ea typeface="ＭＳ ゴシック" panose="020B0609070205080204" pitchFamily="49" charset="-128"/>
                <a:cs typeface="Arial" panose="020B0604020202020204" pitchFamily="34" charset="0"/>
              </a:endParaRPr>
            </a:p>
            <a:p>
              <a:pPr fontAlgn="auto">
                <a:lnSpc>
                  <a:spcPts val="1900"/>
                </a:lnSpc>
                <a:spcAft>
                  <a:spcPts val="0"/>
                </a:spcAft>
                <a:defRPr/>
              </a:pPr>
              <a:r>
                <a:rPr lang="ja-JP" altLang="en-US" spc="100" dirty="0">
                  <a:latin typeface="Arial" panose="020B0604020202020204" pitchFamily="34" charset="0"/>
                  <a:ea typeface="ＭＳ ゴシック" panose="020B0609070205080204" pitchFamily="49" charset="-128"/>
                  <a:cs typeface="Arial" panose="020B0604020202020204" pitchFamily="34" charset="0"/>
                </a:rPr>
                <a:t>メータ</a:t>
              </a:r>
              <a:r>
                <a:rPr lang="en-US" altLang="ja-JP" spc="100" dirty="0">
                  <a:latin typeface="Arial" panose="020B0604020202020204" pitchFamily="34" charset="0"/>
                  <a:ea typeface="ＭＳ ゴシック" panose="020B0609070205080204" pitchFamily="49" charset="-128"/>
                  <a:cs typeface="Arial" panose="020B0604020202020204" pitchFamily="34" charset="0"/>
                </a:rPr>
                <a:t>―</a:t>
              </a:r>
              <a:r>
                <a:rPr lang="ja-JP" altLang="en-US" spc="100" dirty="0">
                  <a:latin typeface="Arial" panose="020B0604020202020204" pitchFamily="34" charset="0"/>
                  <a:ea typeface="ＭＳ ゴシック" panose="020B0609070205080204" pitchFamily="49" charset="-128"/>
                  <a:cs typeface="Arial" panose="020B0604020202020204" pitchFamily="34" charset="0"/>
                </a:rPr>
                <a:t>の</a:t>
              </a:r>
              <a:endParaRPr lang="en-US" altLang="ja-JP" spc="100" dirty="0">
                <a:latin typeface="Arial" panose="020B0604020202020204" pitchFamily="34" charset="0"/>
                <a:ea typeface="ＭＳ ゴシック" panose="020B0609070205080204" pitchFamily="49" charset="-128"/>
                <a:cs typeface="Arial" panose="020B0604020202020204" pitchFamily="34" charset="0"/>
              </a:endParaRPr>
            </a:p>
            <a:p>
              <a:pPr fontAlgn="auto">
                <a:lnSpc>
                  <a:spcPts val="1900"/>
                </a:lnSpc>
                <a:spcAft>
                  <a:spcPts val="0"/>
                </a:spcAft>
                <a:defRPr/>
              </a:pPr>
              <a:r>
                <a:rPr lang="en-US" altLang="ja-JP" spc="100" dirty="0">
                  <a:latin typeface="Arial" panose="020B0604020202020204" pitchFamily="34" charset="0"/>
                  <a:ea typeface="ＭＳ ゴシック" panose="020B0609070205080204" pitchFamily="49" charset="-128"/>
                  <a:cs typeface="Arial" panose="020B0604020202020204" pitchFamily="34" charset="0"/>
                </a:rPr>
                <a:t>1</a:t>
              </a:r>
              <a:r>
                <a:rPr lang="ja-JP" altLang="en-US" spc="100" dirty="0">
                  <a:latin typeface="Arial" panose="020B0604020202020204" pitchFamily="34" charset="0"/>
                  <a:ea typeface="ＭＳ ゴシック" panose="020B0609070205080204" pitchFamily="49" charset="-128"/>
                  <a:cs typeface="Arial" panose="020B0604020202020204" pitchFamily="34" charset="0"/>
                </a:rPr>
                <a:t>目盛りの長さ</a:t>
              </a:r>
              <a:endParaRPr lang="en-US" altLang="ja-JP" spc="100" dirty="0">
                <a:latin typeface="Arial" panose="020B0604020202020204" pitchFamily="34" charset="0"/>
                <a:ea typeface="ＭＳ ゴシック" panose="020B0609070205080204" pitchFamily="49" charset="-128"/>
                <a:cs typeface="Arial" panose="020B0604020202020204" pitchFamily="34" charset="0"/>
              </a:endParaRPr>
            </a:p>
          </p:txBody>
        </p:sp>
        <p:sp>
          <p:nvSpPr>
            <p:cNvPr id="57" name="Rectangle 2"/>
            <p:cNvSpPr txBox="1">
              <a:spLocks noChangeArrowheads="1"/>
            </p:cNvSpPr>
            <p:nvPr/>
          </p:nvSpPr>
          <p:spPr>
            <a:xfrm>
              <a:off x="2073236" y="5949280"/>
              <a:ext cx="1368152" cy="410532"/>
            </a:xfrm>
            <a:prstGeom prst="rect">
              <a:avLst/>
            </a:prstGeom>
          </p:spPr>
          <p:txBody>
            <a:bodyPr/>
            <a:lstStyle/>
            <a:p>
              <a:pPr>
                <a:defRPr/>
              </a:pPr>
              <a:r>
                <a:rPr lang="en-US" altLang="ja-JP" spc="100" dirty="0">
                  <a:latin typeface="Arial" panose="020B0604020202020204" pitchFamily="34" charset="0"/>
                  <a:ea typeface="ＭＳ Ｐゴシック" panose="020B0600070205080204" pitchFamily="50" charset="-128"/>
                  <a:cs typeface="Arial" panose="020B0604020202020204" pitchFamily="34" charset="0"/>
                </a:rPr>
                <a:t>5 x 10µm</a:t>
              </a:r>
            </a:p>
          </p:txBody>
        </p:sp>
        <p:cxnSp>
          <p:nvCxnSpPr>
            <p:cNvPr id="22" name="直線コネクタ 21"/>
            <p:cNvCxnSpPr/>
            <p:nvPr/>
          </p:nvCxnSpPr>
          <p:spPr>
            <a:xfrm>
              <a:off x="2062606" y="6370570"/>
              <a:ext cx="1152000" cy="0"/>
            </a:xfrm>
            <a:prstGeom prst="line">
              <a:avLst/>
            </a:prstGeom>
          </p:spPr>
          <p:style>
            <a:lnRef idx="1">
              <a:schemeClr val="dk1"/>
            </a:lnRef>
            <a:fillRef idx="0">
              <a:schemeClr val="dk1"/>
            </a:fillRef>
            <a:effectRef idx="0">
              <a:schemeClr val="dk1"/>
            </a:effectRef>
            <a:fontRef idx="minor">
              <a:schemeClr val="tx1"/>
            </a:fontRef>
          </p:style>
        </p:cxnSp>
        <p:sp>
          <p:nvSpPr>
            <p:cNvPr id="60" name="Rectangle 2"/>
            <p:cNvSpPr txBox="1">
              <a:spLocks noChangeArrowheads="1"/>
            </p:cNvSpPr>
            <p:nvPr/>
          </p:nvSpPr>
          <p:spPr>
            <a:xfrm>
              <a:off x="2347212" y="6359812"/>
              <a:ext cx="586822" cy="360040"/>
            </a:xfrm>
            <a:prstGeom prst="rect">
              <a:avLst/>
            </a:prstGeom>
          </p:spPr>
          <p:txBody>
            <a:bodyPr/>
            <a:lstStyle/>
            <a:p>
              <a:pPr>
                <a:defRPr/>
              </a:pPr>
              <a:r>
                <a:rPr lang="en-US" altLang="ja-JP" spc="100" dirty="0">
                  <a:latin typeface="Arial" panose="020B0604020202020204" pitchFamily="34" charset="0"/>
                  <a:ea typeface="ＭＳ Ｐゴシック" panose="020B0600070205080204" pitchFamily="50" charset="-128"/>
                  <a:cs typeface="Arial" panose="020B0604020202020204" pitchFamily="34" charset="0"/>
                </a:rPr>
                <a:t>46</a:t>
              </a:r>
            </a:p>
            <a:p>
              <a:pPr>
                <a:defRPr/>
              </a:pPr>
              <a:endParaRPr lang="en-US" altLang="ja-JP" spc="1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1" name="Rectangle 2"/>
            <p:cNvSpPr txBox="1">
              <a:spLocks noChangeArrowheads="1"/>
            </p:cNvSpPr>
            <p:nvPr/>
          </p:nvSpPr>
          <p:spPr>
            <a:xfrm>
              <a:off x="3214606" y="6176062"/>
              <a:ext cx="504056" cy="360040"/>
            </a:xfrm>
            <a:prstGeom prst="rect">
              <a:avLst/>
            </a:prstGeom>
          </p:spPr>
          <p:txBody>
            <a:bodyPr/>
            <a:lstStyle/>
            <a:p>
              <a:pPr>
                <a:defRPr/>
              </a:pPr>
              <a:r>
                <a:rPr lang="ja-JP" altLang="en-US" b="1" spc="100" dirty="0">
                  <a:latin typeface="ＭＳ Ｐゴシック" panose="020B0600070205080204" pitchFamily="50" charset="-128"/>
                  <a:ea typeface="ＭＳ Ｐゴシック" panose="020B0600070205080204" pitchFamily="50" charset="-128"/>
                  <a:cs typeface="Arial" pitchFamily="34" charset="0"/>
                </a:rPr>
                <a:t>≒</a:t>
              </a:r>
              <a:endParaRPr lang="en-US" altLang="ja-JP" b="1" spc="100" dirty="0">
                <a:latin typeface="ＭＳ Ｐゴシック" panose="020B0600070205080204" pitchFamily="50" charset="-128"/>
                <a:ea typeface="ＭＳ Ｐゴシック" panose="020B0600070205080204" pitchFamily="50" charset="-128"/>
                <a:cs typeface="Arial" pitchFamily="34" charset="0"/>
              </a:endParaRPr>
            </a:p>
          </p:txBody>
        </p:sp>
        <p:sp>
          <p:nvSpPr>
            <p:cNvPr id="63" name="Rectangle 2"/>
            <p:cNvSpPr txBox="1">
              <a:spLocks noChangeArrowheads="1"/>
            </p:cNvSpPr>
            <p:nvPr/>
          </p:nvSpPr>
          <p:spPr>
            <a:xfrm>
              <a:off x="3563888" y="6168602"/>
              <a:ext cx="1368152" cy="410532"/>
            </a:xfrm>
            <a:prstGeom prst="rect">
              <a:avLst/>
            </a:prstGeom>
          </p:spPr>
          <p:txBody>
            <a:bodyPr/>
            <a:lstStyle/>
            <a:p>
              <a:pPr>
                <a:defRPr/>
              </a:pPr>
              <a:r>
                <a:rPr lang="en-US" altLang="ja-JP" b="1" spc="100" dirty="0">
                  <a:latin typeface="Arial" panose="020B0604020202020204" pitchFamily="34" charset="0"/>
                  <a:ea typeface="ＭＳ Ｐゴシック" panose="020B0600070205080204" pitchFamily="50" charset="-128"/>
                  <a:cs typeface="Arial" panose="020B0604020202020204" pitchFamily="34" charset="0"/>
                </a:rPr>
                <a:t>1.1µm</a:t>
              </a:r>
            </a:p>
          </p:txBody>
        </p:sp>
      </p:grpSp>
      <p:sp>
        <p:nvSpPr>
          <p:cNvPr id="68" name="Rectangle 2"/>
          <p:cNvSpPr txBox="1">
            <a:spLocks noChangeArrowheads="1"/>
          </p:cNvSpPr>
          <p:nvPr/>
        </p:nvSpPr>
        <p:spPr>
          <a:xfrm>
            <a:off x="6080870" y="4383322"/>
            <a:ext cx="2563312" cy="720080"/>
          </a:xfrm>
          <a:prstGeom prst="rect">
            <a:avLst/>
          </a:prstGeom>
        </p:spPr>
        <p:txBody>
          <a:bodyPr/>
          <a:lstStyle/>
          <a:p>
            <a:pPr>
              <a:defRPr/>
            </a:pPr>
            <a:r>
              <a:rPr lang="ja-JP" altLang="en-US" sz="1900" spc="100" dirty="0">
                <a:latin typeface="Arial" panose="020B0604020202020204" pitchFamily="34" charset="0"/>
                <a:ea typeface="ＭＳ Ｐゴシック" panose="020B0600070205080204" pitchFamily="50" charset="-128"/>
                <a:cs typeface="Arial" panose="020B0604020202020204" pitchFamily="34" charset="0"/>
              </a:rPr>
              <a:t>接眼ミクロメータ</a:t>
            </a:r>
            <a:r>
              <a:rPr lang="en-US" altLang="ja-JP" sz="1900" spc="100" dirty="0">
                <a:latin typeface="Arial" panose="020B0604020202020204" pitchFamily="34" charset="0"/>
                <a:ea typeface="ＭＳ Ｐゴシック" panose="020B0600070205080204" pitchFamily="50" charset="-128"/>
                <a:cs typeface="Arial" panose="020B0604020202020204" pitchFamily="34" charset="0"/>
              </a:rPr>
              <a:t>―</a:t>
            </a:r>
          </a:p>
          <a:p>
            <a:pPr>
              <a:defRPr/>
            </a:pPr>
            <a:r>
              <a:rPr lang="ja-JP" altLang="en-US" sz="1900" spc="100" dirty="0">
                <a:latin typeface="Arial" panose="020B0604020202020204" pitchFamily="34" charset="0"/>
                <a:ea typeface="ＭＳ Ｐゴシック" panose="020B0600070205080204" pitchFamily="50" charset="-128"/>
                <a:cs typeface="Arial" panose="020B0604020202020204" pitchFamily="34" charset="0"/>
              </a:rPr>
              <a:t>の目盛り</a:t>
            </a:r>
            <a:endParaRPr lang="en-US" altLang="ja-JP" sz="1900" spc="1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5" name="直線コネクタ 24"/>
          <p:cNvCxnSpPr/>
          <p:nvPr/>
        </p:nvCxnSpPr>
        <p:spPr>
          <a:xfrm flipV="1">
            <a:off x="6228184" y="2788388"/>
            <a:ext cx="288032" cy="216024"/>
          </a:xfrm>
          <a:prstGeom prst="line">
            <a:avLst/>
          </a:prstGeom>
        </p:spPr>
        <p:style>
          <a:lnRef idx="1">
            <a:schemeClr val="dk1"/>
          </a:lnRef>
          <a:fillRef idx="0">
            <a:schemeClr val="dk1"/>
          </a:fillRef>
          <a:effectRef idx="0">
            <a:schemeClr val="dk1"/>
          </a:effectRef>
          <a:fontRef idx="minor">
            <a:schemeClr val="tx1"/>
          </a:fontRef>
        </p:style>
      </p:cxnSp>
      <p:sp>
        <p:nvSpPr>
          <p:cNvPr id="69" name="Rectangle 2"/>
          <p:cNvSpPr txBox="1">
            <a:spLocks noChangeArrowheads="1"/>
          </p:cNvSpPr>
          <p:nvPr/>
        </p:nvSpPr>
        <p:spPr>
          <a:xfrm>
            <a:off x="6257160" y="2428348"/>
            <a:ext cx="2563312" cy="720080"/>
          </a:xfrm>
          <a:prstGeom prst="rect">
            <a:avLst/>
          </a:prstGeom>
        </p:spPr>
        <p:txBody>
          <a:bodyPr/>
          <a:lstStyle/>
          <a:p>
            <a:pPr>
              <a:defRPr/>
            </a:pPr>
            <a:r>
              <a:rPr lang="ja-JP" altLang="en-US" sz="1900" spc="100" dirty="0">
                <a:latin typeface="Arial" panose="020B0604020202020204" pitchFamily="34" charset="0"/>
                <a:ea typeface="ＭＳ Ｐゴシック" panose="020B0600070205080204" pitchFamily="50" charset="-128"/>
                <a:cs typeface="Arial" panose="020B0604020202020204" pitchFamily="34" charset="0"/>
              </a:rPr>
              <a:t>イカダモ（緑）</a:t>
            </a:r>
            <a:endParaRPr lang="en-US" altLang="ja-JP" sz="1900" spc="1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0" name="Rectangle 2"/>
          <p:cNvSpPr txBox="1">
            <a:spLocks noChangeArrowheads="1"/>
          </p:cNvSpPr>
          <p:nvPr/>
        </p:nvSpPr>
        <p:spPr>
          <a:xfrm>
            <a:off x="5220072" y="5225050"/>
            <a:ext cx="4928818" cy="706012"/>
          </a:xfrm>
          <a:prstGeom prst="rect">
            <a:avLst/>
          </a:prstGeom>
        </p:spPr>
        <p:txBody>
          <a:bodyPr/>
          <a:lstStyle/>
          <a:p>
            <a:pPr>
              <a:defRPr/>
            </a:pPr>
            <a:r>
              <a:rPr lang="ja-JP" altLang="en-US" spc="100" dirty="0">
                <a:latin typeface="Arial" panose="020B0604020202020204" pitchFamily="34" charset="0"/>
                <a:ea typeface="ＭＳ Ｐゴシック" panose="020B0600070205080204" pitchFamily="50" charset="-128"/>
                <a:cs typeface="Arial" panose="020B0604020202020204" pitchFamily="34" charset="0"/>
              </a:rPr>
              <a:t>イカダモの幅は</a:t>
            </a:r>
            <a:endParaRPr lang="en-US" altLang="ja-JP" spc="100" dirty="0">
              <a:latin typeface="Arial" panose="020B0604020202020204" pitchFamily="34" charset="0"/>
              <a:ea typeface="ＭＳ Ｐゴシック" panose="020B0600070205080204" pitchFamily="50" charset="-128"/>
              <a:cs typeface="Arial" panose="020B0604020202020204" pitchFamily="34" charset="0"/>
            </a:endParaRPr>
          </a:p>
          <a:p>
            <a:pPr>
              <a:defRPr/>
            </a:pPr>
            <a:r>
              <a:rPr lang="ja-JP" altLang="en-US" spc="100" dirty="0">
                <a:latin typeface="Arial" panose="020B0604020202020204" pitchFamily="34" charset="0"/>
                <a:ea typeface="ＭＳ Ｐゴシック" panose="020B0600070205080204" pitchFamily="50" charset="-128"/>
                <a:cs typeface="Arial" panose="020B0604020202020204" pitchFamily="34" charset="0"/>
              </a:rPr>
              <a:t>接眼ミクロメータ</a:t>
            </a:r>
            <a:r>
              <a:rPr lang="en-US" altLang="ja-JP" spc="100" dirty="0">
                <a:latin typeface="Arial" panose="020B0604020202020204" pitchFamily="34" charset="0"/>
                <a:ea typeface="ＭＳ Ｐゴシック" panose="020B0600070205080204" pitchFamily="50" charset="-128"/>
                <a:cs typeface="Arial" panose="020B0604020202020204" pitchFamily="34" charset="0"/>
              </a:rPr>
              <a:t>―34</a:t>
            </a:r>
            <a:r>
              <a:rPr lang="ja-JP" altLang="en-US" spc="100" dirty="0">
                <a:latin typeface="Arial" panose="020B0604020202020204" pitchFamily="34" charset="0"/>
                <a:ea typeface="ＭＳ Ｐゴシック" panose="020B0600070205080204" pitchFamily="50" charset="-128"/>
                <a:cs typeface="Arial" panose="020B0604020202020204" pitchFamily="34" charset="0"/>
              </a:rPr>
              <a:t>目盛りに相当</a:t>
            </a:r>
            <a:endParaRPr lang="en-US" altLang="ja-JP" spc="1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7" name="グループ化 26"/>
          <p:cNvGrpSpPr/>
          <p:nvPr/>
        </p:nvGrpSpPr>
        <p:grpSpPr>
          <a:xfrm>
            <a:off x="5177040" y="6093296"/>
            <a:ext cx="4435520" cy="706012"/>
            <a:chOff x="5097572" y="6093296"/>
            <a:chExt cx="4435520" cy="706012"/>
          </a:xfrm>
        </p:grpSpPr>
        <p:sp>
          <p:nvSpPr>
            <p:cNvPr id="74" name="Rectangle 2"/>
            <p:cNvSpPr txBox="1">
              <a:spLocks noChangeArrowheads="1"/>
            </p:cNvSpPr>
            <p:nvPr/>
          </p:nvSpPr>
          <p:spPr>
            <a:xfrm>
              <a:off x="6137958" y="6215796"/>
              <a:ext cx="504056" cy="360040"/>
            </a:xfrm>
            <a:prstGeom prst="rect">
              <a:avLst/>
            </a:prstGeom>
          </p:spPr>
          <p:txBody>
            <a:bodyPr/>
            <a:lstStyle/>
            <a:p>
              <a:pPr>
                <a:defRPr/>
              </a:pPr>
              <a:r>
                <a:rPr lang="ja-JP" altLang="en-US" b="1" spc="100" dirty="0">
                  <a:latin typeface="ＭＳ Ｐゴシック" panose="020B0600070205080204" pitchFamily="50" charset="-128"/>
                  <a:ea typeface="ＭＳ Ｐゴシック" panose="020B0600070205080204" pitchFamily="50" charset="-128"/>
                  <a:cs typeface="Arial" pitchFamily="34" charset="0"/>
                </a:rPr>
                <a:t>＝</a:t>
              </a:r>
              <a:endParaRPr lang="en-US" altLang="ja-JP" b="1" spc="100" dirty="0">
                <a:latin typeface="ＭＳ Ｐゴシック" panose="020B0600070205080204" pitchFamily="50" charset="-128"/>
                <a:ea typeface="ＭＳ Ｐゴシック" panose="020B0600070205080204" pitchFamily="50" charset="-128"/>
                <a:cs typeface="Arial" pitchFamily="34" charset="0"/>
              </a:endParaRPr>
            </a:p>
          </p:txBody>
        </p:sp>
        <p:sp>
          <p:nvSpPr>
            <p:cNvPr id="75" name="Rectangle 2"/>
            <p:cNvSpPr txBox="1">
              <a:spLocks noChangeArrowheads="1"/>
            </p:cNvSpPr>
            <p:nvPr/>
          </p:nvSpPr>
          <p:spPr>
            <a:xfrm>
              <a:off x="5097572" y="6093296"/>
              <a:ext cx="2448272" cy="706012"/>
            </a:xfrm>
            <a:prstGeom prst="rect">
              <a:avLst/>
            </a:prstGeom>
          </p:spPr>
          <p:txBody>
            <a:bodyPr/>
            <a:lstStyle/>
            <a:p>
              <a:pPr fontAlgn="auto">
                <a:lnSpc>
                  <a:spcPts val="1900"/>
                </a:lnSpc>
                <a:spcAft>
                  <a:spcPts val="0"/>
                </a:spcAft>
                <a:defRPr/>
              </a:pPr>
              <a:r>
                <a:rPr lang="ja-JP" altLang="en-US" spc="100" dirty="0">
                  <a:latin typeface="Arial" panose="020B0604020202020204" pitchFamily="34" charset="0"/>
                  <a:ea typeface="ＭＳ ゴシック" panose="020B0609070205080204" pitchFamily="49" charset="-128"/>
                  <a:cs typeface="Arial" panose="020B0604020202020204" pitchFamily="34" charset="0"/>
                </a:rPr>
                <a:t>イカダモ</a:t>
              </a:r>
              <a:endParaRPr lang="en-US" altLang="ja-JP" spc="100" dirty="0">
                <a:latin typeface="Arial" panose="020B0604020202020204" pitchFamily="34" charset="0"/>
                <a:ea typeface="ＭＳ ゴシック" panose="020B0609070205080204" pitchFamily="49" charset="-128"/>
                <a:cs typeface="Arial" panose="020B0604020202020204" pitchFamily="34" charset="0"/>
              </a:endParaRPr>
            </a:p>
            <a:p>
              <a:pPr fontAlgn="auto">
                <a:lnSpc>
                  <a:spcPts val="1900"/>
                </a:lnSpc>
                <a:spcAft>
                  <a:spcPts val="0"/>
                </a:spcAft>
                <a:defRPr/>
              </a:pPr>
              <a:r>
                <a:rPr lang="ja-JP" altLang="en-US" spc="100" dirty="0">
                  <a:latin typeface="Arial" panose="020B0604020202020204" pitchFamily="34" charset="0"/>
                  <a:ea typeface="ＭＳ ゴシック" panose="020B0609070205080204" pitchFamily="49" charset="-128"/>
                  <a:cs typeface="Arial" panose="020B0604020202020204" pitchFamily="34" charset="0"/>
                </a:rPr>
                <a:t>の幅</a:t>
              </a:r>
              <a:endParaRPr lang="en-US" altLang="ja-JP" spc="100" dirty="0">
                <a:latin typeface="Arial" panose="020B0604020202020204" pitchFamily="34" charset="0"/>
                <a:ea typeface="ＭＳ ゴシック" panose="020B0609070205080204" pitchFamily="49" charset="-128"/>
                <a:cs typeface="Arial" panose="020B0604020202020204" pitchFamily="34" charset="0"/>
              </a:endParaRPr>
            </a:p>
          </p:txBody>
        </p:sp>
        <p:sp>
          <p:nvSpPr>
            <p:cNvPr id="76" name="Rectangle 2"/>
            <p:cNvSpPr txBox="1">
              <a:spLocks noChangeArrowheads="1"/>
            </p:cNvSpPr>
            <p:nvPr/>
          </p:nvSpPr>
          <p:spPr>
            <a:xfrm>
              <a:off x="6454966" y="6197578"/>
              <a:ext cx="1717434" cy="410532"/>
            </a:xfrm>
            <a:prstGeom prst="rect">
              <a:avLst/>
            </a:prstGeom>
          </p:spPr>
          <p:txBody>
            <a:bodyPr/>
            <a:lstStyle/>
            <a:p>
              <a:pPr>
                <a:defRPr/>
              </a:pPr>
              <a:r>
                <a:rPr lang="en-US" altLang="ja-JP" spc="100" dirty="0">
                  <a:latin typeface="Arial" panose="020B0604020202020204" pitchFamily="34" charset="0"/>
                  <a:ea typeface="ＭＳ Ｐゴシック" panose="020B0600070205080204" pitchFamily="50" charset="-128"/>
                  <a:cs typeface="Arial" panose="020B0604020202020204" pitchFamily="34" charset="0"/>
                </a:rPr>
                <a:t>1.1µm x 34</a:t>
              </a:r>
            </a:p>
          </p:txBody>
        </p:sp>
        <p:sp>
          <p:nvSpPr>
            <p:cNvPr id="80" name="Rectangle 2"/>
            <p:cNvSpPr txBox="1">
              <a:spLocks noChangeArrowheads="1"/>
            </p:cNvSpPr>
            <p:nvPr/>
          </p:nvSpPr>
          <p:spPr>
            <a:xfrm>
              <a:off x="7794270" y="6215796"/>
              <a:ext cx="504056" cy="360040"/>
            </a:xfrm>
            <a:prstGeom prst="rect">
              <a:avLst/>
            </a:prstGeom>
          </p:spPr>
          <p:txBody>
            <a:bodyPr/>
            <a:lstStyle/>
            <a:p>
              <a:pPr>
                <a:defRPr/>
              </a:pPr>
              <a:r>
                <a:rPr lang="ja-JP" altLang="en-US" b="1" spc="100" dirty="0">
                  <a:latin typeface="ＭＳ Ｐゴシック" panose="020B0600070205080204" pitchFamily="50" charset="-128"/>
                  <a:ea typeface="ＭＳ Ｐゴシック" panose="020B0600070205080204" pitchFamily="50" charset="-128"/>
                  <a:cs typeface="Arial" pitchFamily="34" charset="0"/>
                </a:rPr>
                <a:t>≒</a:t>
              </a:r>
              <a:endParaRPr lang="en-US" altLang="ja-JP" b="1" spc="100" dirty="0">
                <a:latin typeface="ＭＳ Ｐゴシック" panose="020B0600070205080204" pitchFamily="50" charset="-128"/>
                <a:ea typeface="ＭＳ Ｐゴシック" panose="020B0600070205080204" pitchFamily="50" charset="-128"/>
                <a:cs typeface="Arial" pitchFamily="34" charset="0"/>
              </a:endParaRPr>
            </a:p>
          </p:txBody>
        </p:sp>
        <p:sp>
          <p:nvSpPr>
            <p:cNvPr id="82" name="Rectangle 2"/>
            <p:cNvSpPr txBox="1">
              <a:spLocks noChangeArrowheads="1"/>
            </p:cNvSpPr>
            <p:nvPr/>
          </p:nvSpPr>
          <p:spPr>
            <a:xfrm>
              <a:off x="8164940" y="6208336"/>
              <a:ext cx="1368152" cy="410532"/>
            </a:xfrm>
            <a:prstGeom prst="rect">
              <a:avLst/>
            </a:prstGeom>
          </p:spPr>
          <p:txBody>
            <a:bodyPr/>
            <a:lstStyle/>
            <a:p>
              <a:pPr>
                <a:defRPr/>
              </a:pPr>
              <a:r>
                <a:rPr lang="en-US" altLang="ja-JP" b="1" spc="100" dirty="0">
                  <a:latin typeface="Arial" panose="020B0604020202020204" pitchFamily="34" charset="0"/>
                  <a:ea typeface="ＭＳ Ｐゴシック" panose="020B0600070205080204" pitchFamily="50" charset="-128"/>
                  <a:cs typeface="Arial" panose="020B0604020202020204" pitchFamily="34" charset="0"/>
                </a:rPr>
                <a:t>37µm</a:t>
              </a:r>
            </a:p>
          </p:txBody>
        </p:sp>
      </p:grpSp>
      <p:sp>
        <p:nvSpPr>
          <p:cNvPr id="83" name="Rectangle 2"/>
          <p:cNvSpPr txBox="1">
            <a:spLocks noChangeArrowheads="1"/>
          </p:cNvSpPr>
          <p:nvPr/>
        </p:nvSpPr>
        <p:spPr>
          <a:xfrm>
            <a:off x="-140794" y="2161832"/>
            <a:ext cx="827584" cy="360040"/>
          </a:xfrm>
          <a:prstGeom prst="rect">
            <a:avLst/>
          </a:prstGeom>
        </p:spPr>
        <p:txBody>
          <a:bodyPr/>
          <a:lstStyle/>
          <a:p>
            <a:pPr algn="ctr" fontAlgn="auto">
              <a:spcAft>
                <a:spcPts val="0"/>
              </a:spcAft>
              <a:defRPr/>
            </a:pPr>
            <a:r>
              <a:rPr lang="en-US" altLang="ja-JP" sz="2400" b="1" spc="100" dirty="0">
                <a:latin typeface="Arial" panose="020B0604020202020204" pitchFamily="34" charset="0"/>
                <a:ea typeface="ＭＳ ゴシック" panose="020B0609070205080204" pitchFamily="49" charset="-128"/>
                <a:cs typeface="Arial" panose="020B0604020202020204" pitchFamily="34" charset="0"/>
              </a:rPr>
              <a:t>A</a:t>
            </a:r>
          </a:p>
        </p:txBody>
      </p:sp>
      <p:sp>
        <p:nvSpPr>
          <p:cNvPr id="85" name="Rectangle 2"/>
          <p:cNvSpPr txBox="1">
            <a:spLocks noChangeArrowheads="1"/>
          </p:cNvSpPr>
          <p:nvPr/>
        </p:nvSpPr>
        <p:spPr>
          <a:xfrm>
            <a:off x="4601052" y="2161832"/>
            <a:ext cx="827584" cy="360040"/>
          </a:xfrm>
          <a:prstGeom prst="rect">
            <a:avLst/>
          </a:prstGeom>
        </p:spPr>
        <p:txBody>
          <a:bodyPr/>
          <a:lstStyle/>
          <a:p>
            <a:pPr algn="ctr" fontAlgn="auto">
              <a:spcAft>
                <a:spcPts val="0"/>
              </a:spcAft>
              <a:defRPr/>
            </a:pPr>
            <a:r>
              <a:rPr lang="en-US" altLang="ja-JP" sz="2400" b="1" spc="100" dirty="0">
                <a:latin typeface="Arial" panose="020B0604020202020204" pitchFamily="34" charset="0"/>
                <a:ea typeface="ＭＳ ゴシック" panose="020B0609070205080204" pitchFamily="49" charset="-128"/>
                <a:cs typeface="Arial" panose="020B0604020202020204" pitchFamily="34" charset="0"/>
              </a:rPr>
              <a:t>B</a:t>
            </a:r>
          </a:p>
        </p:txBody>
      </p:sp>
    </p:spTree>
    <p:extLst>
      <p:ext uri="{BB962C8B-B14F-4D97-AF65-F5344CB8AC3E}">
        <p14:creationId xmlns:p14="http://schemas.microsoft.com/office/powerpoint/2010/main" val="2398789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16656"/>
            <a:ext cx="9144000" cy="578980"/>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796" name="Title 1"/>
          <p:cNvSpPr txBox="1">
            <a:spLocks/>
          </p:cNvSpPr>
          <p:nvPr/>
        </p:nvSpPr>
        <p:spPr bwMode="auto">
          <a:xfrm>
            <a:off x="-238145" y="-81172"/>
            <a:ext cx="9684568"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ctr"/>
            <a:r>
              <a:rPr lang="ja-JP" altLang="en-US" sz="3000" b="1" dirty="0">
                <a:latin typeface="ＭＳ Ｐゴシック" panose="020B0600070205080204" pitchFamily="50" charset="-128"/>
                <a:ea typeface="ＭＳ Ｐゴシック" panose="020B0600070205080204" pitchFamily="50" charset="-128"/>
                <a:cs typeface="Arial" panose="020B0604020202020204" pitchFamily="34" charset="0"/>
              </a:rPr>
              <a:t>オオカナダモの原形質流動の速度の測定方法</a:t>
            </a:r>
            <a:endParaRPr lang="en-US" altLang="ja-JP" sz="30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9" name="正方形/長方形 153"/>
          <p:cNvSpPr>
            <a:spLocks noChangeArrowheads="1"/>
          </p:cNvSpPr>
          <p:nvPr/>
        </p:nvSpPr>
        <p:spPr bwMode="auto">
          <a:xfrm>
            <a:off x="8312" y="0"/>
            <a:ext cx="9144000" cy="6858000"/>
          </a:xfrm>
          <a:prstGeom prst="rect">
            <a:avLst/>
          </a:pr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ja-JP" altLang="en-US" dirty="0"/>
          </a:p>
        </p:txBody>
      </p:sp>
      <p:sp>
        <p:nvSpPr>
          <p:cNvPr id="12" name="正方形/長方形 11">
            <a:extLst>
              <a:ext uri="{FF2B5EF4-FFF2-40B4-BE49-F238E27FC236}">
                <a16:creationId xmlns:a16="http://schemas.microsoft.com/office/drawing/2014/main" id="{5A3DEF39-0AA1-BEAE-639C-BB246E964968}"/>
              </a:ext>
            </a:extLst>
          </p:cNvPr>
          <p:cNvSpPr/>
          <p:nvPr/>
        </p:nvSpPr>
        <p:spPr>
          <a:xfrm>
            <a:off x="4754940" y="980728"/>
            <a:ext cx="4320480" cy="682238"/>
          </a:xfrm>
          <a:prstGeom prst="rect">
            <a:avLst/>
          </a:prstGeom>
        </p:spPr>
        <p:txBody>
          <a:bodyPr wrap="square">
            <a:spAutoFit/>
          </a:bodyPr>
          <a:lstStyle/>
          <a:p>
            <a:pPr>
              <a:lnSpc>
                <a:spcPts val="2300"/>
              </a:lnSpc>
            </a:pPr>
            <a:r>
              <a:rPr lang="ja-JP" altLang="en-US" sz="2000" dirty="0">
                <a:latin typeface="Arial" panose="020B0604020202020204" pitchFamily="34" charset="0"/>
                <a:ea typeface="ＭＳ Ｐゴシック" panose="020B0600070205080204" pitchFamily="50" charset="-128"/>
                <a:cs typeface="Arial" panose="020B0604020202020204" pitchFamily="34" charset="0"/>
              </a:rPr>
              <a:t>➀ オオカナダモの葉を１枚とり</a:t>
            </a:r>
            <a:endParaRPr lang="en-US" altLang="ja-JP" sz="2000" dirty="0">
              <a:latin typeface="Arial" panose="020B0604020202020204" pitchFamily="34" charset="0"/>
              <a:ea typeface="ＭＳ Ｐゴシック" panose="020B0600070205080204" pitchFamily="50" charset="-128"/>
              <a:cs typeface="Arial" panose="020B0604020202020204" pitchFamily="34" charset="0"/>
            </a:endParaRPr>
          </a:p>
          <a:p>
            <a:pPr>
              <a:lnSpc>
                <a:spcPts val="2300"/>
              </a:lnSpc>
            </a:pPr>
            <a:r>
              <a:rPr lang="en-US" altLang="ja-JP" sz="20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2000" dirty="0">
                <a:latin typeface="Arial" panose="020B0604020202020204" pitchFamily="34" charset="0"/>
                <a:ea typeface="ＭＳ Ｐゴシック" panose="020B0600070205080204" pitchFamily="50" charset="-128"/>
                <a:cs typeface="Arial" panose="020B0604020202020204" pitchFamily="34" charset="0"/>
              </a:rPr>
              <a:t>スライドガラスにのせる。</a:t>
            </a:r>
            <a:endParaRPr lang="en-US" altLang="ja-JP" sz="2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正方形/長方形 12">
            <a:extLst>
              <a:ext uri="{FF2B5EF4-FFF2-40B4-BE49-F238E27FC236}">
                <a16:creationId xmlns:a16="http://schemas.microsoft.com/office/drawing/2014/main" id="{D117E2B9-0874-A81A-C25C-CB7B943F01E5}"/>
              </a:ext>
            </a:extLst>
          </p:cNvPr>
          <p:cNvSpPr/>
          <p:nvPr/>
        </p:nvSpPr>
        <p:spPr>
          <a:xfrm>
            <a:off x="4756020" y="1702919"/>
            <a:ext cx="4320480" cy="682238"/>
          </a:xfrm>
          <a:prstGeom prst="rect">
            <a:avLst/>
          </a:prstGeom>
        </p:spPr>
        <p:txBody>
          <a:bodyPr wrap="square">
            <a:spAutoFit/>
          </a:bodyPr>
          <a:lstStyle/>
          <a:p>
            <a:pPr>
              <a:lnSpc>
                <a:spcPts val="2300"/>
              </a:lnSpc>
            </a:pPr>
            <a:r>
              <a:rPr lang="ja-JP" altLang="en-US" sz="2000" dirty="0">
                <a:latin typeface="Arial" panose="020B0604020202020204" pitchFamily="34" charset="0"/>
                <a:ea typeface="ＭＳ Ｐゴシック" panose="020B0600070205080204" pitchFamily="50" charset="-128"/>
                <a:cs typeface="Arial" panose="020B0604020202020204" pitchFamily="34" charset="0"/>
              </a:rPr>
              <a:t>➁ 水を１滴たらして、カバーガラスを</a:t>
            </a:r>
            <a:endParaRPr lang="en-US" altLang="ja-JP" sz="2000" dirty="0">
              <a:latin typeface="Arial" panose="020B0604020202020204" pitchFamily="34" charset="0"/>
              <a:ea typeface="ＭＳ Ｐゴシック" panose="020B0600070205080204" pitchFamily="50" charset="-128"/>
              <a:cs typeface="Arial" panose="020B0604020202020204" pitchFamily="34" charset="0"/>
            </a:endParaRPr>
          </a:p>
          <a:p>
            <a:pPr>
              <a:lnSpc>
                <a:spcPts val="2300"/>
              </a:lnSpc>
            </a:pPr>
            <a:r>
              <a:rPr lang="ja-JP" altLang="en-US" sz="2000" dirty="0">
                <a:latin typeface="Arial" panose="020B0604020202020204" pitchFamily="34" charset="0"/>
                <a:ea typeface="ＭＳ Ｐゴシック" panose="020B0600070205080204" pitchFamily="50" charset="-128"/>
                <a:cs typeface="Arial" panose="020B0604020202020204" pitchFamily="34" charset="0"/>
              </a:rPr>
              <a:t>　  かける。</a:t>
            </a:r>
            <a:endParaRPr lang="en-US" altLang="ja-JP" sz="2000" dirty="0">
              <a:latin typeface="Arial" panose="020B0604020202020204" pitchFamily="34" charset="0"/>
              <a:ea typeface="ＭＳ ゴシック" panose="020B0609070205080204" pitchFamily="49" charset="-128"/>
              <a:cs typeface="Arial" panose="020B0604020202020204" pitchFamily="34" charset="0"/>
            </a:endParaRPr>
          </a:p>
        </p:txBody>
      </p:sp>
      <p:sp>
        <p:nvSpPr>
          <p:cNvPr id="16" name="正方形/長方形 15">
            <a:extLst>
              <a:ext uri="{FF2B5EF4-FFF2-40B4-BE49-F238E27FC236}">
                <a16:creationId xmlns:a16="http://schemas.microsoft.com/office/drawing/2014/main" id="{B2766B11-3F29-C35D-3CA3-EE7A4E08B83B}"/>
              </a:ext>
            </a:extLst>
          </p:cNvPr>
          <p:cNvSpPr/>
          <p:nvPr/>
        </p:nvSpPr>
        <p:spPr>
          <a:xfrm>
            <a:off x="4610924" y="601230"/>
            <a:ext cx="4553186" cy="400110"/>
          </a:xfrm>
          <a:prstGeom prst="rect">
            <a:avLst/>
          </a:prstGeom>
        </p:spPr>
        <p:txBody>
          <a:bodyPr wrap="square">
            <a:spAutoFit/>
          </a:bodyPr>
          <a:lstStyle/>
          <a:p>
            <a:r>
              <a:rPr lang="en-US" altLang="ja-JP" sz="2000" b="1" dirty="0">
                <a:latin typeface="Arial" panose="020B0604020202020204" pitchFamily="34" charset="0"/>
                <a:ea typeface="ＭＳ ゴシック" panose="020B0609070205080204" pitchFamily="49" charset="-128"/>
                <a:cs typeface="Arial" panose="020B0604020202020204" pitchFamily="34" charset="0"/>
              </a:rPr>
              <a:t>C</a:t>
            </a:r>
            <a:r>
              <a:rPr lang="ja-JP" altLang="en-US" sz="2000" b="1" dirty="0">
                <a:latin typeface="Arial" panose="020B0604020202020204" pitchFamily="34" charset="0"/>
                <a:ea typeface="ＭＳ ゴシック" panose="020B0609070205080204" pitchFamily="49" charset="-128"/>
                <a:cs typeface="Arial" panose="020B0604020202020204" pitchFamily="34" charset="0"/>
              </a:rPr>
              <a:t>   観察用試料の作製</a:t>
            </a:r>
          </a:p>
        </p:txBody>
      </p:sp>
      <p:sp>
        <p:nvSpPr>
          <p:cNvPr id="23" name="正方形/長方形 22">
            <a:extLst>
              <a:ext uri="{FF2B5EF4-FFF2-40B4-BE49-F238E27FC236}">
                <a16:creationId xmlns:a16="http://schemas.microsoft.com/office/drawing/2014/main" id="{9536F2EE-2B17-BF2D-0B18-20C84D212D91}"/>
              </a:ext>
            </a:extLst>
          </p:cNvPr>
          <p:cNvSpPr/>
          <p:nvPr/>
        </p:nvSpPr>
        <p:spPr>
          <a:xfrm>
            <a:off x="4754932" y="3007462"/>
            <a:ext cx="4320480" cy="682238"/>
          </a:xfrm>
          <a:prstGeom prst="rect">
            <a:avLst/>
          </a:prstGeom>
        </p:spPr>
        <p:txBody>
          <a:bodyPr wrap="square">
            <a:spAutoFit/>
          </a:bodyPr>
          <a:lstStyle/>
          <a:p>
            <a:pPr>
              <a:lnSpc>
                <a:spcPts val="2300"/>
              </a:lnSpc>
            </a:pPr>
            <a:r>
              <a:rPr lang="ja-JP" altLang="en-US" sz="2000" dirty="0">
                <a:latin typeface="Arial" panose="020B0604020202020204" pitchFamily="34" charset="0"/>
                <a:ea typeface="ＭＳ Ｐゴシック" panose="020B0600070205080204" pitchFamily="50" charset="-128"/>
                <a:cs typeface="Arial" panose="020B0604020202020204" pitchFamily="34" charset="0"/>
              </a:rPr>
              <a:t>➀ 接眼ミクロメータ</a:t>
            </a:r>
            <a:r>
              <a:rPr lang="en-US" altLang="ja-JP" sz="2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20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2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2000" dirty="0">
                <a:latin typeface="Arial" panose="020B0604020202020204" pitchFamily="34" charset="0"/>
                <a:ea typeface="ＭＳ Ｐゴシック" panose="020B0600070205080204" pitchFamily="50" charset="-128"/>
                <a:cs typeface="Arial" panose="020B0604020202020204" pitchFamily="34" charset="0"/>
              </a:rPr>
              <a:t>目盛りの</a:t>
            </a:r>
            <a:endParaRPr lang="en-US" altLang="ja-JP" sz="2000" dirty="0">
              <a:latin typeface="Arial" panose="020B0604020202020204" pitchFamily="34" charset="0"/>
              <a:ea typeface="ＭＳ Ｐゴシック" panose="020B0600070205080204" pitchFamily="50" charset="-128"/>
              <a:cs typeface="Arial" panose="020B0604020202020204" pitchFamily="34" charset="0"/>
            </a:endParaRPr>
          </a:p>
          <a:p>
            <a:pPr>
              <a:lnSpc>
                <a:spcPts val="2300"/>
              </a:lnSpc>
            </a:pPr>
            <a:r>
              <a:rPr lang="en-US" altLang="ja-JP" sz="20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2000" dirty="0">
                <a:latin typeface="Arial" panose="020B0604020202020204" pitchFamily="34" charset="0"/>
                <a:ea typeface="ＭＳ Ｐゴシック" panose="020B0600070205080204" pitchFamily="50" charset="-128"/>
                <a:cs typeface="Arial" panose="020B0604020202020204" pitchFamily="34" charset="0"/>
              </a:rPr>
              <a:t>長さを計算する。</a:t>
            </a:r>
          </a:p>
        </p:txBody>
      </p:sp>
      <p:sp>
        <p:nvSpPr>
          <p:cNvPr id="26" name="正方形/長方形 25">
            <a:extLst>
              <a:ext uri="{FF2B5EF4-FFF2-40B4-BE49-F238E27FC236}">
                <a16:creationId xmlns:a16="http://schemas.microsoft.com/office/drawing/2014/main" id="{1B6F2C39-C897-7FAE-B36A-E709EC4B9A21}"/>
              </a:ext>
            </a:extLst>
          </p:cNvPr>
          <p:cNvSpPr/>
          <p:nvPr/>
        </p:nvSpPr>
        <p:spPr>
          <a:xfrm>
            <a:off x="4756012" y="3799200"/>
            <a:ext cx="4320480" cy="1862048"/>
          </a:xfrm>
          <a:prstGeom prst="rect">
            <a:avLst/>
          </a:prstGeom>
        </p:spPr>
        <p:txBody>
          <a:bodyPr wrap="square">
            <a:spAutoFit/>
          </a:bodyPr>
          <a:lstStyle/>
          <a:p>
            <a:pPr>
              <a:lnSpc>
                <a:spcPts val="2300"/>
              </a:lnSpc>
            </a:pPr>
            <a:r>
              <a:rPr lang="ja-JP" altLang="en-US" sz="2000" dirty="0">
                <a:latin typeface="Arial" panose="020B0604020202020204" pitchFamily="34" charset="0"/>
                <a:ea typeface="ＭＳ Ｐゴシック" panose="020B0600070205080204" pitchFamily="50" charset="-128"/>
                <a:cs typeface="Arial" panose="020B0604020202020204" pitchFamily="34" charset="0"/>
              </a:rPr>
              <a:t>➁ 葉緑体（緑の粒）の</a:t>
            </a:r>
            <a:r>
              <a:rPr lang="en-US" altLang="ja-JP" sz="20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2000" dirty="0">
                <a:latin typeface="Arial" panose="020B0604020202020204" pitchFamily="34" charset="0"/>
                <a:ea typeface="ＭＳ Ｐゴシック" panose="020B0600070205080204" pitchFamily="50" charset="-128"/>
                <a:cs typeface="Arial" panose="020B0604020202020204" pitchFamily="34" charset="0"/>
              </a:rPr>
              <a:t>秒間の移動　</a:t>
            </a:r>
            <a:endParaRPr lang="en-US" altLang="ja-JP" sz="2000" dirty="0">
              <a:latin typeface="Arial" panose="020B0604020202020204" pitchFamily="34" charset="0"/>
              <a:ea typeface="ＭＳ Ｐゴシック" panose="020B0600070205080204" pitchFamily="50" charset="-128"/>
              <a:cs typeface="Arial" panose="020B0604020202020204" pitchFamily="34" charset="0"/>
            </a:endParaRPr>
          </a:p>
          <a:p>
            <a:pPr>
              <a:lnSpc>
                <a:spcPts val="2300"/>
              </a:lnSpc>
            </a:pPr>
            <a:r>
              <a:rPr lang="ja-JP" altLang="en-US" sz="2000" dirty="0">
                <a:latin typeface="Arial" panose="020B0604020202020204" pitchFamily="34" charset="0"/>
                <a:ea typeface="ＭＳ Ｐゴシック" panose="020B0600070205080204" pitchFamily="50" charset="-128"/>
                <a:cs typeface="Arial" panose="020B0604020202020204" pitchFamily="34" charset="0"/>
              </a:rPr>
              <a:t>　  距離を測定し、その移動速度を</a:t>
            </a:r>
            <a:endParaRPr lang="en-US" altLang="ja-JP" sz="2000" dirty="0">
              <a:latin typeface="Arial" panose="020B0604020202020204" pitchFamily="34" charset="0"/>
              <a:ea typeface="ＭＳ Ｐゴシック" panose="020B0600070205080204" pitchFamily="50" charset="-128"/>
              <a:cs typeface="Arial" panose="020B0604020202020204" pitchFamily="34" charset="0"/>
            </a:endParaRPr>
          </a:p>
          <a:p>
            <a:pPr>
              <a:lnSpc>
                <a:spcPts val="2300"/>
              </a:lnSpc>
            </a:pPr>
            <a:r>
              <a:rPr lang="ja-JP" altLang="en-US" sz="2000" dirty="0">
                <a:latin typeface="Arial" panose="020B0604020202020204" pitchFamily="34" charset="0"/>
                <a:ea typeface="ＭＳ ゴシック" panose="020B0609070205080204" pitchFamily="49" charset="-128"/>
                <a:cs typeface="Arial" panose="020B0604020202020204" pitchFamily="34" charset="0"/>
              </a:rPr>
              <a:t>　 求める。</a:t>
            </a:r>
            <a:endParaRPr lang="en-US" altLang="ja-JP" sz="2000" dirty="0">
              <a:latin typeface="Arial" panose="020B0604020202020204" pitchFamily="34" charset="0"/>
              <a:ea typeface="ＭＳ ゴシック" panose="020B0609070205080204" pitchFamily="49" charset="-128"/>
              <a:cs typeface="Arial" panose="020B0604020202020204" pitchFamily="34" charset="0"/>
            </a:endParaRPr>
          </a:p>
          <a:p>
            <a:pPr>
              <a:lnSpc>
                <a:spcPts val="2300"/>
              </a:lnSpc>
            </a:pPr>
            <a:r>
              <a:rPr lang="ja-JP" altLang="en-US" sz="2000" dirty="0">
                <a:latin typeface="Arial" panose="020B0604020202020204" pitchFamily="34" charset="0"/>
                <a:ea typeface="ＭＳ ゴシック" panose="020B0609070205080204" pitchFamily="49" charset="-128"/>
                <a:cs typeface="Arial" panose="020B0604020202020204" pitchFamily="34" charset="0"/>
              </a:rPr>
              <a:t>     </a:t>
            </a:r>
            <a:r>
              <a:rPr lang="en-US" altLang="ja-JP" sz="2000" dirty="0">
                <a:latin typeface="Arial" panose="020B0604020202020204" pitchFamily="34" charset="0"/>
                <a:ea typeface="ＭＳ ゴシック" panose="020B0609070205080204" pitchFamily="49" charset="-128"/>
                <a:cs typeface="Arial" panose="020B0604020202020204" pitchFamily="34" charset="0"/>
              </a:rPr>
              <a:t>3</a:t>
            </a:r>
            <a:r>
              <a:rPr lang="ja-JP" altLang="en-US" sz="2000" dirty="0">
                <a:latin typeface="Arial" panose="020B0604020202020204" pitchFamily="34" charset="0"/>
                <a:ea typeface="ＭＳ ゴシック" panose="020B0609070205080204" pitchFamily="49" charset="-128"/>
                <a:cs typeface="Arial" panose="020B0604020202020204" pitchFamily="34" charset="0"/>
              </a:rPr>
              <a:t>つの実験群、ぞれぞれについて</a:t>
            </a:r>
            <a:endParaRPr lang="en-US" altLang="ja-JP" sz="2000" dirty="0">
              <a:latin typeface="Arial" panose="020B0604020202020204" pitchFamily="34" charset="0"/>
              <a:ea typeface="ＭＳ ゴシック" panose="020B0609070205080204" pitchFamily="49" charset="-128"/>
              <a:cs typeface="Arial" panose="020B0604020202020204" pitchFamily="34" charset="0"/>
            </a:endParaRPr>
          </a:p>
          <a:p>
            <a:pPr>
              <a:lnSpc>
                <a:spcPts val="2300"/>
              </a:lnSpc>
            </a:pPr>
            <a:r>
              <a:rPr lang="ja-JP" altLang="en-US" sz="2000" dirty="0">
                <a:latin typeface="Arial" panose="020B0604020202020204" pitchFamily="34" charset="0"/>
                <a:ea typeface="ＭＳ ゴシック" panose="020B0609070205080204" pitchFamily="49" charset="-128"/>
                <a:cs typeface="Arial" panose="020B0604020202020204" pitchFamily="34" charset="0"/>
              </a:rPr>
              <a:t>　 </a:t>
            </a:r>
            <a:r>
              <a:rPr lang="en-US" altLang="ja-JP" sz="2000" dirty="0">
                <a:latin typeface="Arial" panose="020B0604020202020204" pitchFamily="34" charset="0"/>
                <a:ea typeface="ＭＳ ゴシック" panose="020B0609070205080204" pitchFamily="49" charset="-128"/>
                <a:cs typeface="Arial" panose="020B0604020202020204" pitchFamily="34" charset="0"/>
              </a:rPr>
              <a:t>5</a:t>
            </a:r>
            <a:r>
              <a:rPr lang="ja-JP" altLang="en-US" sz="2000" dirty="0">
                <a:latin typeface="Arial" panose="020B0604020202020204" pitchFamily="34" charset="0"/>
                <a:ea typeface="ＭＳ ゴシック" panose="020B0609070205080204" pitchFamily="49" charset="-128"/>
                <a:cs typeface="Arial" panose="020B0604020202020204" pitchFamily="34" charset="0"/>
              </a:rPr>
              <a:t>細胞内の葉緑体の移動距離を</a:t>
            </a:r>
            <a:endParaRPr lang="en-US" altLang="ja-JP" sz="2000" dirty="0">
              <a:latin typeface="Arial" panose="020B0604020202020204" pitchFamily="34" charset="0"/>
              <a:ea typeface="ＭＳ ゴシック" panose="020B0609070205080204" pitchFamily="49" charset="-128"/>
              <a:cs typeface="Arial" panose="020B0604020202020204" pitchFamily="34" charset="0"/>
            </a:endParaRPr>
          </a:p>
          <a:p>
            <a:pPr>
              <a:lnSpc>
                <a:spcPts val="2300"/>
              </a:lnSpc>
            </a:pPr>
            <a:r>
              <a:rPr lang="ja-JP" altLang="en-US" sz="2000" dirty="0">
                <a:latin typeface="Arial" panose="020B0604020202020204" pitchFamily="34" charset="0"/>
                <a:ea typeface="ＭＳ ゴシック" panose="020B0609070205080204" pitchFamily="49" charset="-128"/>
                <a:cs typeface="Arial" panose="020B0604020202020204" pitchFamily="34" charset="0"/>
              </a:rPr>
              <a:t>　 測定する。</a:t>
            </a:r>
            <a:endParaRPr lang="en-US" altLang="ja-JP" sz="2000" dirty="0">
              <a:latin typeface="Arial" panose="020B0604020202020204" pitchFamily="34" charset="0"/>
              <a:ea typeface="ＭＳ ゴシック" panose="020B0609070205080204" pitchFamily="49" charset="-128"/>
              <a:cs typeface="Arial" panose="020B0604020202020204" pitchFamily="34" charset="0"/>
            </a:endParaRPr>
          </a:p>
        </p:txBody>
      </p:sp>
      <p:sp>
        <p:nvSpPr>
          <p:cNvPr id="27" name="正方形/長方形 26">
            <a:extLst>
              <a:ext uri="{FF2B5EF4-FFF2-40B4-BE49-F238E27FC236}">
                <a16:creationId xmlns:a16="http://schemas.microsoft.com/office/drawing/2014/main" id="{7D7831CA-47FC-C6D3-4576-F65D9489048A}"/>
              </a:ext>
            </a:extLst>
          </p:cNvPr>
          <p:cNvSpPr/>
          <p:nvPr/>
        </p:nvSpPr>
        <p:spPr>
          <a:xfrm>
            <a:off x="4610916" y="2585924"/>
            <a:ext cx="4553186" cy="400110"/>
          </a:xfrm>
          <a:prstGeom prst="rect">
            <a:avLst/>
          </a:prstGeom>
        </p:spPr>
        <p:txBody>
          <a:bodyPr wrap="square">
            <a:spAutoFit/>
          </a:bodyPr>
          <a:lstStyle/>
          <a:p>
            <a:r>
              <a:rPr lang="en-US" altLang="ja-JP" sz="2000" b="1" dirty="0">
                <a:latin typeface="Arial" panose="020B0604020202020204" pitchFamily="34" charset="0"/>
                <a:ea typeface="ＭＳ ゴシック" panose="020B0609070205080204" pitchFamily="49" charset="-128"/>
                <a:cs typeface="Arial" panose="020B0604020202020204" pitchFamily="34" charset="0"/>
              </a:rPr>
              <a:t>D</a:t>
            </a:r>
            <a:r>
              <a:rPr lang="ja-JP" altLang="en-US" sz="2000" b="1" dirty="0">
                <a:latin typeface="Arial" panose="020B0604020202020204" pitchFamily="34" charset="0"/>
                <a:ea typeface="ＭＳ ゴシック" panose="020B0609070205080204" pitchFamily="49" charset="-128"/>
                <a:cs typeface="Arial" panose="020B0604020202020204" pitchFamily="34" charset="0"/>
              </a:rPr>
              <a:t>   原形質流動の速度の測定</a:t>
            </a:r>
          </a:p>
        </p:txBody>
      </p:sp>
      <p:sp>
        <p:nvSpPr>
          <p:cNvPr id="30" name="正方形/長方形 29">
            <a:extLst>
              <a:ext uri="{FF2B5EF4-FFF2-40B4-BE49-F238E27FC236}">
                <a16:creationId xmlns:a16="http://schemas.microsoft.com/office/drawing/2014/main" id="{B60E07B3-280B-E95F-C73E-BC1755C74380}"/>
              </a:ext>
            </a:extLst>
          </p:cNvPr>
          <p:cNvSpPr/>
          <p:nvPr/>
        </p:nvSpPr>
        <p:spPr>
          <a:xfrm>
            <a:off x="4750594" y="5752714"/>
            <a:ext cx="4320480" cy="977191"/>
          </a:xfrm>
          <a:prstGeom prst="rect">
            <a:avLst/>
          </a:prstGeom>
        </p:spPr>
        <p:txBody>
          <a:bodyPr wrap="square">
            <a:spAutoFit/>
          </a:bodyPr>
          <a:lstStyle/>
          <a:p>
            <a:pPr>
              <a:lnSpc>
                <a:spcPts val="2300"/>
              </a:lnSpc>
            </a:pPr>
            <a:r>
              <a:rPr lang="ja-JP" altLang="en-US" sz="2000" dirty="0">
                <a:latin typeface="Arial" panose="020B0604020202020204" pitchFamily="34" charset="0"/>
                <a:ea typeface="ＭＳ Ｐゴシック" panose="020B0600070205080204" pitchFamily="50" charset="-128"/>
                <a:cs typeface="Arial" panose="020B0604020202020204" pitchFamily="34" charset="0"/>
              </a:rPr>
              <a:t>③ 実験結果の</a:t>
            </a:r>
            <a:r>
              <a:rPr lang="zh-TW" altLang="en-US" sz="2000" dirty="0">
                <a:latin typeface="Arial" panose="020B0604020202020204" pitchFamily="34" charset="0"/>
                <a:ea typeface="ＭＳ Ｐゴシック" panose="020B0600070205080204" pitchFamily="50" charset="-128"/>
                <a:cs typeface="Arial" panose="020B0604020202020204" pitchFamily="34" charset="0"/>
              </a:rPr>
              <a:t>統計的仮説検定</a:t>
            </a:r>
            <a:r>
              <a:rPr lang="ja-JP" altLang="en-US" sz="2000" dirty="0">
                <a:latin typeface="Arial" panose="020B0604020202020204" pitchFamily="34" charset="0"/>
                <a:ea typeface="ＭＳ Ｐゴシック" panose="020B0600070205080204" pitchFamily="50" charset="-128"/>
                <a:cs typeface="Arial" panose="020B0604020202020204" pitchFamily="34" charset="0"/>
              </a:rPr>
              <a:t>により</a:t>
            </a:r>
            <a:endParaRPr lang="en-US" altLang="ja-JP" sz="2000" dirty="0">
              <a:latin typeface="Arial" panose="020B0604020202020204" pitchFamily="34" charset="0"/>
              <a:ea typeface="ＭＳ Ｐゴシック" panose="020B0600070205080204" pitchFamily="50" charset="-128"/>
              <a:cs typeface="Arial" panose="020B0604020202020204" pitchFamily="34" charset="0"/>
            </a:endParaRPr>
          </a:p>
          <a:p>
            <a:pPr>
              <a:lnSpc>
                <a:spcPts val="2300"/>
              </a:lnSpc>
            </a:pPr>
            <a:r>
              <a:rPr lang="ja-JP" altLang="en-US" sz="2000" dirty="0">
                <a:latin typeface="Arial" panose="020B0604020202020204" pitchFamily="34" charset="0"/>
                <a:ea typeface="ＭＳ ゴシック" panose="020B0609070205080204" pitchFamily="49" charset="-128"/>
                <a:cs typeface="Arial" panose="020B0604020202020204" pitchFamily="34" charset="0"/>
              </a:rPr>
              <a:t>　 光と温度の原形質流動の速度への</a:t>
            </a:r>
            <a:endParaRPr lang="en-US" altLang="ja-JP" sz="2000" dirty="0">
              <a:latin typeface="Arial" panose="020B0604020202020204" pitchFamily="34" charset="0"/>
              <a:ea typeface="ＭＳ ゴシック" panose="020B0609070205080204" pitchFamily="49" charset="-128"/>
              <a:cs typeface="Arial" panose="020B0604020202020204" pitchFamily="34" charset="0"/>
            </a:endParaRPr>
          </a:p>
          <a:p>
            <a:pPr>
              <a:lnSpc>
                <a:spcPts val="2300"/>
              </a:lnSpc>
            </a:pPr>
            <a:r>
              <a:rPr lang="ja-JP" altLang="en-US" sz="2000" dirty="0">
                <a:latin typeface="Arial" panose="020B0604020202020204" pitchFamily="34" charset="0"/>
                <a:ea typeface="ＭＳ ゴシック" panose="020B0609070205080204" pitchFamily="49" charset="-128"/>
                <a:cs typeface="Arial" panose="020B0604020202020204" pitchFamily="34" charset="0"/>
              </a:rPr>
              <a:t>　 影響を検証する。</a:t>
            </a:r>
            <a:endParaRPr lang="en-US" altLang="ja-JP" sz="2000" dirty="0">
              <a:latin typeface="Arial" panose="020B0604020202020204" pitchFamily="34" charset="0"/>
              <a:ea typeface="ＭＳ ゴシック" panose="020B0609070205080204" pitchFamily="49" charset="-128"/>
              <a:cs typeface="Arial" panose="020B0604020202020204" pitchFamily="34" charset="0"/>
            </a:endParaRPr>
          </a:p>
        </p:txBody>
      </p:sp>
      <p:sp>
        <p:nvSpPr>
          <p:cNvPr id="31" name="正方形/長方形 30">
            <a:extLst>
              <a:ext uri="{FF2B5EF4-FFF2-40B4-BE49-F238E27FC236}">
                <a16:creationId xmlns:a16="http://schemas.microsoft.com/office/drawing/2014/main" id="{415DAD60-3A6D-35DD-1714-1875078F507F}"/>
              </a:ext>
            </a:extLst>
          </p:cNvPr>
          <p:cNvSpPr/>
          <p:nvPr/>
        </p:nvSpPr>
        <p:spPr>
          <a:xfrm>
            <a:off x="65464" y="610178"/>
            <a:ext cx="4553186" cy="707886"/>
          </a:xfrm>
          <a:prstGeom prst="rect">
            <a:avLst/>
          </a:prstGeom>
        </p:spPr>
        <p:txBody>
          <a:bodyPr wrap="square">
            <a:spAutoFit/>
          </a:bodyPr>
          <a:lstStyle/>
          <a:p>
            <a:r>
              <a:rPr lang="en-US" altLang="ja-JP" sz="2000" b="1" dirty="0">
                <a:latin typeface="Arial" panose="020B0604020202020204" pitchFamily="34" charset="0"/>
                <a:ea typeface="ＭＳ ゴシック" panose="020B0609070205080204" pitchFamily="49" charset="-128"/>
                <a:cs typeface="Arial" panose="020B0604020202020204" pitchFamily="34" charset="0"/>
              </a:rPr>
              <a:t>A</a:t>
            </a:r>
            <a:r>
              <a:rPr lang="ja-JP" altLang="en-US" sz="2000" b="1" dirty="0">
                <a:latin typeface="Arial" panose="020B0604020202020204" pitchFamily="34" charset="0"/>
                <a:ea typeface="ＭＳ ゴシック" panose="020B0609070205080204" pitchFamily="49" charset="-128"/>
                <a:cs typeface="Arial" panose="020B0604020202020204" pitchFamily="34" charset="0"/>
              </a:rPr>
              <a:t>   実験植物</a:t>
            </a:r>
            <a:endParaRPr lang="en-US" altLang="ja-JP" sz="2000" b="1" dirty="0">
              <a:latin typeface="Arial" panose="020B0604020202020204" pitchFamily="34" charset="0"/>
              <a:ea typeface="ＭＳ ゴシック" panose="020B0609070205080204" pitchFamily="49" charset="-128"/>
              <a:cs typeface="Arial" panose="020B0604020202020204" pitchFamily="34" charset="0"/>
            </a:endParaRPr>
          </a:p>
          <a:p>
            <a:r>
              <a:rPr lang="ja-JP" altLang="en-US" sz="2000" dirty="0">
                <a:latin typeface="Arial" panose="020B0604020202020204" pitchFamily="34" charset="0"/>
                <a:ea typeface="ＭＳ ゴシック" panose="020B0609070205080204" pitchFamily="49" charset="-128"/>
                <a:cs typeface="Arial" panose="020B0604020202020204" pitchFamily="34" charset="0"/>
              </a:rPr>
              <a:t>  オオカナダモ（被子生物）</a:t>
            </a:r>
          </a:p>
        </p:txBody>
      </p:sp>
      <p:sp>
        <p:nvSpPr>
          <p:cNvPr id="33" name="テキスト ボックス 32">
            <a:extLst>
              <a:ext uri="{FF2B5EF4-FFF2-40B4-BE49-F238E27FC236}">
                <a16:creationId xmlns:a16="http://schemas.microsoft.com/office/drawing/2014/main" id="{F20F5852-F02B-9D3A-047C-628294C4068F}"/>
              </a:ext>
            </a:extLst>
          </p:cNvPr>
          <p:cNvSpPr txBox="1"/>
          <p:nvPr/>
        </p:nvSpPr>
        <p:spPr>
          <a:xfrm>
            <a:off x="241010" y="1344557"/>
            <a:ext cx="4845268" cy="1015663"/>
          </a:xfrm>
          <a:prstGeom prst="rect">
            <a:avLst/>
          </a:prstGeom>
          <a:noFill/>
        </p:spPr>
        <p:txBody>
          <a:bodyPr wrap="square">
            <a:spAutoFit/>
          </a:bodyPr>
          <a:lstStyle/>
          <a:p>
            <a:r>
              <a:rPr lang="ja-JP" altLang="en-US" sz="2000" dirty="0">
                <a:latin typeface="Arial" panose="020B0604020202020204" pitchFamily="34" charset="0"/>
                <a:cs typeface="Arial" panose="020B0604020202020204" pitchFamily="34" charset="0"/>
              </a:rPr>
              <a:t>表側の細胞</a:t>
            </a:r>
            <a:r>
              <a:rPr lang="en-US" altLang="ja-JP" sz="2000" dirty="0">
                <a:latin typeface="Arial" panose="020B0604020202020204" pitchFamily="34" charset="0"/>
                <a:cs typeface="Arial" panose="020B0604020202020204" pitchFamily="34" charset="0"/>
              </a:rPr>
              <a:t>(</a:t>
            </a:r>
            <a:r>
              <a:rPr lang="ja-JP" altLang="en-US" sz="2000" dirty="0">
                <a:latin typeface="Arial" panose="020B0604020202020204" pitchFamily="34" charset="0"/>
                <a:cs typeface="Arial" panose="020B0604020202020204" pitchFamily="34" charset="0"/>
              </a:rPr>
              <a:t>図</a:t>
            </a:r>
            <a:r>
              <a:rPr lang="en-US" altLang="ja-JP" sz="2000" dirty="0">
                <a:latin typeface="Arial" panose="020B0604020202020204" pitchFamily="34" charset="0"/>
                <a:cs typeface="Arial" panose="020B0604020202020204" pitchFamily="34" charset="0"/>
              </a:rPr>
              <a:t>a)</a:t>
            </a:r>
            <a:r>
              <a:rPr lang="ja-JP" altLang="en-US" sz="2000" dirty="0">
                <a:latin typeface="Arial" panose="020B0604020202020204" pitchFamily="34" charset="0"/>
                <a:cs typeface="Arial" panose="020B0604020202020204" pitchFamily="34" charset="0"/>
              </a:rPr>
              <a:t>； 裏側の細胞よりも</a:t>
            </a:r>
            <a:endParaRPr lang="en-US" altLang="ja-JP" sz="2000" dirty="0">
              <a:latin typeface="Arial" panose="020B0604020202020204" pitchFamily="34" charset="0"/>
              <a:cs typeface="Arial" panose="020B0604020202020204" pitchFamily="34" charset="0"/>
            </a:endParaRPr>
          </a:p>
          <a:p>
            <a:r>
              <a:rPr lang="ja-JP" altLang="en-US" sz="2000" dirty="0">
                <a:latin typeface="Arial" panose="020B0604020202020204" pitchFamily="34" charset="0"/>
                <a:cs typeface="Arial" panose="020B0604020202020204" pitchFamily="34" charset="0"/>
              </a:rPr>
              <a:t>　　　　　　　　          大きい。</a:t>
            </a:r>
            <a:endParaRPr lang="en-US" altLang="ja-JP" sz="2000" dirty="0">
              <a:latin typeface="Arial" panose="020B0604020202020204" pitchFamily="34" charset="0"/>
              <a:cs typeface="Arial" panose="020B0604020202020204" pitchFamily="34" charset="0"/>
            </a:endParaRPr>
          </a:p>
          <a:p>
            <a:r>
              <a:rPr lang="ja-JP" altLang="en-US" sz="2000" dirty="0">
                <a:latin typeface="Arial" panose="020B0604020202020204" pitchFamily="34" charset="0"/>
                <a:cs typeface="Arial" panose="020B0604020202020204" pitchFamily="34" charset="0"/>
              </a:rPr>
              <a:t>裏側の細胞</a:t>
            </a:r>
            <a:r>
              <a:rPr lang="en-US" altLang="ja-JP" sz="2000" dirty="0">
                <a:latin typeface="Arial" panose="020B0604020202020204" pitchFamily="34" charset="0"/>
                <a:cs typeface="Arial" panose="020B0604020202020204" pitchFamily="34" charset="0"/>
              </a:rPr>
              <a:t>(</a:t>
            </a:r>
            <a:r>
              <a:rPr lang="ja-JP" altLang="en-US" sz="2000" dirty="0">
                <a:latin typeface="Arial" panose="020B0604020202020204" pitchFamily="34" charset="0"/>
                <a:cs typeface="Arial" panose="020B0604020202020204" pitchFamily="34" charset="0"/>
              </a:rPr>
              <a:t>図</a:t>
            </a:r>
            <a:r>
              <a:rPr lang="en-US" altLang="ja-JP" sz="2000" dirty="0">
                <a:latin typeface="Arial" panose="020B0604020202020204" pitchFamily="34" charset="0"/>
                <a:cs typeface="Arial" panose="020B0604020202020204" pitchFamily="34" charset="0"/>
              </a:rPr>
              <a:t>b)</a:t>
            </a:r>
            <a:r>
              <a:rPr lang="ja-JP" altLang="en-US" sz="2000" dirty="0">
                <a:latin typeface="Arial" panose="020B0604020202020204" pitchFamily="34" charset="0"/>
                <a:cs typeface="Arial" panose="020B0604020202020204" pitchFamily="34" charset="0"/>
              </a:rPr>
              <a:t>； 細長い。</a:t>
            </a:r>
            <a:endParaRPr lang="en-US" altLang="ja-JP" sz="2000"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61002756-D193-5CAE-7B4D-A32B45573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389" y="2455574"/>
            <a:ext cx="1471701" cy="11037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CFE3508-4090-F7D3-6280-B771512DC0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7741" y="2420875"/>
            <a:ext cx="1471701" cy="1103776"/>
          </a:xfrm>
          <a:prstGeom prst="rect">
            <a:avLst/>
          </a:prstGeom>
          <a:noFill/>
          <a:extLst>
            <a:ext uri="{909E8E84-426E-40DD-AFC4-6F175D3DCCD1}">
              <a14:hiddenFill xmlns:a14="http://schemas.microsoft.com/office/drawing/2010/main">
                <a:solidFill>
                  <a:srgbClr val="FFFFFF"/>
                </a:solidFill>
              </a14:hiddenFill>
            </a:ext>
          </a:extLst>
        </p:spPr>
      </p:pic>
      <p:sp>
        <p:nvSpPr>
          <p:cNvPr id="34" name="正方形/長方形 33">
            <a:extLst>
              <a:ext uri="{FF2B5EF4-FFF2-40B4-BE49-F238E27FC236}">
                <a16:creationId xmlns:a16="http://schemas.microsoft.com/office/drawing/2014/main" id="{EF0CAECF-5BCC-7079-7CD1-C3AC4E5D895B}"/>
              </a:ext>
            </a:extLst>
          </p:cNvPr>
          <p:cNvSpPr/>
          <p:nvPr/>
        </p:nvSpPr>
        <p:spPr>
          <a:xfrm>
            <a:off x="902041" y="3487867"/>
            <a:ext cx="603583" cy="400110"/>
          </a:xfrm>
          <a:prstGeom prst="rect">
            <a:avLst/>
          </a:prstGeom>
        </p:spPr>
        <p:txBody>
          <a:bodyPr wrap="square">
            <a:spAutoFit/>
          </a:bodyPr>
          <a:lstStyle/>
          <a:p>
            <a:r>
              <a:rPr lang="ja-JP" altLang="en-US" sz="2000" dirty="0">
                <a:latin typeface="Arial" panose="020B0604020202020204" pitchFamily="34" charset="0"/>
                <a:ea typeface="ＭＳ ゴシック" panose="020B0609070205080204" pitchFamily="49" charset="-128"/>
                <a:cs typeface="Arial" panose="020B0604020202020204" pitchFamily="34" charset="0"/>
              </a:rPr>
              <a:t>図</a:t>
            </a:r>
            <a:r>
              <a:rPr lang="en-US" altLang="ja-JP" sz="2000" dirty="0">
                <a:latin typeface="Arial" panose="020B0604020202020204" pitchFamily="34" charset="0"/>
                <a:ea typeface="ＭＳ ゴシック" panose="020B0609070205080204" pitchFamily="49" charset="-128"/>
                <a:cs typeface="Arial" panose="020B0604020202020204" pitchFamily="34" charset="0"/>
              </a:rPr>
              <a:t>a</a:t>
            </a:r>
            <a:endParaRPr lang="ja-JP" altLang="en-US" sz="2000" dirty="0">
              <a:latin typeface="Arial" panose="020B0604020202020204" pitchFamily="34" charset="0"/>
              <a:ea typeface="ＭＳ ゴシック" panose="020B0609070205080204" pitchFamily="49" charset="-128"/>
              <a:cs typeface="Arial" panose="020B0604020202020204" pitchFamily="34" charset="0"/>
            </a:endParaRPr>
          </a:p>
        </p:txBody>
      </p:sp>
      <p:sp>
        <p:nvSpPr>
          <p:cNvPr id="45" name="正方形/長方形 44">
            <a:extLst>
              <a:ext uri="{FF2B5EF4-FFF2-40B4-BE49-F238E27FC236}">
                <a16:creationId xmlns:a16="http://schemas.microsoft.com/office/drawing/2014/main" id="{B31559FE-52E0-77B0-090F-3A1219EE5B73}"/>
              </a:ext>
            </a:extLst>
          </p:cNvPr>
          <p:cNvSpPr/>
          <p:nvPr/>
        </p:nvSpPr>
        <p:spPr>
          <a:xfrm>
            <a:off x="3180500" y="3490498"/>
            <a:ext cx="603583" cy="400110"/>
          </a:xfrm>
          <a:prstGeom prst="rect">
            <a:avLst/>
          </a:prstGeom>
        </p:spPr>
        <p:txBody>
          <a:bodyPr wrap="square">
            <a:spAutoFit/>
          </a:bodyPr>
          <a:lstStyle/>
          <a:p>
            <a:r>
              <a:rPr lang="ja-JP" altLang="en-US" sz="2000" dirty="0">
                <a:latin typeface="Arial" panose="020B0604020202020204" pitchFamily="34" charset="0"/>
                <a:ea typeface="ＭＳ ゴシック" panose="020B0609070205080204" pitchFamily="49" charset="-128"/>
                <a:cs typeface="Arial" panose="020B0604020202020204" pitchFamily="34" charset="0"/>
              </a:rPr>
              <a:t>図</a:t>
            </a:r>
            <a:r>
              <a:rPr lang="en-US" altLang="ja-JP" sz="2000" dirty="0">
                <a:latin typeface="Arial" panose="020B0604020202020204" pitchFamily="34" charset="0"/>
                <a:ea typeface="ＭＳ ゴシック" panose="020B0609070205080204" pitchFamily="49" charset="-128"/>
                <a:cs typeface="Arial" panose="020B0604020202020204" pitchFamily="34" charset="0"/>
              </a:rPr>
              <a:t>b</a:t>
            </a:r>
            <a:endParaRPr lang="ja-JP" altLang="en-US" sz="2000" dirty="0">
              <a:latin typeface="Arial" panose="020B0604020202020204" pitchFamily="34" charset="0"/>
              <a:ea typeface="ＭＳ ゴシック" panose="020B0609070205080204" pitchFamily="49" charset="-128"/>
              <a:cs typeface="Arial" panose="020B0604020202020204" pitchFamily="34" charset="0"/>
            </a:endParaRPr>
          </a:p>
        </p:txBody>
      </p:sp>
      <p:cxnSp>
        <p:nvCxnSpPr>
          <p:cNvPr id="47" name="直線コネクタ 46">
            <a:extLst>
              <a:ext uri="{FF2B5EF4-FFF2-40B4-BE49-F238E27FC236}">
                <a16:creationId xmlns:a16="http://schemas.microsoft.com/office/drawing/2014/main" id="{1B920F44-93CA-3229-F728-B0E991E4E8FB}"/>
              </a:ext>
            </a:extLst>
          </p:cNvPr>
          <p:cNvCxnSpPr>
            <a:cxnSpLocks/>
          </p:cNvCxnSpPr>
          <p:nvPr/>
        </p:nvCxnSpPr>
        <p:spPr>
          <a:xfrm>
            <a:off x="1588491" y="2769225"/>
            <a:ext cx="288936" cy="16754"/>
          </a:xfrm>
          <a:prstGeom prst="line">
            <a:avLst/>
          </a:prstGeom>
        </p:spPr>
        <p:style>
          <a:lnRef idx="1">
            <a:schemeClr val="dk1"/>
          </a:lnRef>
          <a:fillRef idx="0">
            <a:schemeClr val="dk1"/>
          </a:fillRef>
          <a:effectRef idx="0">
            <a:schemeClr val="dk1"/>
          </a:effectRef>
          <a:fontRef idx="minor">
            <a:schemeClr val="tx1"/>
          </a:fontRef>
        </p:style>
      </p:cxnSp>
      <p:cxnSp>
        <p:nvCxnSpPr>
          <p:cNvPr id="49" name="直線コネクタ 48">
            <a:extLst>
              <a:ext uri="{FF2B5EF4-FFF2-40B4-BE49-F238E27FC236}">
                <a16:creationId xmlns:a16="http://schemas.microsoft.com/office/drawing/2014/main" id="{ADE5F6E7-B8DB-B437-AA94-09B7C3E7E25A}"/>
              </a:ext>
            </a:extLst>
          </p:cNvPr>
          <p:cNvCxnSpPr>
            <a:cxnSpLocks/>
          </p:cNvCxnSpPr>
          <p:nvPr/>
        </p:nvCxnSpPr>
        <p:spPr>
          <a:xfrm flipV="1">
            <a:off x="2563409" y="2562501"/>
            <a:ext cx="338902" cy="206724"/>
          </a:xfrm>
          <a:prstGeom prst="line">
            <a:avLst/>
          </a:prstGeom>
        </p:spPr>
        <p:style>
          <a:lnRef idx="1">
            <a:schemeClr val="dk1"/>
          </a:lnRef>
          <a:fillRef idx="0">
            <a:schemeClr val="dk1"/>
          </a:fillRef>
          <a:effectRef idx="0">
            <a:schemeClr val="dk1"/>
          </a:effectRef>
          <a:fontRef idx="minor">
            <a:schemeClr val="tx1"/>
          </a:fontRef>
        </p:style>
      </p:cxnSp>
      <p:sp>
        <p:nvSpPr>
          <p:cNvPr id="54" name="正方形/長方形 53">
            <a:extLst>
              <a:ext uri="{FF2B5EF4-FFF2-40B4-BE49-F238E27FC236}">
                <a16:creationId xmlns:a16="http://schemas.microsoft.com/office/drawing/2014/main" id="{08AEFE0F-769D-23E5-06D1-16109BEE551F}"/>
              </a:ext>
            </a:extLst>
          </p:cNvPr>
          <p:cNvSpPr/>
          <p:nvPr/>
        </p:nvSpPr>
        <p:spPr>
          <a:xfrm>
            <a:off x="1804049" y="2726185"/>
            <a:ext cx="1113140" cy="369332"/>
          </a:xfrm>
          <a:prstGeom prst="rect">
            <a:avLst/>
          </a:prstGeom>
        </p:spPr>
        <p:txBody>
          <a:bodyPr wrap="square">
            <a:spAutoFit/>
          </a:bodyPr>
          <a:lstStyle/>
          <a:p>
            <a:r>
              <a:rPr lang="ja-JP" altLang="en-US" dirty="0">
                <a:latin typeface="Arial" panose="020B0604020202020204" pitchFamily="34" charset="0"/>
                <a:ea typeface="ＭＳ ゴシック" panose="020B0609070205080204" pitchFamily="49" charset="-128"/>
                <a:cs typeface="Arial" panose="020B0604020202020204" pitchFamily="34" charset="0"/>
              </a:rPr>
              <a:t>葉緑体</a:t>
            </a:r>
          </a:p>
        </p:txBody>
      </p:sp>
      <p:sp>
        <p:nvSpPr>
          <p:cNvPr id="55" name="正方形/長方形 54">
            <a:extLst>
              <a:ext uri="{FF2B5EF4-FFF2-40B4-BE49-F238E27FC236}">
                <a16:creationId xmlns:a16="http://schemas.microsoft.com/office/drawing/2014/main" id="{421E6C93-9CFC-4330-EA4C-8CBB24401546}"/>
              </a:ext>
            </a:extLst>
          </p:cNvPr>
          <p:cNvSpPr/>
          <p:nvPr/>
        </p:nvSpPr>
        <p:spPr>
          <a:xfrm>
            <a:off x="65464" y="4575427"/>
            <a:ext cx="4553186" cy="400110"/>
          </a:xfrm>
          <a:prstGeom prst="rect">
            <a:avLst/>
          </a:prstGeom>
        </p:spPr>
        <p:txBody>
          <a:bodyPr wrap="square">
            <a:spAutoFit/>
          </a:bodyPr>
          <a:lstStyle/>
          <a:p>
            <a:r>
              <a:rPr lang="en-US" altLang="ja-JP" sz="2000" b="1" dirty="0">
                <a:latin typeface="Arial" panose="020B0604020202020204" pitchFamily="34" charset="0"/>
                <a:ea typeface="ＭＳ ゴシック" panose="020B0609070205080204" pitchFamily="49" charset="-128"/>
                <a:cs typeface="Arial" panose="020B0604020202020204" pitchFamily="34" charset="0"/>
              </a:rPr>
              <a:t>B</a:t>
            </a:r>
            <a:r>
              <a:rPr lang="ja-JP" altLang="en-US" sz="2000" b="1" dirty="0">
                <a:latin typeface="Arial" panose="020B0604020202020204" pitchFamily="34" charset="0"/>
                <a:ea typeface="ＭＳ ゴシック" panose="020B0609070205080204" pitchFamily="49" charset="-128"/>
                <a:cs typeface="Arial" panose="020B0604020202020204" pitchFamily="34" charset="0"/>
              </a:rPr>
              <a:t>   実験群</a:t>
            </a:r>
            <a:endParaRPr lang="en-US" altLang="ja-JP" sz="2000" b="1" dirty="0">
              <a:latin typeface="Arial" panose="020B0604020202020204" pitchFamily="34" charset="0"/>
              <a:ea typeface="ＭＳ ゴシック" panose="020B0609070205080204" pitchFamily="49" charset="-128"/>
              <a:cs typeface="Arial" panose="020B0604020202020204" pitchFamily="34" charset="0"/>
            </a:endParaRPr>
          </a:p>
        </p:txBody>
      </p:sp>
      <p:sp>
        <p:nvSpPr>
          <p:cNvPr id="56" name="テキスト ボックス 55">
            <a:extLst>
              <a:ext uri="{FF2B5EF4-FFF2-40B4-BE49-F238E27FC236}">
                <a16:creationId xmlns:a16="http://schemas.microsoft.com/office/drawing/2014/main" id="{3B7C79CD-A09A-D4BE-3E16-95FCC28E5FE5}"/>
              </a:ext>
            </a:extLst>
          </p:cNvPr>
          <p:cNvSpPr txBox="1"/>
          <p:nvPr/>
        </p:nvSpPr>
        <p:spPr>
          <a:xfrm>
            <a:off x="835479" y="5009350"/>
            <a:ext cx="2939490" cy="400110"/>
          </a:xfrm>
          <a:prstGeom prst="rect">
            <a:avLst/>
          </a:prstGeom>
          <a:noFill/>
        </p:spPr>
        <p:txBody>
          <a:bodyPr wrap="square">
            <a:spAutoFit/>
          </a:bodyPr>
          <a:lstStyle/>
          <a:p>
            <a:r>
              <a:rPr lang="en-US" altLang="ja-JP" sz="2000" dirty="0">
                <a:latin typeface="Arial" panose="020B0604020202020204" pitchFamily="34" charset="0"/>
                <a:cs typeface="Arial" panose="020B0604020202020204" pitchFamily="34" charset="0"/>
              </a:rPr>
              <a:t>1. </a:t>
            </a:r>
            <a:r>
              <a:rPr lang="ja-JP" altLang="en-US" sz="2000" dirty="0">
                <a:latin typeface="Arial" panose="020B0604020202020204" pitchFamily="34" charset="0"/>
                <a:cs typeface="Arial" panose="020B0604020202020204" pitchFamily="34" charset="0"/>
              </a:rPr>
              <a:t>光環境、</a:t>
            </a:r>
            <a:r>
              <a:rPr lang="en-US" altLang="ja-JP" sz="2000" dirty="0">
                <a:latin typeface="Arial" panose="020B0604020202020204" pitchFamily="34" charset="0"/>
                <a:cs typeface="Arial" panose="020B0604020202020204" pitchFamily="34" charset="0"/>
              </a:rPr>
              <a:t>30</a:t>
            </a:r>
            <a:r>
              <a:rPr lang="ja-JP" altLang="en-US" sz="2000" dirty="0">
                <a:latin typeface="Arial" panose="020B0604020202020204" pitchFamily="34" charset="0"/>
                <a:cs typeface="Arial" panose="020B0604020202020204" pitchFamily="34" charset="0"/>
              </a:rPr>
              <a:t>℃で維持</a:t>
            </a:r>
            <a:endParaRPr lang="en-US" altLang="ja-JP" sz="2000" dirty="0">
              <a:latin typeface="Arial" panose="020B0604020202020204" pitchFamily="34" charset="0"/>
              <a:cs typeface="Arial" panose="020B0604020202020204" pitchFamily="34" charset="0"/>
            </a:endParaRPr>
          </a:p>
        </p:txBody>
      </p:sp>
      <p:sp>
        <p:nvSpPr>
          <p:cNvPr id="57" name="テキスト ボックス 56">
            <a:extLst>
              <a:ext uri="{FF2B5EF4-FFF2-40B4-BE49-F238E27FC236}">
                <a16:creationId xmlns:a16="http://schemas.microsoft.com/office/drawing/2014/main" id="{023F8C77-47DC-0D12-0CB6-FAC05894267B}"/>
              </a:ext>
            </a:extLst>
          </p:cNvPr>
          <p:cNvSpPr txBox="1"/>
          <p:nvPr/>
        </p:nvSpPr>
        <p:spPr>
          <a:xfrm>
            <a:off x="840422" y="5623924"/>
            <a:ext cx="2939490" cy="484133"/>
          </a:xfrm>
          <a:prstGeom prst="rect">
            <a:avLst/>
          </a:prstGeom>
          <a:noFill/>
        </p:spPr>
        <p:txBody>
          <a:bodyPr wrap="square">
            <a:spAutoFit/>
          </a:bodyPr>
          <a:lstStyle/>
          <a:p>
            <a:r>
              <a:rPr lang="en-US" altLang="ja-JP" sz="2000" dirty="0">
                <a:latin typeface="Arial" panose="020B0604020202020204" pitchFamily="34" charset="0"/>
                <a:cs typeface="Arial" panose="020B0604020202020204" pitchFamily="34" charset="0"/>
              </a:rPr>
              <a:t>2. </a:t>
            </a:r>
            <a:r>
              <a:rPr lang="ja-JP" altLang="en-US" sz="2000" dirty="0">
                <a:latin typeface="Arial" panose="020B0604020202020204" pitchFamily="34" charset="0"/>
                <a:cs typeface="Arial" panose="020B0604020202020204" pitchFamily="34" charset="0"/>
              </a:rPr>
              <a:t>暗環境、</a:t>
            </a:r>
            <a:r>
              <a:rPr lang="en-US" altLang="ja-JP" sz="2000" dirty="0">
                <a:latin typeface="Arial" panose="020B0604020202020204" pitchFamily="34" charset="0"/>
                <a:cs typeface="Arial" panose="020B0604020202020204" pitchFamily="34" charset="0"/>
              </a:rPr>
              <a:t>30</a:t>
            </a:r>
            <a:r>
              <a:rPr lang="ja-JP" altLang="en-US" sz="2000" dirty="0">
                <a:latin typeface="Arial" panose="020B0604020202020204" pitchFamily="34" charset="0"/>
                <a:cs typeface="Arial" panose="020B0604020202020204" pitchFamily="34" charset="0"/>
              </a:rPr>
              <a:t>℃で維持</a:t>
            </a:r>
            <a:endParaRPr lang="en-US" altLang="ja-JP" sz="2000" dirty="0">
              <a:latin typeface="Arial" panose="020B0604020202020204" pitchFamily="34" charset="0"/>
              <a:cs typeface="Arial" panose="020B0604020202020204" pitchFamily="34" charset="0"/>
            </a:endParaRPr>
          </a:p>
        </p:txBody>
      </p:sp>
      <p:sp>
        <p:nvSpPr>
          <p:cNvPr id="58" name="テキスト ボックス 57">
            <a:extLst>
              <a:ext uri="{FF2B5EF4-FFF2-40B4-BE49-F238E27FC236}">
                <a16:creationId xmlns:a16="http://schemas.microsoft.com/office/drawing/2014/main" id="{E76AA0D5-4DF6-28BC-F80F-F75AD02513DF}"/>
              </a:ext>
            </a:extLst>
          </p:cNvPr>
          <p:cNvSpPr txBox="1"/>
          <p:nvPr/>
        </p:nvSpPr>
        <p:spPr>
          <a:xfrm>
            <a:off x="836532" y="6257235"/>
            <a:ext cx="2939490" cy="484133"/>
          </a:xfrm>
          <a:prstGeom prst="rect">
            <a:avLst/>
          </a:prstGeom>
          <a:noFill/>
        </p:spPr>
        <p:txBody>
          <a:bodyPr wrap="square">
            <a:spAutoFit/>
          </a:bodyPr>
          <a:lstStyle/>
          <a:p>
            <a:r>
              <a:rPr lang="en-US" altLang="ja-JP" sz="2000" dirty="0">
                <a:latin typeface="Arial" panose="020B0604020202020204" pitchFamily="34" charset="0"/>
                <a:cs typeface="Arial" panose="020B0604020202020204" pitchFamily="34" charset="0"/>
              </a:rPr>
              <a:t>3. </a:t>
            </a:r>
            <a:r>
              <a:rPr lang="ja-JP" altLang="en-US" sz="2000" dirty="0">
                <a:latin typeface="Arial" panose="020B0604020202020204" pitchFamily="34" charset="0"/>
                <a:cs typeface="Arial" panose="020B0604020202020204" pitchFamily="34" charset="0"/>
              </a:rPr>
              <a:t>光環境、</a:t>
            </a:r>
            <a:r>
              <a:rPr lang="en-US" altLang="ja-JP" sz="2000" dirty="0">
                <a:latin typeface="Arial" panose="020B0604020202020204" pitchFamily="34" charset="0"/>
                <a:cs typeface="Arial" panose="020B0604020202020204" pitchFamily="34" charset="0"/>
              </a:rPr>
              <a:t>15</a:t>
            </a:r>
            <a:r>
              <a:rPr lang="ja-JP" altLang="en-US" sz="2000" dirty="0">
                <a:latin typeface="Arial" panose="020B0604020202020204" pitchFamily="34" charset="0"/>
                <a:cs typeface="Arial" panose="020B0604020202020204" pitchFamily="34" charset="0"/>
              </a:rPr>
              <a:t>℃で維持</a:t>
            </a:r>
            <a:endParaRPr lang="en-US" altLang="ja-JP" sz="2000" dirty="0">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968FD52F-1C84-49BF-8DE6-B1758ACF5BFC}"/>
              </a:ext>
            </a:extLst>
          </p:cNvPr>
          <p:cNvSpPr txBox="1"/>
          <p:nvPr/>
        </p:nvSpPr>
        <p:spPr>
          <a:xfrm>
            <a:off x="235107" y="3921790"/>
            <a:ext cx="4845268" cy="276999"/>
          </a:xfrm>
          <a:prstGeom prst="rect">
            <a:avLst/>
          </a:prstGeom>
          <a:noFill/>
        </p:spPr>
        <p:txBody>
          <a:bodyPr wrap="square">
            <a:spAutoFit/>
          </a:bodyPr>
          <a:lstStyle/>
          <a:p>
            <a:r>
              <a:rPr lang="en-US" altLang="ja-JP" sz="1200" dirty="0">
                <a:latin typeface="Arial" panose="020B0604020202020204" pitchFamily="34" charset="0"/>
                <a:cs typeface="Arial" panose="020B0604020202020204" pitchFamily="34" charset="0"/>
              </a:rPr>
              <a:t>http://www2.kobec.ed.jp/shizen/wtplant/experi01/index.html</a:t>
            </a:r>
            <a:endParaRPr lang="ja-JP"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2818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99392"/>
            <a:ext cx="9144000" cy="859567"/>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796" name="Title 1"/>
          <p:cNvSpPr txBox="1">
            <a:spLocks/>
          </p:cNvSpPr>
          <p:nvPr/>
        </p:nvSpPr>
        <p:spPr bwMode="auto">
          <a:xfrm>
            <a:off x="-366540" y="3650"/>
            <a:ext cx="9828584"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ctr"/>
            <a:r>
              <a:rPr lang="ja-JP" altLang="en-US" sz="3000" b="1" dirty="0">
                <a:latin typeface="ＭＳ ゴシック" panose="020B0609070205080204" pitchFamily="49" charset="-128"/>
                <a:ea typeface="ＭＳ ゴシック" panose="020B0609070205080204" pitchFamily="49" charset="-128"/>
                <a:cs typeface="Arial" panose="020B0604020202020204" pitchFamily="34" charset="0"/>
              </a:rPr>
              <a:t>原形質分離</a:t>
            </a:r>
          </a:p>
        </p:txBody>
      </p:sp>
      <p:grpSp>
        <p:nvGrpSpPr>
          <p:cNvPr id="9" name="グループ化 8">
            <a:extLst>
              <a:ext uri="{FF2B5EF4-FFF2-40B4-BE49-F238E27FC236}">
                <a16:creationId xmlns:a16="http://schemas.microsoft.com/office/drawing/2014/main" id="{7E0C304A-0618-9287-BFC2-E955E69AA2D5}"/>
              </a:ext>
            </a:extLst>
          </p:cNvPr>
          <p:cNvGrpSpPr/>
          <p:nvPr/>
        </p:nvGrpSpPr>
        <p:grpSpPr>
          <a:xfrm>
            <a:off x="20344" y="1772448"/>
            <a:ext cx="8824931" cy="1872208"/>
            <a:chOff x="675365" y="4229950"/>
            <a:chExt cx="8824931" cy="1872208"/>
          </a:xfrm>
        </p:grpSpPr>
        <p:pic>
          <p:nvPicPr>
            <p:cNvPr id="3" name="図 2">
              <a:extLst>
                <a:ext uri="{FF2B5EF4-FFF2-40B4-BE49-F238E27FC236}">
                  <a16:creationId xmlns:a16="http://schemas.microsoft.com/office/drawing/2014/main" id="{79FC550F-3756-D980-8255-047C4DC62615}"/>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Effect>
                        <a14:brightnessContrast bright="20000" contrast="-40000"/>
                      </a14:imgEffect>
                    </a14:imgLayer>
                  </a14:imgProps>
                </a:ext>
              </a:extLst>
            </a:blip>
            <a:srcRect l="33185" t="14216" b="43135"/>
            <a:stretch/>
          </p:blipFill>
          <p:spPr>
            <a:xfrm>
              <a:off x="675365" y="4229950"/>
              <a:ext cx="8824931" cy="1872208"/>
            </a:xfrm>
            <a:prstGeom prst="rect">
              <a:avLst/>
            </a:prstGeom>
          </p:spPr>
        </p:pic>
        <p:sp>
          <p:nvSpPr>
            <p:cNvPr id="4" name="正方形/長方形 3">
              <a:extLst>
                <a:ext uri="{FF2B5EF4-FFF2-40B4-BE49-F238E27FC236}">
                  <a16:creationId xmlns:a16="http://schemas.microsoft.com/office/drawing/2014/main" id="{F1B4AA8A-4C6A-8BD7-A880-4C41B0F88745}"/>
                </a:ext>
              </a:extLst>
            </p:cNvPr>
            <p:cNvSpPr/>
            <p:nvPr/>
          </p:nvSpPr>
          <p:spPr>
            <a:xfrm>
              <a:off x="2855840" y="4463946"/>
              <a:ext cx="720080" cy="14494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5" name="正方形/長方形 4">
            <a:extLst>
              <a:ext uri="{FF2B5EF4-FFF2-40B4-BE49-F238E27FC236}">
                <a16:creationId xmlns:a16="http://schemas.microsoft.com/office/drawing/2014/main" id="{0E21D034-04F3-A52A-0DAA-31D12B748D88}"/>
              </a:ext>
            </a:extLst>
          </p:cNvPr>
          <p:cNvSpPr/>
          <p:nvPr/>
        </p:nvSpPr>
        <p:spPr>
          <a:xfrm>
            <a:off x="2099482" y="1915356"/>
            <a:ext cx="996080" cy="400110"/>
          </a:xfrm>
          <a:prstGeom prst="rect">
            <a:avLst/>
          </a:prstGeom>
        </p:spPr>
        <p:txBody>
          <a:bodyPr wrap="square">
            <a:spAutoFit/>
          </a:bodyPr>
          <a:lstStyle/>
          <a:p>
            <a:r>
              <a:rPr lang="ja-JP" altLang="en-US" sz="2000" dirty="0">
                <a:latin typeface="Arial" panose="020B0604020202020204" pitchFamily="34" charset="0"/>
                <a:ea typeface="ＭＳ ゴシック" panose="020B0609070205080204" pitchFamily="49" charset="-128"/>
                <a:cs typeface="Arial" panose="020B0604020202020204" pitchFamily="34" charset="0"/>
              </a:rPr>
              <a:t>細胞壁</a:t>
            </a:r>
          </a:p>
        </p:txBody>
      </p:sp>
      <p:sp>
        <p:nvSpPr>
          <p:cNvPr id="8" name="正方形/長方形 7">
            <a:extLst>
              <a:ext uri="{FF2B5EF4-FFF2-40B4-BE49-F238E27FC236}">
                <a16:creationId xmlns:a16="http://schemas.microsoft.com/office/drawing/2014/main" id="{5FD9708A-9C36-564E-50B9-F77A663218AC}"/>
              </a:ext>
            </a:extLst>
          </p:cNvPr>
          <p:cNvSpPr/>
          <p:nvPr/>
        </p:nvSpPr>
        <p:spPr>
          <a:xfrm>
            <a:off x="2105406" y="2341958"/>
            <a:ext cx="996080" cy="400110"/>
          </a:xfrm>
          <a:prstGeom prst="rect">
            <a:avLst/>
          </a:prstGeom>
        </p:spPr>
        <p:txBody>
          <a:bodyPr wrap="square">
            <a:spAutoFit/>
          </a:bodyPr>
          <a:lstStyle/>
          <a:p>
            <a:r>
              <a:rPr lang="ja-JP" altLang="en-US" sz="2000" dirty="0">
                <a:latin typeface="Arial" panose="020B0604020202020204" pitchFamily="34" charset="0"/>
                <a:ea typeface="ＭＳ ゴシック" panose="020B0609070205080204" pitchFamily="49" charset="-128"/>
                <a:cs typeface="Arial" panose="020B0604020202020204" pitchFamily="34" charset="0"/>
              </a:rPr>
              <a:t>細胞膜</a:t>
            </a:r>
          </a:p>
        </p:txBody>
      </p:sp>
      <p:sp>
        <p:nvSpPr>
          <p:cNvPr id="19" name="正方形/長方形 153"/>
          <p:cNvSpPr>
            <a:spLocks noChangeArrowheads="1"/>
          </p:cNvSpPr>
          <p:nvPr/>
        </p:nvSpPr>
        <p:spPr bwMode="auto">
          <a:xfrm>
            <a:off x="8312" y="0"/>
            <a:ext cx="9144000" cy="6858000"/>
          </a:xfrm>
          <a:prstGeom prst="rect">
            <a:avLst/>
          </a:pr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ja-JP" altLang="en-US" dirty="0"/>
          </a:p>
        </p:txBody>
      </p:sp>
      <p:sp>
        <p:nvSpPr>
          <p:cNvPr id="10" name="正方形/長方形 9">
            <a:extLst>
              <a:ext uri="{FF2B5EF4-FFF2-40B4-BE49-F238E27FC236}">
                <a16:creationId xmlns:a16="http://schemas.microsoft.com/office/drawing/2014/main" id="{4C950EB8-90EB-4ABA-73CD-EF6314A27C5E}"/>
              </a:ext>
            </a:extLst>
          </p:cNvPr>
          <p:cNvSpPr/>
          <p:nvPr/>
        </p:nvSpPr>
        <p:spPr>
          <a:xfrm>
            <a:off x="2111696" y="2731508"/>
            <a:ext cx="996080" cy="400110"/>
          </a:xfrm>
          <a:prstGeom prst="rect">
            <a:avLst/>
          </a:prstGeom>
        </p:spPr>
        <p:txBody>
          <a:bodyPr wrap="square">
            <a:spAutoFit/>
          </a:bodyPr>
          <a:lstStyle/>
          <a:p>
            <a:r>
              <a:rPr lang="ja-JP" altLang="en-US" sz="2000" dirty="0">
                <a:latin typeface="Arial" panose="020B0604020202020204" pitchFamily="34" charset="0"/>
                <a:ea typeface="ＭＳ ゴシック" panose="020B0609070205080204" pitchFamily="49" charset="-128"/>
                <a:cs typeface="Arial" panose="020B0604020202020204" pitchFamily="34" charset="0"/>
              </a:rPr>
              <a:t>細胞質</a:t>
            </a:r>
          </a:p>
        </p:txBody>
      </p:sp>
      <p:sp>
        <p:nvSpPr>
          <p:cNvPr id="11" name="正方形/長方形 10">
            <a:extLst>
              <a:ext uri="{FF2B5EF4-FFF2-40B4-BE49-F238E27FC236}">
                <a16:creationId xmlns:a16="http://schemas.microsoft.com/office/drawing/2014/main" id="{A20E2620-B39C-B2B5-82D6-8145415CE63A}"/>
              </a:ext>
            </a:extLst>
          </p:cNvPr>
          <p:cNvSpPr/>
          <p:nvPr/>
        </p:nvSpPr>
        <p:spPr>
          <a:xfrm>
            <a:off x="2111696" y="3095646"/>
            <a:ext cx="996080" cy="400110"/>
          </a:xfrm>
          <a:prstGeom prst="rect">
            <a:avLst/>
          </a:prstGeom>
        </p:spPr>
        <p:txBody>
          <a:bodyPr wrap="square">
            <a:spAutoFit/>
          </a:bodyPr>
          <a:lstStyle/>
          <a:p>
            <a:r>
              <a:rPr lang="ja-JP" altLang="en-US" sz="2000" dirty="0">
                <a:latin typeface="Arial" panose="020B0604020202020204" pitchFamily="34" charset="0"/>
                <a:ea typeface="ＭＳ ゴシック" panose="020B0609070205080204" pitchFamily="49" charset="-128"/>
                <a:cs typeface="Arial" panose="020B0604020202020204" pitchFamily="34" charset="0"/>
              </a:rPr>
              <a:t>液胞</a:t>
            </a:r>
          </a:p>
        </p:txBody>
      </p:sp>
      <p:sp>
        <p:nvSpPr>
          <p:cNvPr id="12" name="正方形/長方形 11">
            <a:extLst>
              <a:ext uri="{FF2B5EF4-FFF2-40B4-BE49-F238E27FC236}">
                <a16:creationId xmlns:a16="http://schemas.microsoft.com/office/drawing/2014/main" id="{F7154D48-B84C-585B-FD18-1F864F6FD2CF}"/>
              </a:ext>
            </a:extLst>
          </p:cNvPr>
          <p:cNvSpPr/>
          <p:nvPr/>
        </p:nvSpPr>
        <p:spPr>
          <a:xfrm>
            <a:off x="575190" y="3830272"/>
            <a:ext cx="1728192" cy="461665"/>
          </a:xfrm>
          <a:prstGeom prst="rect">
            <a:avLst/>
          </a:prstGeom>
        </p:spPr>
        <p:txBody>
          <a:bodyPr wrap="square">
            <a:spAutoFit/>
          </a:bodyPr>
          <a:lstStyle/>
          <a:p>
            <a:r>
              <a:rPr lang="ja-JP" altLang="en-US" sz="2400" b="1" dirty="0">
                <a:latin typeface="Arial" panose="020B0604020202020204" pitchFamily="34" charset="0"/>
                <a:ea typeface="ＭＳ ゴシック" panose="020B0609070205080204" pitchFamily="49" charset="-128"/>
                <a:cs typeface="Arial" panose="020B0604020202020204" pitchFamily="34" charset="0"/>
              </a:rPr>
              <a:t>正常状態</a:t>
            </a:r>
          </a:p>
        </p:txBody>
      </p:sp>
      <p:sp>
        <p:nvSpPr>
          <p:cNvPr id="13" name="正方形/長方形 12">
            <a:extLst>
              <a:ext uri="{FF2B5EF4-FFF2-40B4-BE49-F238E27FC236}">
                <a16:creationId xmlns:a16="http://schemas.microsoft.com/office/drawing/2014/main" id="{6C78FE91-CD36-1833-C772-15DE546A56B8}"/>
              </a:ext>
            </a:extLst>
          </p:cNvPr>
          <p:cNvSpPr/>
          <p:nvPr/>
        </p:nvSpPr>
        <p:spPr>
          <a:xfrm>
            <a:off x="-120734" y="824312"/>
            <a:ext cx="3216296" cy="830997"/>
          </a:xfrm>
          <a:prstGeom prst="rect">
            <a:avLst/>
          </a:prstGeom>
        </p:spPr>
        <p:txBody>
          <a:bodyPr wrap="square">
            <a:spAutoFit/>
          </a:bodyPr>
          <a:lstStyle/>
          <a:p>
            <a:pPr algn="ctr"/>
            <a:r>
              <a:rPr lang="ja-JP" altLang="en-US" sz="2400" b="1" dirty="0">
                <a:latin typeface="Arial" panose="020B0604020202020204" pitchFamily="34" charset="0"/>
                <a:ea typeface="ＭＳ ゴシック" panose="020B0609070205080204" pitchFamily="49" charset="-128"/>
                <a:cs typeface="Arial" panose="020B0604020202020204" pitchFamily="34" charset="0"/>
              </a:rPr>
              <a:t>等張液</a:t>
            </a:r>
            <a:endParaRPr lang="en-US" altLang="ja-JP" sz="2400" b="1" dirty="0">
              <a:latin typeface="Arial" panose="020B0604020202020204" pitchFamily="34" charset="0"/>
              <a:ea typeface="ＭＳ ゴシック" panose="020B0609070205080204" pitchFamily="49" charset="-128"/>
              <a:cs typeface="Arial" panose="020B0604020202020204" pitchFamily="34" charset="0"/>
            </a:endParaRPr>
          </a:p>
          <a:p>
            <a:pPr algn="ctr"/>
            <a:r>
              <a:rPr lang="ja-JP" altLang="en-US" sz="2400" dirty="0">
                <a:latin typeface="ＭＳ Ｐゴシック" panose="020B0600070205080204" pitchFamily="50" charset="-128"/>
                <a:ea typeface="ＭＳ Ｐゴシック" panose="020B0600070205080204" pitchFamily="50" charset="-128"/>
                <a:cs typeface="Arial" panose="020B0604020202020204" pitchFamily="34" charset="0"/>
              </a:rPr>
              <a:t>（浸透圧の等しい液</a:t>
            </a:r>
            <a:r>
              <a:rPr lang="ja-JP" altLang="en-US" sz="2400" dirty="0">
                <a:latin typeface="Arial" panose="020B0604020202020204" pitchFamily="34" charset="0"/>
                <a:ea typeface="ＭＳ ゴシック" panose="020B0609070205080204" pitchFamily="49" charset="-128"/>
                <a:cs typeface="Arial" panose="020B0604020202020204" pitchFamily="34" charset="0"/>
              </a:rPr>
              <a:t>）</a:t>
            </a:r>
          </a:p>
        </p:txBody>
      </p:sp>
      <p:sp>
        <p:nvSpPr>
          <p:cNvPr id="14" name="正方形/長方形 13">
            <a:extLst>
              <a:ext uri="{FF2B5EF4-FFF2-40B4-BE49-F238E27FC236}">
                <a16:creationId xmlns:a16="http://schemas.microsoft.com/office/drawing/2014/main" id="{EA595494-4F44-5AA0-18D6-EDAACD855950}"/>
              </a:ext>
            </a:extLst>
          </p:cNvPr>
          <p:cNvSpPr/>
          <p:nvPr/>
        </p:nvSpPr>
        <p:spPr>
          <a:xfrm>
            <a:off x="3228095" y="824546"/>
            <a:ext cx="5736576" cy="830997"/>
          </a:xfrm>
          <a:prstGeom prst="rect">
            <a:avLst/>
          </a:prstGeom>
        </p:spPr>
        <p:txBody>
          <a:bodyPr wrap="square">
            <a:spAutoFit/>
          </a:bodyPr>
          <a:lstStyle/>
          <a:p>
            <a:pPr algn="ctr"/>
            <a:r>
              <a:rPr lang="ja-JP" altLang="en-US" sz="2400" b="1" dirty="0">
                <a:latin typeface="Arial" panose="020B0604020202020204" pitchFamily="34" charset="0"/>
                <a:ea typeface="ＭＳ ゴシック" panose="020B0609070205080204" pitchFamily="49" charset="-128"/>
                <a:cs typeface="Arial" panose="020B0604020202020204" pitchFamily="34" charset="0"/>
              </a:rPr>
              <a:t>高張液</a:t>
            </a:r>
            <a:endParaRPr lang="en-US" altLang="ja-JP" sz="2400" b="1" dirty="0">
              <a:latin typeface="Arial" panose="020B0604020202020204" pitchFamily="34" charset="0"/>
              <a:ea typeface="ＭＳ ゴシック" panose="020B0609070205080204" pitchFamily="49" charset="-128"/>
              <a:cs typeface="Arial" panose="020B0604020202020204" pitchFamily="34" charset="0"/>
            </a:endParaRPr>
          </a:p>
          <a:p>
            <a:pPr algn="ctr"/>
            <a:r>
              <a:rPr lang="ja-JP" altLang="en-US" sz="2400" dirty="0">
                <a:latin typeface="ＭＳ Ｐゴシック" panose="020B0600070205080204" pitchFamily="50" charset="-128"/>
                <a:ea typeface="ＭＳ Ｐゴシック" panose="020B0600070205080204" pitchFamily="50" charset="-128"/>
                <a:cs typeface="Arial" panose="020B0604020202020204" pitchFamily="34" charset="0"/>
              </a:rPr>
              <a:t>（浸透圧の高い液；ショ糖液、食塩水など</a:t>
            </a:r>
            <a:r>
              <a:rPr lang="ja-JP" altLang="en-US" sz="2400" dirty="0">
                <a:latin typeface="Arial" panose="020B0604020202020204" pitchFamily="34" charset="0"/>
                <a:ea typeface="ＭＳ ゴシック" panose="020B0609070205080204" pitchFamily="49" charset="-128"/>
                <a:cs typeface="Arial" panose="020B0604020202020204" pitchFamily="34" charset="0"/>
              </a:rPr>
              <a:t>）</a:t>
            </a:r>
          </a:p>
        </p:txBody>
      </p:sp>
      <p:sp>
        <p:nvSpPr>
          <p:cNvPr id="15" name="正方形/長方形 14">
            <a:extLst>
              <a:ext uri="{FF2B5EF4-FFF2-40B4-BE49-F238E27FC236}">
                <a16:creationId xmlns:a16="http://schemas.microsoft.com/office/drawing/2014/main" id="{306184FE-A894-3F6E-A09F-C57DAC0C1B0C}"/>
              </a:ext>
            </a:extLst>
          </p:cNvPr>
          <p:cNvSpPr/>
          <p:nvPr/>
        </p:nvSpPr>
        <p:spPr>
          <a:xfrm>
            <a:off x="2843808" y="3829904"/>
            <a:ext cx="1728192" cy="830997"/>
          </a:xfrm>
          <a:prstGeom prst="rect">
            <a:avLst/>
          </a:prstGeom>
        </p:spPr>
        <p:txBody>
          <a:bodyPr wrap="square">
            <a:spAutoFit/>
          </a:bodyPr>
          <a:lstStyle/>
          <a:p>
            <a:r>
              <a:rPr lang="ja-JP" altLang="en-US" sz="2400" b="1" dirty="0">
                <a:latin typeface="Arial" panose="020B0604020202020204" pitchFamily="34" charset="0"/>
                <a:ea typeface="ＭＳ ゴシック" panose="020B0609070205080204" pitchFamily="49" charset="-128"/>
                <a:cs typeface="Arial" panose="020B0604020202020204" pitchFamily="34" charset="0"/>
              </a:rPr>
              <a:t>細胞収縮</a:t>
            </a:r>
            <a:endParaRPr lang="en-US" altLang="ja-JP" sz="2400" b="1" dirty="0">
              <a:latin typeface="Arial" panose="020B0604020202020204" pitchFamily="34" charset="0"/>
              <a:ea typeface="ＭＳ ゴシック" panose="020B0609070205080204" pitchFamily="49" charset="-128"/>
              <a:cs typeface="Arial" panose="020B0604020202020204" pitchFamily="34" charset="0"/>
            </a:endParaRPr>
          </a:p>
          <a:p>
            <a:endParaRPr lang="ja-JP" altLang="en-US" sz="2400" b="1" dirty="0">
              <a:latin typeface="Arial" panose="020B0604020202020204" pitchFamily="34" charset="0"/>
              <a:ea typeface="ＭＳ ゴシック" panose="020B0609070205080204" pitchFamily="49" charset="-128"/>
              <a:cs typeface="Arial" panose="020B0604020202020204" pitchFamily="34" charset="0"/>
            </a:endParaRPr>
          </a:p>
        </p:txBody>
      </p:sp>
      <p:sp>
        <p:nvSpPr>
          <p:cNvPr id="16" name="正方形/長方形 15">
            <a:extLst>
              <a:ext uri="{FF2B5EF4-FFF2-40B4-BE49-F238E27FC236}">
                <a16:creationId xmlns:a16="http://schemas.microsoft.com/office/drawing/2014/main" id="{8731B53E-9D17-BC5B-1095-BCCDD0EB8597}"/>
              </a:ext>
            </a:extLst>
          </p:cNvPr>
          <p:cNvSpPr/>
          <p:nvPr/>
        </p:nvSpPr>
        <p:spPr>
          <a:xfrm>
            <a:off x="4547752" y="3830088"/>
            <a:ext cx="2520280" cy="461665"/>
          </a:xfrm>
          <a:prstGeom prst="rect">
            <a:avLst/>
          </a:prstGeom>
        </p:spPr>
        <p:txBody>
          <a:bodyPr wrap="square">
            <a:spAutoFit/>
          </a:bodyPr>
          <a:lstStyle/>
          <a:p>
            <a:r>
              <a:rPr lang="ja-JP" altLang="en-US" sz="2400" b="1" dirty="0">
                <a:latin typeface="Arial" panose="020B0604020202020204" pitchFamily="34" charset="0"/>
                <a:ea typeface="ＭＳ ゴシック" panose="020B0609070205080204" pitchFamily="49" charset="-128"/>
                <a:cs typeface="Arial" panose="020B0604020202020204" pitchFamily="34" charset="0"/>
              </a:rPr>
              <a:t>限界原形質分離</a:t>
            </a:r>
          </a:p>
        </p:txBody>
      </p:sp>
      <p:sp>
        <p:nvSpPr>
          <p:cNvPr id="18" name="正方形/長方形 17">
            <a:extLst>
              <a:ext uri="{FF2B5EF4-FFF2-40B4-BE49-F238E27FC236}">
                <a16:creationId xmlns:a16="http://schemas.microsoft.com/office/drawing/2014/main" id="{5A4C8ED0-908E-A926-367D-4913C420028A}"/>
              </a:ext>
            </a:extLst>
          </p:cNvPr>
          <p:cNvSpPr/>
          <p:nvPr/>
        </p:nvSpPr>
        <p:spPr>
          <a:xfrm>
            <a:off x="7260176" y="3830088"/>
            <a:ext cx="2520280" cy="461665"/>
          </a:xfrm>
          <a:prstGeom prst="rect">
            <a:avLst/>
          </a:prstGeom>
        </p:spPr>
        <p:txBody>
          <a:bodyPr wrap="square">
            <a:spAutoFit/>
          </a:bodyPr>
          <a:lstStyle/>
          <a:p>
            <a:r>
              <a:rPr lang="ja-JP" altLang="en-US" sz="2400" b="1" dirty="0">
                <a:latin typeface="Arial" panose="020B0604020202020204" pitchFamily="34" charset="0"/>
                <a:ea typeface="ＭＳ ゴシック" panose="020B0609070205080204" pitchFamily="49" charset="-128"/>
                <a:cs typeface="Arial" panose="020B0604020202020204" pitchFamily="34" charset="0"/>
              </a:rPr>
              <a:t>原形質分離</a:t>
            </a:r>
          </a:p>
        </p:txBody>
      </p:sp>
      <p:sp>
        <p:nvSpPr>
          <p:cNvPr id="20" name="正方形/長方形 19">
            <a:extLst>
              <a:ext uri="{FF2B5EF4-FFF2-40B4-BE49-F238E27FC236}">
                <a16:creationId xmlns:a16="http://schemas.microsoft.com/office/drawing/2014/main" id="{F9D18C4D-46C7-0E8A-EAE0-8147A35879CF}"/>
              </a:ext>
            </a:extLst>
          </p:cNvPr>
          <p:cNvSpPr/>
          <p:nvPr/>
        </p:nvSpPr>
        <p:spPr>
          <a:xfrm>
            <a:off x="2903784" y="4324853"/>
            <a:ext cx="1728192" cy="830997"/>
          </a:xfrm>
          <a:prstGeom prst="rect">
            <a:avLst/>
          </a:prstGeom>
        </p:spPr>
        <p:txBody>
          <a:bodyPr wrap="square">
            <a:spAutoFit/>
          </a:bodyPr>
          <a:lstStyle/>
          <a:p>
            <a:r>
              <a:rPr lang="ja-JP" altLang="en-US" sz="2400" dirty="0">
                <a:latin typeface="Arial" panose="020B0604020202020204" pitchFamily="34" charset="0"/>
                <a:ea typeface="ＭＳ ゴシック" panose="020B0609070205080204" pitchFamily="49" charset="-128"/>
                <a:cs typeface="Arial" panose="020B0604020202020204" pitchFamily="34" charset="0"/>
              </a:rPr>
              <a:t>細胞全体</a:t>
            </a:r>
            <a:endParaRPr lang="en-US" altLang="ja-JP" sz="2400" dirty="0">
              <a:latin typeface="Arial" panose="020B0604020202020204" pitchFamily="34" charset="0"/>
              <a:ea typeface="ＭＳ ゴシック" panose="020B0609070205080204" pitchFamily="49" charset="-128"/>
              <a:cs typeface="Arial" panose="020B0604020202020204" pitchFamily="34" charset="0"/>
            </a:endParaRPr>
          </a:p>
          <a:p>
            <a:r>
              <a:rPr lang="ja-JP" altLang="en-US" sz="2400" dirty="0">
                <a:latin typeface="Arial" panose="020B0604020202020204" pitchFamily="34" charset="0"/>
                <a:ea typeface="ＭＳ ゴシック" panose="020B0609070205080204" pitchFamily="49" charset="-128"/>
                <a:cs typeface="Arial" panose="020B0604020202020204" pitchFamily="34" charset="0"/>
              </a:rPr>
              <a:t>が縮む。</a:t>
            </a:r>
          </a:p>
        </p:txBody>
      </p:sp>
      <p:sp>
        <p:nvSpPr>
          <p:cNvPr id="22" name="正方形/長方形 21">
            <a:extLst>
              <a:ext uri="{FF2B5EF4-FFF2-40B4-BE49-F238E27FC236}">
                <a16:creationId xmlns:a16="http://schemas.microsoft.com/office/drawing/2014/main" id="{A35BF790-BC5C-CD26-0A93-2C50F473223B}"/>
              </a:ext>
            </a:extLst>
          </p:cNvPr>
          <p:cNvSpPr/>
          <p:nvPr/>
        </p:nvSpPr>
        <p:spPr>
          <a:xfrm>
            <a:off x="4451864" y="4336701"/>
            <a:ext cx="2736304" cy="1200329"/>
          </a:xfrm>
          <a:prstGeom prst="rect">
            <a:avLst/>
          </a:prstGeom>
        </p:spPr>
        <p:txBody>
          <a:bodyPr wrap="square">
            <a:spAutoFit/>
          </a:bodyPr>
          <a:lstStyle/>
          <a:p>
            <a:r>
              <a:rPr lang="ja-JP" altLang="en-US" sz="2400" dirty="0">
                <a:latin typeface="Arial" panose="020B0604020202020204" pitchFamily="34" charset="0"/>
                <a:ea typeface="ＭＳ ゴシック" panose="020B0609070205080204" pitchFamily="49" charset="-128"/>
                <a:cs typeface="Arial" panose="020B0604020202020204" pitchFamily="34" charset="0"/>
              </a:rPr>
              <a:t>細胞膜で囲まれた部分のみが縮んで細胞壁から離れる。</a:t>
            </a:r>
          </a:p>
        </p:txBody>
      </p:sp>
      <p:sp>
        <p:nvSpPr>
          <p:cNvPr id="31" name="正方形/長方形 30">
            <a:extLst>
              <a:ext uri="{FF2B5EF4-FFF2-40B4-BE49-F238E27FC236}">
                <a16:creationId xmlns:a16="http://schemas.microsoft.com/office/drawing/2014/main" id="{D8F9F2C9-F2DE-1F36-EC76-583FBB9BBFD8}"/>
              </a:ext>
            </a:extLst>
          </p:cNvPr>
          <p:cNvSpPr/>
          <p:nvPr/>
        </p:nvSpPr>
        <p:spPr>
          <a:xfrm>
            <a:off x="7188168" y="4375281"/>
            <a:ext cx="2736304" cy="1200329"/>
          </a:xfrm>
          <a:prstGeom prst="rect">
            <a:avLst/>
          </a:prstGeom>
        </p:spPr>
        <p:txBody>
          <a:bodyPr wrap="square">
            <a:spAutoFit/>
          </a:bodyPr>
          <a:lstStyle/>
          <a:p>
            <a:r>
              <a:rPr lang="ja-JP" altLang="en-US" sz="2400" dirty="0">
                <a:latin typeface="Arial" panose="020B0604020202020204" pitchFamily="34" charset="0"/>
                <a:ea typeface="ＭＳ ゴシック" panose="020B0609070205080204" pitchFamily="49" charset="-128"/>
                <a:cs typeface="Arial" panose="020B0604020202020204" pitchFamily="34" charset="0"/>
              </a:rPr>
              <a:t>細胞膜で囲ま</a:t>
            </a:r>
            <a:endParaRPr lang="en-US" altLang="ja-JP" sz="2400" dirty="0">
              <a:latin typeface="Arial" panose="020B0604020202020204" pitchFamily="34" charset="0"/>
              <a:ea typeface="ＭＳ ゴシック" panose="020B0609070205080204" pitchFamily="49" charset="-128"/>
              <a:cs typeface="Arial" panose="020B0604020202020204" pitchFamily="34" charset="0"/>
            </a:endParaRPr>
          </a:p>
          <a:p>
            <a:r>
              <a:rPr lang="ja-JP" altLang="en-US" sz="2400" dirty="0">
                <a:latin typeface="Arial" panose="020B0604020202020204" pitchFamily="34" charset="0"/>
                <a:ea typeface="ＭＳ ゴシック" panose="020B0609070205080204" pitchFamily="49" charset="-128"/>
                <a:cs typeface="Arial" panose="020B0604020202020204" pitchFamily="34" charset="0"/>
              </a:rPr>
              <a:t>れた部分が</a:t>
            </a:r>
            <a:endParaRPr lang="en-US" altLang="ja-JP" sz="2400" dirty="0">
              <a:latin typeface="Arial" panose="020B0604020202020204" pitchFamily="34" charset="0"/>
              <a:ea typeface="ＭＳ ゴシック" panose="020B0609070205080204" pitchFamily="49" charset="-128"/>
              <a:cs typeface="Arial" panose="020B0604020202020204" pitchFamily="34" charset="0"/>
            </a:endParaRPr>
          </a:p>
          <a:p>
            <a:r>
              <a:rPr lang="ja-JP" altLang="en-US" sz="2400" dirty="0">
                <a:latin typeface="Arial" panose="020B0604020202020204" pitchFamily="34" charset="0"/>
                <a:ea typeface="ＭＳ ゴシック" panose="020B0609070205080204" pitchFamily="49" charset="-128"/>
                <a:cs typeface="Arial" panose="020B0604020202020204" pitchFamily="34" charset="0"/>
              </a:rPr>
              <a:t>さらに縮む。</a:t>
            </a:r>
          </a:p>
        </p:txBody>
      </p:sp>
      <p:sp>
        <p:nvSpPr>
          <p:cNvPr id="39" name="正方形/長方形 38">
            <a:extLst>
              <a:ext uri="{FF2B5EF4-FFF2-40B4-BE49-F238E27FC236}">
                <a16:creationId xmlns:a16="http://schemas.microsoft.com/office/drawing/2014/main" id="{A1A777C3-31D3-BF41-9143-0EB4D0E12FD6}"/>
              </a:ext>
            </a:extLst>
          </p:cNvPr>
          <p:cNvSpPr/>
          <p:nvPr/>
        </p:nvSpPr>
        <p:spPr>
          <a:xfrm>
            <a:off x="254058" y="5602339"/>
            <a:ext cx="9053120" cy="1200329"/>
          </a:xfrm>
          <a:prstGeom prst="rect">
            <a:avLst/>
          </a:prstGeom>
        </p:spPr>
        <p:txBody>
          <a:bodyPr wrap="square">
            <a:spAutoFit/>
          </a:bodyPr>
          <a:lstStyle/>
          <a:p>
            <a:r>
              <a:rPr lang="ja-JP" altLang="en-US" sz="2400" b="1" dirty="0">
                <a:solidFill>
                  <a:srgbClr val="FF0000"/>
                </a:solidFill>
                <a:latin typeface="Arial" panose="020B0604020202020204" pitchFamily="34" charset="0"/>
                <a:ea typeface="ＭＳ ゴシック" panose="020B0609070205080204" pitchFamily="49" charset="-128"/>
                <a:cs typeface="Arial" panose="020B0604020202020204" pitchFamily="34" charset="0"/>
              </a:rPr>
              <a:t>原形質復帰</a:t>
            </a:r>
            <a:endParaRPr lang="en-US" altLang="ja-JP" sz="2400" b="1" dirty="0">
              <a:solidFill>
                <a:srgbClr val="FF0000"/>
              </a:solidFill>
              <a:latin typeface="Arial" panose="020B0604020202020204" pitchFamily="34" charset="0"/>
              <a:ea typeface="ＭＳ ゴシック" panose="020B0609070205080204" pitchFamily="49" charset="-128"/>
              <a:cs typeface="Arial" panose="020B0604020202020204" pitchFamily="34" charset="0"/>
            </a:endParaRPr>
          </a:p>
          <a:p>
            <a:r>
              <a:rPr lang="ja-JP" altLang="en-US" sz="2400" dirty="0">
                <a:latin typeface="Arial" panose="020B0604020202020204" pitchFamily="34" charset="0"/>
                <a:ea typeface="ＭＳ ゴシック" panose="020B0609070205080204" pitchFamily="49" charset="-128"/>
                <a:cs typeface="Arial" panose="020B0604020202020204" pitchFamily="34" charset="0"/>
              </a:rPr>
              <a:t>　　　　原形質分離を起こした細胞が、水などの低張液に</a:t>
            </a:r>
            <a:endParaRPr lang="en-US" altLang="ja-JP" sz="2400" dirty="0">
              <a:latin typeface="Arial" panose="020B0604020202020204" pitchFamily="34" charset="0"/>
              <a:ea typeface="ＭＳ ゴシック" panose="020B0609070205080204" pitchFamily="49" charset="-128"/>
              <a:cs typeface="Arial" panose="020B0604020202020204" pitchFamily="34" charset="0"/>
            </a:endParaRPr>
          </a:p>
          <a:p>
            <a:r>
              <a:rPr lang="ja-JP" altLang="en-US" sz="2400" dirty="0">
                <a:latin typeface="Arial" panose="020B0604020202020204" pitchFamily="34" charset="0"/>
                <a:ea typeface="ＭＳ ゴシック" panose="020B0609070205080204" pitchFamily="49" charset="-128"/>
                <a:cs typeface="Arial" panose="020B0604020202020204" pitchFamily="34" charset="0"/>
              </a:rPr>
              <a:t>　　　　もどされると、吸水して元の状態に戻ること</a:t>
            </a:r>
          </a:p>
        </p:txBody>
      </p:sp>
      <p:sp>
        <p:nvSpPr>
          <p:cNvPr id="2" name="矢印: 右 1">
            <a:extLst>
              <a:ext uri="{FF2B5EF4-FFF2-40B4-BE49-F238E27FC236}">
                <a16:creationId xmlns:a16="http://schemas.microsoft.com/office/drawing/2014/main" id="{B860163B-3C0F-6232-83D9-8B0ACE01B9F5}"/>
              </a:ext>
            </a:extLst>
          </p:cNvPr>
          <p:cNvSpPr/>
          <p:nvPr/>
        </p:nvSpPr>
        <p:spPr>
          <a:xfrm>
            <a:off x="2278855" y="4015622"/>
            <a:ext cx="307145" cy="134531"/>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矢印: 右 5">
            <a:extLst>
              <a:ext uri="{FF2B5EF4-FFF2-40B4-BE49-F238E27FC236}">
                <a16:creationId xmlns:a16="http://schemas.microsoft.com/office/drawing/2014/main" id="{E79AEAAA-6E29-F67F-82CB-D1255C888112}"/>
              </a:ext>
            </a:extLst>
          </p:cNvPr>
          <p:cNvSpPr/>
          <p:nvPr/>
        </p:nvSpPr>
        <p:spPr>
          <a:xfrm>
            <a:off x="4252823" y="4005064"/>
            <a:ext cx="307145" cy="134531"/>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矢印: 右 6">
            <a:extLst>
              <a:ext uri="{FF2B5EF4-FFF2-40B4-BE49-F238E27FC236}">
                <a16:creationId xmlns:a16="http://schemas.microsoft.com/office/drawing/2014/main" id="{AA51724B-C8F0-9C59-CE05-DEA3D3196AF4}"/>
              </a:ext>
            </a:extLst>
          </p:cNvPr>
          <p:cNvSpPr/>
          <p:nvPr/>
        </p:nvSpPr>
        <p:spPr>
          <a:xfrm>
            <a:off x="6941183" y="3993216"/>
            <a:ext cx="307145" cy="134531"/>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79681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16656"/>
            <a:ext cx="9144000" cy="853446"/>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796" name="Title 1"/>
          <p:cNvSpPr txBox="1">
            <a:spLocks/>
          </p:cNvSpPr>
          <p:nvPr/>
        </p:nvSpPr>
        <p:spPr bwMode="auto">
          <a:xfrm>
            <a:off x="-242045" y="49968"/>
            <a:ext cx="9828584"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ctr"/>
            <a:r>
              <a:rPr lang="ja-JP" altLang="en-US" sz="3000" b="1" dirty="0">
                <a:latin typeface="ＭＳ ゴシック" panose="020B0609070205080204" pitchFamily="49" charset="-128"/>
                <a:ea typeface="ＭＳ ゴシック" panose="020B0609070205080204" pitchFamily="49" charset="-128"/>
                <a:cs typeface="Arial" panose="020B0604020202020204" pitchFamily="34" charset="0"/>
              </a:rPr>
              <a:t>膨　圧</a:t>
            </a:r>
          </a:p>
        </p:txBody>
      </p:sp>
      <p:sp>
        <p:nvSpPr>
          <p:cNvPr id="19" name="正方形/長方形 153"/>
          <p:cNvSpPr>
            <a:spLocks noChangeArrowheads="1"/>
          </p:cNvSpPr>
          <p:nvPr/>
        </p:nvSpPr>
        <p:spPr bwMode="auto">
          <a:xfrm>
            <a:off x="8312" y="0"/>
            <a:ext cx="9144000" cy="6858000"/>
          </a:xfrm>
          <a:prstGeom prst="rect">
            <a:avLst/>
          </a:pr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ja-JP" altLang="en-US" dirty="0"/>
          </a:p>
        </p:txBody>
      </p:sp>
      <p:pic>
        <p:nvPicPr>
          <p:cNvPr id="3" name="図 2">
            <a:extLst>
              <a:ext uri="{FF2B5EF4-FFF2-40B4-BE49-F238E27FC236}">
                <a16:creationId xmlns:a16="http://schemas.microsoft.com/office/drawing/2014/main" id="{79FC550F-3756-D980-8255-047C4DC62615}"/>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Effect>
                      <a14:brightnessContrast bright="20000" contrast="-40000"/>
                    </a14:imgEffect>
                  </a14:imgLayer>
                </a14:imgProps>
              </a:ext>
            </a:extLst>
          </a:blip>
          <a:srcRect t="14216" r="44486" b="43135"/>
          <a:stretch/>
        </p:blipFill>
        <p:spPr>
          <a:xfrm>
            <a:off x="371472" y="2297249"/>
            <a:ext cx="8280920" cy="2114450"/>
          </a:xfrm>
          <a:prstGeom prst="rect">
            <a:avLst/>
          </a:prstGeom>
        </p:spPr>
      </p:pic>
      <p:sp>
        <p:nvSpPr>
          <p:cNvPr id="2" name="正方形/長方形 1">
            <a:extLst>
              <a:ext uri="{FF2B5EF4-FFF2-40B4-BE49-F238E27FC236}">
                <a16:creationId xmlns:a16="http://schemas.microsoft.com/office/drawing/2014/main" id="{20855044-3A8D-7C12-CA4A-86BBEB8FAE25}"/>
              </a:ext>
            </a:extLst>
          </p:cNvPr>
          <p:cNvSpPr/>
          <p:nvPr/>
        </p:nvSpPr>
        <p:spPr>
          <a:xfrm>
            <a:off x="7788296" y="2585281"/>
            <a:ext cx="872408" cy="1584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5D49E67A-EF5E-37D1-B229-61AD11449506}"/>
              </a:ext>
            </a:extLst>
          </p:cNvPr>
          <p:cNvSpPr/>
          <p:nvPr/>
        </p:nvSpPr>
        <p:spPr>
          <a:xfrm>
            <a:off x="7792216" y="2585281"/>
            <a:ext cx="996080" cy="400110"/>
          </a:xfrm>
          <a:prstGeom prst="rect">
            <a:avLst/>
          </a:prstGeom>
        </p:spPr>
        <p:txBody>
          <a:bodyPr wrap="square">
            <a:spAutoFit/>
          </a:bodyPr>
          <a:lstStyle/>
          <a:p>
            <a:r>
              <a:rPr lang="ja-JP" altLang="en-US" sz="2000" dirty="0">
                <a:latin typeface="Arial" panose="020B0604020202020204" pitchFamily="34" charset="0"/>
                <a:ea typeface="ＭＳ ゴシック" panose="020B0609070205080204" pitchFamily="49" charset="-128"/>
                <a:cs typeface="Arial" panose="020B0604020202020204" pitchFamily="34" charset="0"/>
              </a:rPr>
              <a:t>細胞壁</a:t>
            </a:r>
          </a:p>
        </p:txBody>
      </p:sp>
      <p:sp>
        <p:nvSpPr>
          <p:cNvPr id="5" name="正方形/長方形 4">
            <a:extLst>
              <a:ext uri="{FF2B5EF4-FFF2-40B4-BE49-F238E27FC236}">
                <a16:creationId xmlns:a16="http://schemas.microsoft.com/office/drawing/2014/main" id="{CA0AD6FC-60EF-9E87-6073-68A15E95BC66}"/>
              </a:ext>
            </a:extLst>
          </p:cNvPr>
          <p:cNvSpPr/>
          <p:nvPr/>
        </p:nvSpPr>
        <p:spPr>
          <a:xfrm>
            <a:off x="7798140" y="3011883"/>
            <a:ext cx="996080" cy="400110"/>
          </a:xfrm>
          <a:prstGeom prst="rect">
            <a:avLst/>
          </a:prstGeom>
        </p:spPr>
        <p:txBody>
          <a:bodyPr wrap="square">
            <a:spAutoFit/>
          </a:bodyPr>
          <a:lstStyle/>
          <a:p>
            <a:r>
              <a:rPr lang="ja-JP" altLang="en-US" sz="2000" dirty="0">
                <a:latin typeface="Arial" panose="020B0604020202020204" pitchFamily="34" charset="0"/>
                <a:ea typeface="ＭＳ ゴシック" panose="020B0609070205080204" pitchFamily="49" charset="-128"/>
                <a:cs typeface="Arial" panose="020B0604020202020204" pitchFamily="34" charset="0"/>
              </a:rPr>
              <a:t>細胞膜</a:t>
            </a:r>
          </a:p>
        </p:txBody>
      </p:sp>
      <p:sp>
        <p:nvSpPr>
          <p:cNvPr id="6" name="正方形/長方形 5">
            <a:extLst>
              <a:ext uri="{FF2B5EF4-FFF2-40B4-BE49-F238E27FC236}">
                <a16:creationId xmlns:a16="http://schemas.microsoft.com/office/drawing/2014/main" id="{C3449297-5141-8494-7622-4096868A0C1A}"/>
              </a:ext>
            </a:extLst>
          </p:cNvPr>
          <p:cNvSpPr/>
          <p:nvPr/>
        </p:nvSpPr>
        <p:spPr>
          <a:xfrm>
            <a:off x="7804430" y="3401433"/>
            <a:ext cx="996080" cy="400110"/>
          </a:xfrm>
          <a:prstGeom prst="rect">
            <a:avLst/>
          </a:prstGeom>
        </p:spPr>
        <p:txBody>
          <a:bodyPr wrap="square">
            <a:spAutoFit/>
          </a:bodyPr>
          <a:lstStyle/>
          <a:p>
            <a:r>
              <a:rPr lang="ja-JP" altLang="en-US" sz="2000" dirty="0">
                <a:latin typeface="Arial" panose="020B0604020202020204" pitchFamily="34" charset="0"/>
                <a:ea typeface="ＭＳ ゴシック" panose="020B0609070205080204" pitchFamily="49" charset="-128"/>
                <a:cs typeface="Arial" panose="020B0604020202020204" pitchFamily="34" charset="0"/>
              </a:rPr>
              <a:t>細胞質</a:t>
            </a:r>
          </a:p>
        </p:txBody>
      </p:sp>
      <p:sp>
        <p:nvSpPr>
          <p:cNvPr id="7" name="正方形/長方形 6">
            <a:extLst>
              <a:ext uri="{FF2B5EF4-FFF2-40B4-BE49-F238E27FC236}">
                <a16:creationId xmlns:a16="http://schemas.microsoft.com/office/drawing/2014/main" id="{7EC21822-EE20-4856-AD40-CBC38672EED4}"/>
              </a:ext>
            </a:extLst>
          </p:cNvPr>
          <p:cNvSpPr/>
          <p:nvPr/>
        </p:nvSpPr>
        <p:spPr>
          <a:xfrm>
            <a:off x="7804430" y="3913363"/>
            <a:ext cx="996080" cy="400110"/>
          </a:xfrm>
          <a:prstGeom prst="rect">
            <a:avLst/>
          </a:prstGeom>
        </p:spPr>
        <p:txBody>
          <a:bodyPr wrap="square">
            <a:spAutoFit/>
          </a:bodyPr>
          <a:lstStyle/>
          <a:p>
            <a:r>
              <a:rPr lang="ja-JP" altLang="en-US" sz="2000" dirty="0">
                <a:latin typeface="Arial" panose="020B0604020202020204" pitchFamily="34" charset="0"/>
                <a:ea typeface="ＭＳ ゴシック" panose="020B0609070205080204" pitchFamily="49" charset="-128"/>
                <a:cs typeface="Arial" panose="020B0604020202020204" pitchFamily="34" charset="0"/>
              </a:rPr>
              <a:t>液胞</a:t>
            </a:r>
          </a:p>
        </p:txBody>
      </p:sp>
      <p:sp>
        <p:nvSpPr>
          <p:cNvPr id="8" name="正方形/長方形 7">
            <a:extLst>
              <a:ext uri="{FF2B5EF4-FFF2-40B4-BE49-F238E27FC236}">
                <a16:creationId xmlns:a16="http://schemas.microsoft.com/office/drawing/2014/main" id="{47305B89-6953-0911-69BC-51180BAD1CFB}"/>
              </a:ext>
            </a:extLst>
          </p:cNvPr>
          <p:cNvSpPr/>
          <p:nvPr/>
        </p:nvSpPr>
        <p:spPr>
          <a:xfrm>
            <a:off x="5268016" y="2153233"/>
            <a:ext cx="360040" cy="225846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69E72907-9BCC-069B-C1DB-DF1B51CB6677}"/>
              </a:ext>
            </a:extLst>
          </p:cNvPr>
          <p:cNvSpPr/>
          <p:nvPr/>
        </p:nvSpPr>
        <p:spPr>
          <a:xfrm>
            <a:off x="4835968" y="3593393"/>
            <a:ext cx="576064" cy="31997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33ED5A12-E589-6F38-B9F8-8EBFA0F770CF}"/>
              </a:ext>
            </a:extLst>
          </p:cNvPr>
          <p:cNvSpPr/>
          <p:nvPr/>
        </p:nvSpPr>
        <p:spPr>
          <a:xfrm>
            <a:off x="4763776" y="3757825"/>
            <a:ext cx="576064" cy="31997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51805E7A-96BE-5CC7-3FB7-6CEF0C095935}"/>
              </a:ext>
            </a:extLst>
          </p:cNvPr>
          <p:cNvSpPr/>
          <p:nvPr/>
        </p:nvSpPr>
        <p:spPr>
          <a:xfrm>
            <a:off x="4775992" y="3629121"/>
            <a:ext cx="576064" cy="31997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47102153-E604-4AE0-109C-E57AE13CE01D}"/>
              </a:ext>
            </a:extLst>
          </p:cNvPr>
          <p:cNvSpPr/>
          <p:nvPr/>
        </p:nvSpPr>
        <p:spPr>
          <a:xfrm>
            <a:off x="2476200" y="3641558"/>
            <a:ext cx="487560" cy="31997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86AC5304-D089-9C19-6C10-66A43DD42007}"/>
              </a:ext>
            </a:extLst>
          </p:cNvPr>
          <p:cNvSpPr/>
          <p:nvPr/>
        </p:nvSpPr>
        <p:spPr>
          <a:xfrm>
            <a:off x="1528836" y="3601488"/>
            <a:ext cx="487560" cy="31997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EAA84EBF-F701-2A23-0EAF-B80AF083E03F}"/>
              </a:ext>
            </a:extLst>
          </p:cNvPr>
          <p:cNvSpPr/>
          <p:nvPr/>
        </p:nvSpPr>
        <p:spPr>
          <a:xfrm>
            <a:off x="2102198" y="3636672"/>
            <a:ext cx="183404" cy="31997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1841AE67-9A0D-FAB2-8B5B-6C0631B6AA37}"/>
              </a:ext>
            </a:extLst>
          </p:cNvPr>
          <p:cNvSpPr/>
          <p:nvPr/>
        </p:nvSpPr>
        <p:spPr>
          <a:xfrm>
            <a:off x="4420137" y="3597840"/>
            <a:ext cx="166537" cy="31997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82E27E80-5CA8-A54B-5B36-FF91D8315098}"/>
              </a:ext>
            </a:extLst>
          </p:cNvPr>
          <p:cNvSpPr/>
          <p:nvPr/>
        </p:nvSpPr>
        <p:spPr>
          <a:xfrm>
            <a:off x="4047246" y="3577424"/>
            <a:ext cx="188680" cy="31997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9949252C-6407-70AF-00AE-327AC6FCB7A1}"/>
              </a:ext>
            </a:extLst>
          </p:cNvPr>
          <p:cNvSpPr/>
          <p:nvPr/>
        </p:nvSpPr>
        <p:spPr>
          <a:xfrm>
            <a:off x="4187750" y="3589455"/>
            <a:ext cx="156462" cy="2348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5E8A4F56-4EEA-26D0-5FE8-3C672781B963}"/>
              </a:ext>
            </a:extLst>
          </p:cNvPr>
          <p:cNvSpPr/>
          <p:nvPr/>
        </p:nvSpPr>
        <p:spPr>
          <a:xfrm>
            <a:off x="3495701" y="3232614"/>
            <a:ext cx="996080" cy="461665"/>
          </a:xfrm>
          <a:prstGeom prst="rect">
            <a:avLst/>
          </a:prstGeom>
        </p:spPr>
        <p:txBody>
          <a:bodyPr wrap="square">
            <a:spAutoFit/>
          </a:bodyPr>
          <a:lstStyle/>
          <a:p>
            <a:r>
              <a:rPr lang="ja-JP" altLang="en-US" sz="2400" b="1" dirty="0">
                <a:solidFill>
                  <a:srgbClr val="FF0000"/>
                </a:solidFill>
                <a:latin typeface="Arial" panose="020B0604020202020204" pitchFamily="34" charset="0"/>
                <a:ea typeface="ＭＳ ゴシック" panose="020B0609070205080204" pitchFamily="49" charset="-128"/>
                <a:cs typeface="Arial" panose="020B0604020202020204" pitchFamily="34" charset="0"/>
              </a:rPr>
              <a:t>膨圧</a:t>
            </a:r>
          </a:p>
        </p:txBody>
      </p:sp>
      <p:sp>
        <p:nvSpPr>
          <p:cNvPr id="21" name="正方形/長方形 20">
            <a:extLst>
              <a:ext uri="{FF2B5EF4-FFF2-40B4-BE49-F238E27FC236}">
                <a16:creationId xmlns:a16="http://schemas.microsoft.com/office/drawing/2014/main" id="{98780A81-8C82-B1CB-89B8-F8BC5962AB76}"/>
              </a:ext>
            </a:extLst>
          </p:cNvPr>
          <p:cNvSpPr/>
          <p:nvPr/>
        </p:nvSpPr>
        <p:spPr>
          <a:xfrm>
            <a:off x="1210036" y="3275744"/>
            <a:ext cx="996080" cy="461665"/>
          </a:xfrm>
          <a:prstGeom prst="rect">
            <a:avLst/>
          </a:prstGeom>
        </p:spPr>
        <p:txBody>
          <a:bodyPr wrap="square">
            <a:spAutoFit/>
          </a:bodyPr>
          <a:lstStyle/>
          <a:p>
            <a:r>
              <a:rPr lang="ja-JP" altLang="en-US" sz="2400" b="1" dirty="0">
                <a:solidFill>
                  <a:srgbClr val="FF0000"/>
                </a:solidFill>
                <a:latin typeface="Arial" panose="020B0604020202020204" pitchFamily="34" charset="0"/>
                <a:ea typeface="ＭＳ ゴシック" panose="020B0609070205080204" pitchFamily="49" charset="-128"/>
                <a:cs typeface="Arial" panose="020B0604020202020204" pitchFamily="34" charset="0"/>
              </a:rPr>
              <a:t>膨圧</a:t>
            </a:r>
          </a:p>
        </p:txBody>
      </p:sp>
      <p:sp>
        <p:nvSpPr>
          <p:cNvPr id="22" name="正方形/長方形 21">
            <a:extLst>
              <a:ext uri="{FF2B5EF4-FFF2-40B4-BE49-F238E27FC236}">
                <a16:creationId xmlns:a16="http://schemas.microsoft.com/office/drawing/2014/main" id="{AE8E47C3-E54B-1925-E8FE-037F7C5DA0A9}"/>
              </a:ext>
            </a:extLst>
          </p:cNvPr>
          <p:cNvSpPr/>
          <p:nvPr/>
        </p:nvSpPr>
        <p:spPr>
          <a:xfrm>
            <a:off x="4720191" y="3471066"/>
            <a:ext cx="996080" cy="400110"/>
          </a:xfrm>
          <a:prstGeom prst="rect">
            <a:avLst/>
          </a:prstGeom>
        </p:spPr>
        <p:txBody>
          <a:bodyPr wrap="square">
            <a:spAutoFit/>
          </a:bodyPr>
          <a:lstStyle/>
          <a:p>
            <a:r>
              <a:rPr lang="ja-JP" altLang="en-US" sz="2000" dirty="0">
                <a:latin typeface="Arial" panose="020B0604020202020204" pitchFamily="34" charset="0"/>
                <a:ea typeface="ＭＳ ゴシック" panose="020B0609070205080204" pitchFamily="49" charset="-128"/>
                <a:cs typeface="Arial" panose="020B0604020202020204" pitchFamily="34" charset="0"/>
              </a:rPr>
              <a:t>壁圧</a:t>
            </a:r>
          </a:p>
        </p:txBody>
      </p:sp>
      <p:sp>
        <p:nvSpPr>
          <p:cNvPr id="23" name="正方形/長方形 22">
            <a:extLst>
              <a:ext uri="{FF2B5EF4-FFF2-40B4-BE49-F238E27FC236}">
                <a16:creationId xmlns:a16="http://schemas.microsoft.com/office/drawing/2014/main" id="{1E35D5D3-0B91-BEBD-37F6-12019CB9D610}"/>
              </a:ext>
            </a:extLst>
          </p:cNvPr>
          <p:cNvSpPr/>
          <p:nvPr/>
        </p:nvSpPr>
        <p:spPr>
          <a:xfrm>
            <a:off x="2369642" y="3561418"/>
            <a:ext cx="996080" cy="400110"/>
          </a:xfrm>
          <a:prstGeom prst="rect">
            <a:avLst/>
          </a:prstGeom>
        </p:spPr>
        <p:txBody>
          <a:bodyPr wrap="square">
            <a:spAutoFit/>
          </a:bodyPr>
          <a:lstStyle/>
          <a:p>
            <a:r>
              <a:rPr lang="ja-JP" altLang="en-US" sz="2000" dirty="0">
                <a:latin typeface="Arial" panose="020B0604020202020204" pitchFamily="34" charset="0"/>
                <a:ea typeface="ＭＳ ゴシック" panose="020B0609070205080204" pitchFamily="49" charset="-128"/>
                <a:cs typeface="Arial" panose="020B0604020202020204" pitchFamily="34" charset="0"/>
              </a:rPr>
              <a:t>壁圧</a:t>
            </a:r>
          </a:p>
        </p:txBody>
      </p:sp>
      <p:sp>
        <p:nvSpPr>
          <p:cNvPr id="24" name="正方形/長方形 23">
            <a:extLst>
              <a:ext uri="{FF2B5EF4-FFF2-40B4-BE49-F238E27FC236}">
                <a16:creationId xmlns:a16="http://schemas.microsoft.com/office/drawing/2014/main" id="{4C46C68A-3258-3C14-C546-1E41C6ED486C}"/>
              </a:ext>
            </a:extLst>
          </p:cNvPr>
          <p:cNvSpPr/>
          <p:nvPr/>
        </p:nvSpPr>
        <p:spPr>
          <a:xfrm>
            <a:off x="6240216" y="4699731"/>
            <a:ext cx="1728192" cy="461665"/>
          </a:xfrm>
          <a:prstGeom prst="rect">
            <a:avLst/>
          </a:prstGeom>
        </p:spPr>
        <p:txBody>
          <a:bodyPr wrap="square">
            <a:spAutoFit/>
          </a:bodyPr>
          <a:lstStyle/>
          <a:p>
            <a:r>
              <a:rPr lang="ja-JP" altLang="en-US" sz="2400" b="1" dirty="0">
                <a:latin typeface="Arial" panose="020B0604020202020204" pitchFamily="34" charset="0"/>
                <a:ea typeface="ＭＳ ゴシック" panose="020B0609070205080204" pitchFamily="49" charset="-128"/>
                <a:cs typeface="Arial" panose="020B0604020202020204" pitchFamily="34" charset="0"/>
              </a:rPr>
              <a:t>正常状態</a:t>
            </a:r>
          </a:p>
        </p:txBody>
      </p:sp>
      <p:sp>
        <p:nvSpPr>
          <p:cNvPr id="25" name="正方形/長方形 24">
            <a:extLst>
              <a:ext uri="{FF2B5EF4-FFF2-40B4-BE49-F238E27FC236}">
                <a16:creationId xmlns:a16="http://schemas.microsoft.com/office/drawing/2014/main" id="{85CEBDBB-3C78-5359-8E78-559A3D96FD68}"/>
              </a:ext>
            </a:extLst>
          </p:cNvPr>
          <p:cNvSpPr/>
          <p:nvPr/>
        </p:nvSpPr>
        <p:spPr>
          <a:xfrm>
            <a:off x="3372199" y="4710102"/>
            <a:ext cx="1728192" cy="461665"/>
          </a:xfrm>
          <a:prstGeom prst="rect">
            <a:avLst/>
          </a:prstGeom>
        </p:spPr>
        <p:txBody>
          <a:bodyPr wrap="square">
            <a:spAutoFit/>
          </a:bodyPr>
          <a:lstStyle/>
          <a:p>
            <a:r>
              <a:rPr lang="ja-JP" altLang="en-US" sz="2400" b="1" dirty="0">
                <a:latin typeface="Arial" panose="020B0604020202020204" pitchFamily="34" charset="0"/>
                <a:ea typeface="ＭＳ ゴシック" panose="020B0609070205080204" pitchFamily="49" charset="-128"/>
                <a:cs typeface="Arial" panose="020B0604020202020204" pitchFamily="34" charset="0"/>
              </a:rPr>
              <a:t>吸水中</a:t>
            </a:r>
          </a:p>
        </p:txBody>
      </p:sp>
      <p:sp>
        <p:nvSpPr>
          <p:cNvPr id="26" name="正方形/長方形 25">
            <a:extLst>
              <a:ext uri="{FF2B5EF4-FFF2-40B4-BE49-F238E27FC236}">
                <a16:creationId xmlns:a16="http://schemas.microsoft.com/office/drawing/2014/main" id="{1E6F6172-1A27-C5F4-98B0-E05C59D4052B}"/>
              </a:ext>
            </a:extLst>
          </p:cNvPr>
          <p:cNvSpPr/>
          <p:nvPr/>
        </p:nvSpPr>
        <p:spPr>
          <a:xfrm>
            <a:off x="5652120" y="1120069"/>
            <a:ext cx="3216296" cy="830997"/>
          </a:xfrm>
          <a:prstGeom prst="rect">
            <a:avLst/>
          </a:prstGeom>
        </p:spPr>
        <p:txBody>
          <a:bodyPr wrap="square">
            <a:spAutoFit/>
          </a:bodyPr>
          <a:lstStyle/>
          <a:p>
            <a:pPr algn="ctr"/>
            <a:r>
              <a:rPr lang="ja-JP" altLang="en-US" sz="2400" b="1" dirty="0">
                <a:latin typeface="Arial" panose="020B0604020202020204" pitchFamily="34" charset="0"/>
                <a:ea typeface="ＭＳ ゴシック" panose="020B0609070205080204" pitchFamily="49" charset="-128"/>
                <a:cs typeface="Arial" panose="020B0604020202020204" pitchFamily="34" charset="0"/>
              </a:rPr>
              <a:t>等張液</a:t>
            </a:r>
            <a:endParaRPr lang="en-US" altLang="ja-JP" sz="2400" b="1" dirty="0">
              <a:latin typeface="Arial" panose="020B0604020202020204" pitchFamily="34" charset="0"/>
              <a:ea typeface="ＭＳ ゴシック" panose="020B0609070205080204" pitchFamily="49" charset="-128"/>
              <a:cs typeface="Arial" panose="020B0604020202020204" pitchFamily="34" charset="0"/>
            </a:endParaRPr>
          </a:p>
          <a:p>
            <a:pPr algn="ctr"/>
            <a:r>
              <a:rPr lang="ja-JP" altLang="en-US" sz="2400" dirty="0">
                <a:latin typeface="ＭＳ Ｐゴシック" panose="020B0600070205080204" pitchFamily="50" charset="-128"/>
                <a:ea typeface="ＭＳ Ｐゴシック" panose="020B0600070205080204" pitchFamily="50" charset="-128"/>
                <a:cs typeface="Arial" panose="020B0604020202020204" pitchFamily="34" charset="0"/>
              </a:rPr>
              <a:t>（浸透圧の等しい液</a:t>
            </a:r>
            <a:r>
              <a:rPr lang="ja-JP" altLang="en-US" sz="2400" dirty="0">
                <a:latin typeface="Arial" panose="020B0604020202020204" pitchFamily="34" charset="0"/>
                <a:ea typeface="ＭＳ ゴシック" panose="020B0609070205080204" pitchFamily="49" charset="-128"/>
                <a:cs typeface="Arial" panose="020B0604020202020204" pitchFamily="34" charset="0"/>
              </a:rPr>
              <a:t>）</a:t>
            </a:r>
          </a:p>
        </p:txBody>
      </p:sp>
      <p:sp>
        <p:nvSpPr>
          <p:cNvPr id="27" name="正方形/長方形 26">
            <a:extLst>
              <a:ext uri="{FF2B5EF4-FFF2-40B4-BE49-F238E27FC236}">
                <a16:creationId xmlns:a16="http://schemas.microsoft.com/office/drawing/2014/main" id="{F0020CCA-031E-54BA-0F0D-7482FEF2D545}"/>
              </a:ext>
            </a:extLst>
          </p:cNvPr>
          <p:cNvSpPr/>
          <p:nvPr/>
        </p:nvSpPr>
        <p:spPr>
          <a:xfrm>
            <a:off x="83440" y="1120923"/>
            <a:ext cx="5736576" cy="830997"/>
          </a:xfrm>
          <a:prstGeom prst="rect">
            <a:avLst/>
          </a:prstGeom>
        </p:spPr>
        <p:txBody>
          <a:bodyPr wrap="square">
            <a:spAutoFit/>
          </a:bodyPr>
          <a:lstStyle/>
          <a:p>
            <a:pPr algn="ctr"/>
            <a:r>
              <a:rPr lang="ja-JP" altLang="en-US" sz="2400" b="1" dirty="0">
                <a:latin typeface="Arial" panose="020B0604020202020204" pitchFamily="34" charset="0"/>
                <a:ea typeface="ＭＳ ゴシック" panose="020B0609070205080204" pitchFamily="49" charset="-128"/>
                <a:cs typeface="Arial" panose="020B0604020202020204" pitchFamily="34" charset="0"/>
              </a:rPr>
              <a:t>低張液</a:t>
            </a:r>
            <a:endParaRPr lang="en-US" altLang="ja-JP" sz="2400" b="1" dirty="0">
              <a:latin typeface="Arial" panose="020B0604020202020204" pitchFamily="34" charset="0"/>
              <a:ea typeface="ＭＳ ゴシック" panose="020B0609070205080204" pitchFamily="49" charset="-128"/>
              <a:cs typeface="Arial" panose="020B0604020202020204" pitchFamily="34" charset="0"/>
            </a:endParaRPr>
          </a:p>
          <a:p>
            <a:pPr algn="ctr"/>
            <a:r>
              <a:rPr lang="ja-JP" altLang="en-US" sz="2400" dirty="0">
                <a:latin typeface="ＭＳ Ｐゴシック" panose="020B0600070205080204" pitchFamily="50" charset="-128"/>
                <a:ea typeface="ＭＳ Ｐゴシック" panose="020B0600070205080204" pitchFamily="50" charset="-128"/>
                <a:cs typeface="Arial" panose="020B0604020202020204" pitchFamily="34" charset="0"/>
              </a:rPr>
              <a:t>（浸透圧の低い液；蒸溜水など</a:t>
            </a:r>
            <a:r>
              <a:rPr lang="ja-JP" altLang="en-US" sz="2400" dirty="0">
                <a:latin typeface="Arial" panose="020B0604020202020204" pitchFamily="34" charset="0"/>
                <a:ea typeface="ＭＳ ゴシック" panose="020B0609070205080204" pitchFamily="49" charset="-128"/>
                <a:cs typeface="Arial" panose="020B0604020202020204" pitchFamily="34" charset="0"/>
              </a:rPr>
              <a:t>）</a:t>
            </a:r>
          </a:p>
        </p:txBody>
      </p:sp>
      <p:sp>
        <p:nvSpPr>
          <p:cNvPr id="28" name="正方形/長方形 27">
            <a:extLst>
              <a:ext uri="{FF2B5EF4-FFF2-40B4-BE49-F238E27FC236}">
                <a16:creationId xmlns:a16="http://schemas.microsoft.com/office/drawing/2014/main" id="{0B1E19F3-C759-BB3F-B6BA-61E9AE871375}"/>
              </a:ext>
            </a:extLst>
          </p:cNvPr>
          <p:cNvSpPr/>
          <p:nvPr/>
        </p:nvSpPr>
        <p:spPr>
          <a:xfrm>
            <a:off x="3060643" y="5292225"/>
            <a:ext cx="2350566" cy="830997"/>
          </a:xfrm>
          <a:prstGeom prst="rect">
            <a:avLst/>
          </a:prstGeom>
        </p:spPr>
        <p:txBody>
          <a:bodyPr wrap="square">
            <a:spAutoFit/>
          </a:bodyPr>
          <a:lstStyle/>
          <a:p>
            <a:r>
              <a:rPr lang="ja-JP" altLang="en-US" sz="2400" dirty="0">
                <a:latin typeface="Arial" panose="020B0604020202020204" pitchFamily="34" charset="0"/>
                <a:ea typeface="ＭＳ ゴシック" panose="020B0609070205080204" pitchFamily="49" charset="-128"/>
                <a:cs typeface="Arial" panose="020B0604020202020204" pitchFamily="34" charset="0"/>
              </a:rPr>
              <a:t>液胞が水を</a:t>
            </a:r>
            <a:endParaRPr lang="en-US" altLang="ja-JP" sz="2400" dirty="0">
              <a:latin typeface="Arial" panose="020B0604020202020204" pitchFamily="34" charset="0"/>
              <a:ea typeface="ＭＳ ゴシック" panose="020B0609070205080204" pitchFamily="49" charset="-128"/>
              <a:cs typeface="Arial" panose="020B0604020202020204" pitchFamily="34" charset="0"/>
            </a:endParaRPr>
          </a:p>
          <a:p>
            <a:r>
              <a:rPr lang="ja-JP" altLang="en-US" sz="2400" dirty="0">
                <a:latin typeface="Arial" panose="020B0604020202020204" pitchFamily="34" charset="0"/>
                <a:ea typeface="ＭＳ ゴシック" panose="020B0609070205080204" pitchFamily="49" charset="-128"/>
                <a:cs typeface="Arial" panose="020B0604020202020204" pitchFamily="34" charset="0"/>
              </a:rPr>
              <a:t>吸って膨れる。</a:t>
            </a:r>
          </a:p>
        </p:txBody>
      </p:sp>
      <p:sp>
        <p:nvSpPr>
          <p:cNvPr id="29" name="正方形/長方形 28">
            <a:extLst>
              <a:ext uri="{FF2B5EF4-FFF2-40B4-BE49-F238E27FC236}">
                <a16:creationId xmlns:a16="http://schemas.microsoft.com/office/drawing/2014/main" id="{CD535B7D-E205-9D7B-A3F3-78C5BE67A0C4}"/>
              </a:ext>
            </a:extLst>
          </p:cNvPr>
          <p:cNvSpPr/>
          <p:nvPr/>
        </p:nvSpPr>
        <p:spPr>
          <a:xfrm>
            <a:off x="404464" y="5300951"/>
            <a:ext cx="2736304" cy="1200329"/>
          </a:xfrm>
          <a:prstGeom prst="rect">
            <a:avLst/>
          </a:prstGeom>
        </p:spPr>
        <p:txBody>
          <a:bodyPr wrap="square">
            <a:spAutoFit/>
          </a:bodyPr>
          <a:lstStyle/>
          <a:p>
            <a:r>
              <a:rPr lang="ja-JP" altLang="en-US" sz="2400" dirty="0">
                <a:latin typeface="Arial" panose="020B0604020202020204" pitchFamily="34" charset="0"/>
                <a:ea typeface="ＭＳ ゴシック" panose="020B0609070205080204" pitchFamily="49" charset="-128"/>
                <a:cs typeface="Arial" panose="020B0604020202020204" pitchFamily="34" charset="0"/>
              </a:rPr>
              <a:t>あるところまで</a:t>
            </a:r>
            <a:endParaRPr lang="en-US" altLang="ja-JP" sz="2400" dirty="0">
              <a:latin typeface="Arial" panose="020B0604020202020204" pitchFamily="34" charset="0"/>
              <a:ea typeface="ＭＳ ゴシック" panose="020B0609070205080204" pitchFamily="49" charset="-128"/>
              <a:cs typeface="Arial" panose="020B0604020202020204" pitchFamily="34" charset="0"/>
            </a:endParaRPr>
          </a:p>
          <a:p>
            <a:r>
              <a:rPr lang="ja-JP" altLang="en-US" sz="2400" dirty="0">
                <a:latin typeface="Arial" panose="020B0604020202020204" pitchFamily="34" charset="0"/>
                <a:ea typeface="ＭＳ ゴシック" panose="020B0609070205080204" pitchFamily="49" charset="-128"/>
                <a:cs typeface="Arial" panose="020B0604020202020204" pitchFamily="34" charset="0"/>
              </a:rPr>
              <a:t>膨れ上がると</a:t>
            </a:r>
            <a:endParaRPr lang="en-US" altLang="ja-JP" sz="2400" dirty="0">
              <a:latin typeface="Arial" panose="020B0604020202020204" pitchFamily="34" charset="0"/>
              <a:ea typeface="ＭＳ ゴシック" panose="020B0609070205080204" pitchFamily="49" charset="-128"/>
              <a:cs typeface="Arial" panose="020B0604020202020204" pitchFamily="34" charset="0"/>
            </a:endParaRPr>
          </a:p>
          <a:p>
            <a:r>
              <a:rPr lang="ja-JP" altLang="en-US" sz="2400" dirty="0">
                <a:latin typeface="Arial" panose="020B0604020202020204" pitchFamily="34" charset="0"/>
                <a:ea typeface="ＭＳ ゴシック" panose="020B0609070205080204" pitchFamily="49" charset="-128"/>
                <a:cs typeface="Arial" panose="020B0604020202020204" pitchFamily="34" charset="0"/>
              </a:rPr>
              <a:t>吸水が止まる。</a:t>
            </a:r>
          </a:p>
        </p:txBody>
      </p:sp>
      <p:sp>
        <p:nvSpPr>
          <p:cNvPr id="30" name="正方形/長方形 29">
            <a:extLst>
              <a:ext uri="{FF2B5EF4-FFF2-40B4-BE49-F238E27FC236}">
                <a16:creationId xmlns:a16="http://schemas.microsoft.com/office/drawing/2014/main" id="{660502C9-E611-3D8A-EDA4-391BD7349496}"/>
              </a:ext>
            </a:extLst>
          </p:cNvPr>
          <p:cNvSpPr/>
          <p:nvPr/>
        </p:nvSpPr>
        <p:spPr>
          <a:xfrm>
            <a:off x="803520" y="4709425"/>
            <a:ext cx="1728192" cy="461665"/>
          </a:xfrm>
          <a:prstGeom prst="rect">
            <a:avLst/>
          </a:prstGeom>
        </p:spPr>
        <p:txBody>
          <a:bodyPr wrap="square">
            <a:spAutoFit/>
          </a:bodyPr>
          <a:lstStyle/>
          <a:p>
            <a:r>
              <a:rPr lang="ja-JP" altLang="en-US" sz="2400" b="1" dirty="0">
                <a:latin typeface="Arial" panose="020B0604020202020204" pitchFamily="34" charset="0"/>
                <a:ea typeface="ＭＳ ゴシック" panose="020B0609070205080204" pitchFamily="49" charset="-128"/>
                <a:cs typeface="Arial" panose="020B0604020202020204" pitchFamily="34" charset="0"/>
              </a:rPr>
              <a:t>膨圧最高</a:t>
            </a:r>
          </a:p>
        </p:txBody>
      </p:sp>
      <p:sp>
        <p:nvSpPr>
          <p:cNvPr id="31" name="矢印: 右 30">
            <a:extLst>
              <a:ext uri="{FF2B5EF4-FFF2-40B4-BE49-F238E27FC236}">
                <a16:creationId xmlns:a16="http://schemas.microsoft.com/office/drawing/2014/main" id="{68752948-4FC2-65E3-439C-43DDAE855D12}"/>
              </a:ext>
            </a:extLst>
          </p:cNvPr>
          <p:cNvSpPr/>
          <p:nvPr/>
        </p:nvSpPr>
        <p:spPr>
          <a:xfrm flipH="1">
            <a:off x="5268016" y="4820258"/>
            <a:ext cx="492945" cy="276125"/>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792" name="矢印: 右 33791">
            <a:extLst>
              <a:ext uri="{FF2B5EF4-FFF2-40B4-BE49-F238E27FC236}">
                <a16:creationId xmlns:a16="http://schemas.microsoft.com/office/drawing/2014/main" id="{1D0E1307-FEFA-55D1-6349-DB745161A6D8}"/>
              </a:ext>
            </a:extLst>
          </p:cNvPr>
          <p:cNvSpPr/>
          <p:nvPr/>
        </p:nvSpPr>
        <p:spPr>
          <a:xfrm flipH="1">
            <a:off x="2567624" y="4821032"/>
            <a:ext cx="492945" cy="276125"/>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29267449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47FB4A9AFE427940A233F620482391BC" ma:contentTypeVersion="11" ma:contentTypeDescription="新しいドキュメントを作成します。" ma:contentTypeScope="" ma:versionID="7d07c623fcf492d75176e4d028ce0b85">
  <xsd:schema xmlns:xsd="http://www.w3.org/2001/XMLSchema" xmlns:xs="http://www.w3.org/2001/XMLSchema" xmlns:p="http://schemas.microsoft.com/office/2006/metadata/properties" xmlns:ns2="3e488705-4b9b-4213-9659-66b8e8d9e444" xmlns:ns3="b2f9a78e-fb3f-494d-9ca8-51733c1c8360" targetNamespace="http://schemas.microsoft.com/office/2006/metadata/properties" ma:root="true" ma:fieldsID="990307faf57847a09444134dc20b3152" ns2:_="" ns3:_="">
    <xsd:import namespace="3e488705-4b9b-4213-9659-66b8e8d9e444"/>
    <xsd:import namespace="b2f9a78e-fb3f-494d-9ca8-51733c1c83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488705-4b9b-4213-9659-66b8e8d9e4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f9a78e-fb3f-494d-9ca8-51733c1c8360"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FA0AB5-3F36-4494-B623-75F76825A5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488705-4b9b-4213-9659-66b8e8d9e444"/>
    <ds:schemaRef ds:uri="b2f9a78e-fb3f-494d-9ca8-51733c1c83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E2A52F-3091-4653-851A-81CDD6F31916}">
  <ds:schemaRefs>
    <ds:schemaRef ds:uri="3e488705-4b9b-4213-9659-66b8e8d9e444"/>
    <ds:schemaRef ds:uri="http://purl.org/dc/elements/1.1/"/>
    <ds:schemaRef ds:uri="http://schemas.microsoft.com/office/2006/documentManagement/types"/>
    <ds:schemaRef ds:uri="b2f9a78e-fb3f-494d-9ca8-51733c1c8360"/>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551187C-AF2C-4FB4-9B8F-5B3754BCF8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51349</TotalTime>
  <Words>1312</Words>
  <Application>Microsoft Office PowerPoint</Application>
  <PresentationFormat>画面に合わせる (4:3)</PresentationFormat>
  <Paragraphs>362</Paragraphs>
  <Slides>11</Slides>
  <Notes>11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11</vt:i4>
      </vt:variant>
    </vt:vector>
  </HeadingPairs>
  <TitlesOfParts>
    <vt:vector size="17" baseType="lpstr">
      <vt:lpstr>ＭＳ Ｐゴシック</vt:lpstr>
      <vt:lpstr>ＭＳ ゴシック</vt:lpstr>
      <vt:lpstr>游ゴシック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dbio</dc:creator>
  <cp:lastModifiedBy>z5005026 海老名 彩雪</cp:lastModifiedBy>
  <cp:revision>2988</cp:revision>
  <cp:lastPrinted>2024-12-02T07:46:53Z</cp:lastPrinted>
  <dcterms:created xsi:type="dcterms:W3CDTF">2014-06-07T09:35:31Z</dcterms:created>
  <dcterms:modified xsi:type="dcterms:W3CDTF">2025-02-20T03:34:09Z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0x01010047FB4A9AFE427940A233F620482391BC</vt:lpwstr>
  </property>
</Properties>
</file>