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899" r:id="rId5"/>
    <p:sldId id="1216" r:id="rId6"/>
    <p:sldId id="1215" r:id="rId7"/>
    <p:sldId id="1048" r:id="rId8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5744"/>
    <a:srgbClr val="FCC6AA"/>
    <a:srgbClr val="F9F8C0"/>
    <a:srgbClr val="FFFCC5"/>
    <a:srgbClr val="FD3543"/>
    <a:srgbClr val="FF0066"/>
    <a:srgbClr val="FEFDF7"/>
    <a:srgbClr val="C9CDE8"/>
    <a:srgbClr val="FEF5CA"/>
    <a:srgbClr val="FEF7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5380" autoAdjust="0"/>
  </p:normalViewPr>
  <p:slideViewPr>
    <p:cSldViewPr>
      <p:cViewPr varScale="1">
        <p:scale>
          <a:sx n="113" d="100"/>
          <a:sy n="113" d="100"/>
        </p:scale>
        <p:origin x="130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4" d="100"/>
        <a:sy n="154" d="100"/>
      </p:scale>
      <p:origin x="0" y="-390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24EF7A8-63BF-4DA0-83B7-6815F93CC2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" y="5"/>
            <a:ext cx="4306514" cy="340792"/>
          </a:xfrm>
          <a:prstGeom prst="rect">
            <a:avLst/>
          </a:prstGeom>
        </p:spPr>
        <p:txBody>
          <a:bodyPr vert="horz" lIns="90549" tIns="45275" rIns="90549" bIns="452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0AABB71-A4C0-4AB3-8498-3869F5F4D30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30540" y="5"/>
            <a:ext cx="4306514" cy="340792"/>
          </a:xfrm>
          <a:prstGeom prst="rect">
            <a:avLst/>
          </a:prstGeom>
        </p:spPr>
        <p:txBody>
          <a:bodyPr vert="horz" lIns="90549" tIns="45275" rIns="90549" bIns="45275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846CD44-9499-4E28-A2AE-25347E17369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" y="6466413"/>
            <a:ext cx="4306514" cy="340792"/>
          </a:xfrm>
          <a:prstGeom prst="rect">
            <a:avLst/>
          </a:prstGeom>
        </p:spPr>
        <p:txBody>
          <a:bodyPr vert="horz" lIns="90549" tIns="45275" rIns="90549" bIns="452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0FC044E-0191-4954-9C90-6B8702BA99D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30540" y="6466413"/>
            <a:ext cx="4306514" cy="340792"/>
          </a:xfrm>
          <a:prstGeom prst="rect">
            <a:avLst/>
          </a:prstGeom>
        </p:spPr>
        <p:txBody>
          <a:bodyPr vert="horz" lIns="90549" tIns="45275" rIns="90549" bIns="45275" rtlCol="0" anchor="b"/>
          <a:lstStyle>
            <a:lvl1pPr algn="r">
              <a:defRPr sz="1200"/>
            </a:lvl1pPr>
          </a:lstStyle>
          <a:p>
            <a:fld id="{A988A924-C905-4D5A-9C2C-3B4EC82CC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576639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2"/>
            <a:ext cx="4307047" cy="340360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000" y="2"/>
            <a:ext cx="4307047" cy="340360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2012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9" tIns="45709" rIns="91419" bIns="4570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9" y="3233422"/>
            <a:ext cx="7951468" cy="3063239"/>
          </a:xfrm>
          <a:prstGeom prst="rect">
            <a:avLst/>
          </a:prstGeom>
        </p:spPr>
        <p:txBody>
          <a:bodyPr vert="horz" lIns="91419" tIns="45709" rIns="91419" bIns="4570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6465659"/>
            <a:ext cx="4307047" cy="340360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000" y="6465659"/>
            <a:ext cx="4307047" cy="340360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r">
              <a:defRPr sz="1200"/>
            </a:lvl1pPr>
          </a:lstStyle>
          <a:p>
            <a:fld id="{F563DCE3-6F10-4CCE-9E8E-47ABB86D0B5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26813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49B6A1-46A4-45F7-9CCD-98FB26ECCAC0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04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114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9914" indent="-288428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53714" indent="-23074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15197" indent="-23074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76685" indent="-23074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38169" indent="-23074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99652" indent="-23074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61140" indent="-23074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922624" indent="-23074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7CB2D20-950D-46F2-890F-14C88FD41A99}" type="slidenum">
              <a:rPr lang="ja-JP" alt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ja-JP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341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114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37333" indent="-28359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34360" indent="-226872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588103" indent="-226872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41847" indent="-226872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495591" indent="-226872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49334" indent="-226872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03078" indent="-226872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56822" indent="-226872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7CB2D20-950D-46F2-890F-14C88FD41A99}" type="slidenum">
              <a:rPr lang="ja-JP" alt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ja-JP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132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114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9914" indent="-288428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53714" indent="-23074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15197" indent="-23074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76685" indent="-23074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38169" indent="-23074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99652" indent="-23074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61140" indent="-23074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922624" indent="-23074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7CB2D20-950D-46F2-890F-14C88FD41A99}" type="slidenum">
              <a:rPr lang="ja-JP" alt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ja-JP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917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BAD-D20E-434D-BB4D-E3228D9769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891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BAD-D20E-434D-BB4D-E3228D9769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297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BAD-D20E-434D-BB4D-E3228D9769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400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19646-B2DF-4F02-8D4A-1DB2581E75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2229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BAD-D20E-434D-BB4D-E3228D9769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81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BAD-D20E-434D-BB4D-E3228D9769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29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BAD-D20E-434D-BB4D-E3228D9769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205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BAD-D20E-434D-BB4D-E3228D9769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601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BAD-D20E-434D-BB4D-E3228D9769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449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BAD-D20E-434D-BB4D-E3228D9769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043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BAD-D20E-434D-BB4D-E3228D9769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43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BAD-D20E-434D-BB4D-E3228D9769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841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0EBAD-D20E-434D-BB4D-E3228D9769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9055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251592"/>
            <a:ext cx="9144000" cy="819150"/>
          </a:xfrm>
          <a:prstGeom prst="rect">
            <a:avLst/>
          </a:prstGeom>
          <a:solidFill>
            <a:srgbClr val="E2F7F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en-US" dirty="0"/>
          </a:p>
        </p:txBody>
      </p:sp>
      <p:sp>
        <p:nvSpPr>
          <p:cNvPr id="13323" name="Text Box 44"/>
          <p:cNvSpPr txBox="1">
            <a:spLocks noChangeArrowheads="1"/>
          </p:cNvSpPr>
          <p:nvPr/>
        </p:nvSpPr>
        <p:spPr bwMode="auto">
          <a:xfrm>
            <a:off x="98221" y="24510"/>
            <a:ext cx="88347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  <a:defRPr/>
            </a:pPr>
            <a:r>
              <a:rPr lang="en-US" altLang="ja-JP" b="1" dirty="0"/>
              <a:t>DNA</a:t>
            </a:r>
            <a:r>
              <a:rPr lang="ja-JP" altLang="en-US" b="1" dirty="0"/>
              <a:t>の合成過程</a:t>
            </a:r>
            <a:endParaRPr lang="en-US" altLang="ja-JP" b="1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B24B1BE-B61A-4CD1-93B9-B77ECA434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03443" y="6503892"/>
            <a:ext cx="418626" cy="365125"/>
          </a:xfrm>
        </p:spPr>
        <p:txBody>
          <a:bodyPr/>
          <a:lstStyle/>
          <a:p>
            <a:pPr>
              <a:defRPr/>
            </a:pPr>
            <a:fld id="{23319646-B2DF-4F02-8D4A-1DB2581E75B6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  <p:sp>
        <p:nvSpPr>
          <p:cNvPr id="13315" name="正方形/長方形 15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cxnSp>
        <p:nvCxnSpPr>
          <p:cNvPr id="83" name="直線コネクタ 82"/>
          <p:cNvCxnSpPr/>
          <p:nvPr/>
        </p:nvCxnSpPr>
        <p:spPr>
          <a:xfrm>
            <a:off x="627169" y="906717"/>
            <a:ext cx="489398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グループ化 13"/>
          <p:cNvGrpSpPr/>
          <p:nvPr/>
        </p:nvGrpSpPr>
        <p:grpSpPr>
          <a:xfrm>
            <a:off x="795006" y="893204"/>
            <a:ext cx="4568616" cy="214617"/>
            <a:chOff x="2025049" y="766111"/>
            <a:chExt cx="4568616" cy="308013"/>
          </a:xfrm>
        </p:grpSpPr>
        <p:cxnSp>
          <p:nvCxnSpPr>
            <p:cNvPr id="85" name="直線コネクタ 84"/>
            <p:cNvCxnSpPr/>
            <p:nvPr/>
          </p:nvCxnSpPr>
          <p:spPr>
            <a:xfrm>
              <a:off x="6593665" y="766111"/>
              <a:ext cx="0" cy="3080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グループ化 10"/>
            <p:cNvGrpSpPr/>
            <p:nvPr/>
          </p:nvGrpSpPr>
          <p:grpSpPr>
            <a:xfrm>
              <a:off x="2025049" y="766111"/>
              <a:ext cx="4153278" cy="308013"/>
              <a:chOff x="2025049" y="766111"/>
              <a:chExt cx="4153278" cy="308013"/>
            </a:xfrm>
          </p:grpSpPr>
          <p:cxnSp>
            <p:nvCxnSpPr>
              <p:cNvPr id="84" name="直線コネクタ 83"/>
              <p:cNvCxnSpPr/>
              <p:nvPr/>
            </p:nvCxnSpPr>
            <p:spPr>
              <a:xfrm>
                <a:off x="2025049" y="766111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線コネクタ 85"/>
              <p:cNvCxnSpPr/>
              <p:nvPr/>
            </p:nvCxnSpPr>
            <p:spPr>
              <a:xfrm>
                <a:off x="6178327" y="766111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線コネクタ 86"/>
              <p:cNvCxnSpPr/>
              <p:nvPr/>
            </p:nvCxnSpPr>
            <p:spPr>
              <a:xfrm>
                <a:off x="5763000" y="766111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線コネクタ 87"/>
              <p:cNvCxnSpPr/>
              <p:nvPr/>
            </p:nvCxnSpPr>
            <p:spPr>
              <a:xfrm>
                <a:off x="5347672" y="766111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線コネクタ 88"/>
              <p:cNvCxnSpPr/>
              <p:nvPr/>
            </p:nvCxnSpPr>
            <p:spPr>
              <a:xfrm>
                <a:off x="4932344" y="766111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線コネクタ 89"/>
              <p:cNvCxnSpPr/>
              <p:nvPr/>
            </p:nvCxnSpPr>
            <p:spPr>
              <a:xfrm>
                <a:off x="4517016" y="766111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コネクタ 90"/>
              <p:cNvCxnSpPr/>
              <p:nvPr/>
            </p:nvCxnSpPr>
            <p:spPr>
              <a:xfrm>
                <a:off x="4101688" y="766111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線コネクタ 91"/>
              <p:cNvCxnSpPr/>
              <p:nvPr/>
            </p:nvCxnSpPr>
            <p:spPr>
              <a:xfrm>
                <a:off x="3686361" y="766111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線コネクタ 92"/>
              <p:cNvCxnSpPr/>
              <p:nvPr/>
            </p:nvCxnSpPr>
            <p:spPr>
              <a:xfrm>
                <a:off x="3271033" y="766111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線コネクタ 93"/>
              <p:cNvCxnSpPr/>
              <p:nvPr/>
            </p:nvCxnSpPr>
            <p:spPr>
              <a:xfrm>
                <a:off x="2855705" y="766111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線コネクタ 94"/>
              <p:cNvCxnSpPr/>
              <p:nvPr/>
            </p:nvCxnSpPr>
            <p:spPr>
              <a:xfrm>
                <a:off x="2440377" y="766111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0" name="直線コネクタ 69"/>
          <p:cNvCxnSpPr/>
          <p:nvPr/>
        </p:nvCxnSpPr>
        <p:spPr>
          <a:xfrm flipV="1">
            <a:off x="627713" y="1386696"/>
            <a:ext cx="489398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613" y="670677"/>
            <a:ext cx="889915" cy="570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5’</a:t>
            </a:r>
          </a:p>
        </p:txBody>
      </p:sp>
      <p:sp>
        <p:nvSpPr>
          <p:cNvPr id="67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1701" y="636816"/>
            <a:ext cx="889915" cy="570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3’</a:t>
            </a:r>
          </a:p>
        </p:txBody>
      </p:sp>
      <p:sp>
        <p:nvSpPr>
          <p:cNvPr id="68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1701" y="1220592"/>
            <a:ext cx="889915" cy="570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5’</a:t>
            </a:r>
          </a:p>
        </p:txBody>
      </p:sp>
      <p:sp>
        <p:nvSpPr>
          <p:cNvPr id="69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613" y="1223897"/>
            <a:ext cx="889915" cy="570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3’</a:t>
            </a:r>
          </a:p>
        </p:txBody>
      </p:sp>
      <p:sp>
        <p:nvSpPr>
          <p:cNvPr id="130" name="右矢印 129"/>
          <p:cNvSpPr/>
          <p:nvPr/>
        </p:nvSpPr>
        <p:spPr>
          <a:xfrm rot="5400000">
            <a:off x="2981917" y="1600860"/>
            <a:ext cx="288032" cy="2880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965" y="1528852"/>
            <a:ext cx="25202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DNA</a:t>
            </a:r>
            <a:r>
              <a:rPr lang="ja-JP" altLang="en-US" sz="2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ヘリカーゼ</a:t>
            </a:r>
            <a:endParaRPr lang="en-US" altLang="ja-JP" sz="20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5264139" y="991745"/>
            <a:ext cx="676012" cy="282126"/>
            <a:chOff x="6494182" y="980728"/>
            <a:chExt cx="676012" cy="282126"/>
          </a:xfrm>
        </p:grpSpPr>
        <p:sp>
          <p:nvSpPr>
            <p:cNvPr id="3" name="楕円 2"/>
            <p:cNvSpPr/>
            <p:nvPr/>
          </p:nvSpPr>
          <p:spPr>
            <a:xfrm>
              <a:off x="6494182" y="1023628"/>
              <a:ext cx="216024" cy="23922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" name="直線コネクタ 5"/>
            <p:cNvCxnSpPr/>
            <p:nvPr/>
          </p:nvCxnSpPr>
          <p:spPr>
            <a:xfrm flipV="1">
              <a:off x="6693283" y="980728"/>
              <a:ext cx="476911" cy="13811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4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5236" y="735651"/>
            <a:ext cx="316835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ja-JP" altLang="en-US" sz="2000" dirty="0"/>
              <a:t>水素結合が形成している。</a:t>
            </a:r>
            <a:endParaRPr lang="en-US" altLang="ja-JP" sz="2000" dirty="0"/>
          </a:p>
          <a:p>
            <a:pPr>
              <a:spcBef>
                <a:spcPts val="0"/>
              </a:spcBef>
              <a:buFontTx/>
              <a:buNone/>
              <a:defRPr/>
            </a:pPr>
            <a:r>
              <a:rPr lang="ja-JP" altLang="en-US" sz="2000" dirty="0"/>
              <a:t>（</a:t>
            </a:r>
            <a:r>
              <a:rPr lang="en-US" altLang="ja-JP" sz="2000" dirty="0"/>
              <a:t>2</a:t>
            </a:r>
            <a:r>
              <a:rPr lang="ja-JP" altLang="en-US" sz="2000" dirty="0"/>
              <a:t>本鎖</a:t>
            </a:r>
            <a:r>
              <a:rPr lang="en-US" altLang="ja-JP" sz="2000" dirty="0"/>
              <a:t>DNA</a:t>
            </a:r>
            <a:r>
              <a:rPr lang="ja-JP" altLang="en-US" sz="2000" dirty="0"/>
              <a:t>の形成）</a:t>
            </a:r>
            <a:endParaRPr lang="en-US" altLang="ja-JP" sz="2000" dirty="0"/>
          </a:p>
        </p:txBody>
      </p:sp>
      <p:grpSp>
        <p:nvGrpSpPr>
          <p:cNvPr id="22" name="グループ化 21"/>
          <p:cNvGrpSpPr/>
          <p:nvPr/>
        </p:nvGrpSpPr>
        <p:grpSpPr>
          <a:xfrm>
            <a:off x="245613" y="1866858"/>
            <a:ext cx="8615465" cy="1375703"/>
            <a:chOff x="1475656" y="1976572"/>
            <a:chExt cx="8615465" cy="1375703"/>
          </a:xfrm>
        </p:grpSpPr>
        <p:cxnSp>
          <p:nvCxnSpPr>
            <p:cNvPr id="133" name="直線コネクタ 132"/>
            <p:cNvCxnSpPr/>
            <p:nvPr/>
          </p:nvCxnSpPr>
          <p:spPr>
            <a:xfrm>
              <a:off x="1857212" y="2234259"/>
              <a:ext cx="4893988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グループ化 16"/>
            <p:cNvGrpSpPr/>
            <p:nvPr/>
          </p:nvGrpSpPr>
          <p:grpSpPr>
            <a:xfrm>
              <a:off x="2025049" y="2220746"/>
              <a:ext cx="4568616" cy="272945"/>
              <a:chOff x="2025049" y="2003927"/>
              <a:chExt cx="4568616" cy="308013"/>
            </a:xfrm>
          </p:grpSpPr>
          <p:cxnSp>
            <p:nvCxnSpPr>
              <p:cNvPr id="134" name="直線コネクタ 133"/>
              <p:cNvCxnSpPr/>
              <p:nvPr/>
            </p:nvCxnSpPr>
            <p:spPr>
              <a:xfrm>
                <a:off x="2025049" y="2003927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コネクタ 134"/>
              <p:cNvCxnSpPr/>
              <p:nvPr/>
            </p:nvCxnSpPr>
            <p:spPr>
              <a:xfrm>
                <a:off x="6593665" y="2003927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直線コネクタ 135"/>
              <p:cNvCxnSpPr/>
              <p:nvPr/>
            </p:nvCxnSpPr>
            <p:spPr>
              <a:xfrm>
                <a:off x="6178327" y="2003927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直線コネクタ 136"/>
              <p:cNvCxnSpPr/>
              <p:nvPr/>
            </p:nvCxnSpPr>
            <p:spPr>
              <a:xfrm>
                <a:off x="5763000" y="2003927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線コネクタ 137"/>
              <p:cNvCxnSpPr/>
              <p:nvPr/>
            </p:nvCxnSpPr>
            <p:spPr>
              <a:xfrm>
                <a:off x="5347672" y="2003927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コネクタ 138"/>
              <p:cNvCxnSpPr/>
              <p:nvPr/>
            </p:nvCxnSpPr>
            <p:spPr>
              <a:xfrm>
                <a:off x="4932344" y="2003927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コネクタ 139"/>
              <p:cNvCxnSpPr/>
              <p:nvPr/>
            </p:nvCxnSpPr>
            <p:spPr>
              <a:xfrm>
                <a:off x="4517016" y="2003927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線コネクタ 140"/>
              <p:cNvCxnSpPr/>
              <p:nvPr/>
            </p:nvCxnSpPr>
            <p:spPr>
              <a:xfrm>
                <a:off x="4101688" y="2003927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線コネクタ 141"/>
              <p:cNvCxnSpPr/>
              <p:nvPr/>
            </p:nvCxnSpPr>
            <p:spPr>
              <a:xfrm>
                <a:off x="3686361" y="2003927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直線コネクタ 142"/>
              <p:cNvCxnSpPr/>
              <p:nvPr/>
            </p:nvCxnSpPr>
            <p:spPr>
              <a:xfrm>
                <a:off x="3271033" y="2003927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直線コネクタ 143"/>
              <p:cNvCxnSpPr/>
              <p:nvPr/>
            </p:nvCxnSpPr>
            <p:spPr>
              <a:xfrm>
                <a:off x="2855705" y="2003927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直線コネクタ 144"/>
              <p:cNvCxnSpPr/>
              <p:nvPr/>
            </p:nvCxnSpPr>
            <p:spPr>
              <a:xfrm>
                <a:off x="2440377" y="2003927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0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5656" y="1998219"/>
              <a:ext cx="889915" cy="570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en-US" altLang="ja-JP" sz="2000" dirty="0"/>
                <a:t>5’</a:t>
              </a:r>
            </a:p>
          </p:txBody>
        </p:sp>
        <p:sp>
          <p:nvSpPr>
            <p:cNvPr id="161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1744" y="1976572"/>
              <a:ext cx="889915" cy="570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en-US" altLang="ja-JP" sz="2000" dirty="0"/>
                <a:t>3’</a:t>
              </a:r>
            </a:p>
          </p:txBody>
        </p:sp>
        <p:cxnSp>
          <p:nvCxnSpPr>
            <p:cNvPr id="147" name="直線コネクタ 146"/>
            <p:cNvCxnSpPr/>
            <p:nvPr/>
          </p:nvCxnSpPr>
          <p:spPr>
            <a:xfrm flipV="1">
              <a:off x="1857756" y="2980878"/>
              <a:ext cx="4893988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グループ化 17"/>
            <p:cNvGrpSpPr/>
            <p:nvPr/>
          </p:nvGrpSpPr>
          <p:grpSpPr>
            <a:xfrm>
              <a:off x="2025050" y="2762396"/>
              <a:ext cx="4568616" cy="231995"/>
              <a:chOff x="2025050" y="2632902"/>
              <a:chExt cx="4568616" cy="308013"/>
            </a:xfrm>
          </p:grpSpPr>
          <p:cxnSp>
            <p:nvCxnSpPr>
              <p:cNvPr id="148" name="直線コネクタ 147"/>
              <p:cNvCxnSpPr/>
              <p:nvPr/>
            </p:nvCxnSpPr>
            <p:spPr>
              <a:xfrm flipV="1">
                <a:off x="2025050" y="2632902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直線コネクタ 148"/>
              <p:cNvCxnSpPr/>
              <p:nvPr/>
            </p:nvCxnSpPr>
            <p:spPr>
              <a:xfrm flipV="1">
                <a:off x="6593666" y="2632902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直線コネクタ 149"/>
              <p:cNvCxnSpPr/>
              <p:nvPr/>
            </p:nvCxnSpPr>
            <p:spPr>
              <a:xfrm flipV="1">
                <a:off x="6178328" y="2632902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直線コネクタ 150"/>
              <p:cNvCxnSpPr/>
              <p:nvPr/>
            </p:nvCxnSpPr>
            <p:spPr>
              <a:xfrm flipV="1">
                <a:off x="5763000" y="2632902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直線コネクタ 151"/>
              <p:cNvCxnSpPr/>
              <p:nvPr/>
            </p:nvCxnSpPr>
            <p:spPr>
              <a:xfrm flipV="1">
                <a:off x="5347672" y="2632902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直線コネクタ 152"/>
              <p:cNvCxnSpPr/>
              <p:nvPr/>
            </p:nvCxnSpPr>
            <p:spPr>
              <a:xfrm flipV="1">
                <a:off x="4932344" y="2632902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直線コネクタ 153"/>
              <p:cNvCxnSpPr/>
              <p:nvPr/>
            </p:nvCxnSpPr>
            <p:spPr>
              <a:xfrm flipV="1">
                <a:off x="4517016" y="2632902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直線コネクタ 154"/>
              <p:cNvCxnSpPr/>
              <p:nvPr/>
            </p:nvCxnSpPr>
            <p:spPr>
              <a:xfrm flipV="1">
                <a:off x="4101689" y="2632902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直線コネクタ 155"/>
              <p:cNvCxnSpPr/>
              <p:nvPr/>
            </p:nvCxnSpPr>
            <p:spPr>
              <a:xfrm flipV="1">
                <a:off x="3686361" y="2632902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直線コネクタ 156"/>
              <p:cNvCxnSpPr/>
              <p:nvPr/>
            </p:nvCxnSpPr>
            <p:spPr>
              <a:xfrm flipV="1">
                <a:off x="3271033" y="2632902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直線コネクタ 157"/>
              <p:cNvCxnSpPr/>
              <p:nvPr/>
            </p:nvCxnSpPr>
            <p:spPr>
              <a:xfrm flipV="1">
                <a:off x="2855705" y="2632902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直線コネクタ 158"/>
              <p:cNvCxnSpPr/>
              <p:nvPr/>
            </p:nvCxnSpPr>
            <p:spPr>
              <a:xfrm flipV="1">
                <a:off x="2440377" y="2632902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2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1744" y="2759689"/>
              <a:ext cx="889915" cy="570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en-US" altLang="ja-JP" sz="2000" dirty="0"/>
                <a:t>5’</a:t>
              </a:r>
            </a:p>
          </p:txBody>
        </p:sp>
        <p:sp>
          <p:nvSpPr>
            <p:cNvPr id="163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5656" y="2781723"/>
              <a:ext cx="889915" cy="570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en-US" altLang="ja-JP" sz="2000" dirty="0"/>
                <a:t>3’</a:t>
              </a:r>
            </a:p>
          </p:txBody>
        </p:sp>
        <p:cxnSp>
          <p:nvCxnSpPr>
            <p:cNvPr id="165" name="直線コネクタ 164"/>
            <p:cNvCxnSpPr/>
            <p:nvPr/>
          </p:nvCxnSpPr>
          <p:spPr>
            <a:xfrm flipV="1">
              <a:off x="6732240" y="2397603"/>
              <a:ext cx="437954" cy="2401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楕円 165"/>
            <p:cNvSpPr/>
            <p:nvPr/>
          </p:nvSpPr>
          <p:spPr>
            <a:xfrm>
              <a:off x="6444208" y="2424755"/>
              <a:ext cx="288032" cy="428976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47313" y="2208731"/>
              <a:ext cx="2843808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ja-JP" altLang="en-US" sz="2000" dirty="0">
                  <a:solidFill>
                    <a:srgbClr val="FF0000"/>
                  </a:solidFill>
                </a:rPr>
                <a:t>水素結合が切れる。</a:t>
              </a:r>
              <a:endParaRPr lang="en-US" altLang="ja-JP" sz="2000" dirty="0">
                <a:solidFill>
                  <a:srgbClr val="FF0000"/>
                </a:solidFill>
              </a:endParaRPr>
            </a:p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ja-JP" altLang="en-US" sz="2000" dirty="0"/>
                <a:t>（</a:t>
              </a:r>
              <a:r>
                <a:rPr lang="en-US" altLang="ja-JP" sz="2000" dirty="0">
                  <a:latin typeface="Arial" panose="020B0604020202020204" pitchFamily="34" charset="0"/>
                  <a:ea typeface="ＭＳ ゴシック" panose="020B0609070205080204" pitchFamily="49" charset="-128"/>
                  <a:cs typeface="Arial" panose="020B0604020202020204" pitchFamily="34" charset="0"/>
                </a:rPr>
                <a:t>1</a:t>
              </a:r>
              <a:r>
                <a:rPr lang="ja-JP" altLang="en-US" sz="2000" dirty="0">
                  <a:latin typeface="Arial" panose="020B0604020202020204" pitchFamily="34" charset="0"/>
                  <a:ea typeface="ＭＳ ゴシック" panose="020B0609070205080204" pitchFamily="49" charset="-128"/>
                  <a:cs typeface="Arial" panose="020B0604020202020204" pitchFamily="34" charset="0"/>
                </a:rPr>
                <a:t>本鎖</a:t>
              </a:r>
              <a:r>
                <a:rPr lang="en-US" altLang="ja-JP" sz="2000" dirty="0">
                  <a:latin typeface="Arial" panose="020B0604020202020204" pitchFamily="34" charset="0"/>
                  <a:ea typeface="ＭＳ ゴシック" panose="020B0609070205080204" pitchFamily="49" charset="-128"/>
                  <a:cs typeface="Arial" panose="020B0604020202020204" pitchFamily="34" charset="0"/>
                </a:rPr>
                <a:t>DNA</a:t>
              </a:r>
              <a:r>
                <a:rPr lang="ja-JP" altLang="en-US" sz="2000" dirty="0">
                  <a:latin typeface="Arial" panose="020B0604020202020204" pitchFamily="34" charset="0"/>
                  <a:ea typeface="ＭＳ ゴシック" panose="020B0609070205080204" pitchFamily="49" charset="-128"/>
                  <a:cs typeface="Arial" panose="020B0604020202020204" pitchFamily="34" charset="0"/>
                </a:rPr>
                <a:t>の形成</a:t>
              </a:r>
              <a:r>
                <a:rPr lang="ja-JP" altLang="en-US" sz="2000" dirty="0"/>
                <a:t>）</a:t>
              </a:r>
              <a:endParaRPr lang="en-US" altLang="ja-JP" sz="2000" dirty="0"/>
            </a:p>
          </p:txBody>
        </p:sp>
      </p:grpSp>
      <p:sp>
        <p:nvSpPr>
          <p:cNvPr id="206" name="右矢印 205"/>
          <p:cNvSpPr/>
          <p:nvPr/>
        </p:nvSpPr>
        <p:spPr>
          <a:xfrm rot="5400000">
            <a:off x="2981917" y="3064644"/>
            <a:ext cx="288032" cy="2880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7" name="グループ化 206"/>
          <p:cNvGrpSpPr/>
          <p:nvPr/>
        </p:nvGrpSpPr>
        <p:grpSpPr>
          <a:xfrm>
            <a:off x="627169" y="3537665"/>
            <a:ext cx="4893988" cy="279315"/>
            <a:chOff x="1187624" y="1547316"/>
            <a:chExt cx="2376000" cy="216000"/>
          </a:xfrm>
        </p:grpSpPr>
        <p:cxnSp>
          <p:nvCxnSpPr>
            <p:cNvPr id="208" name="直線コネクタ 207"/>
            <p:cNvCxnSpPr/>
            <p:nvPr/>
          </p:nvCxnSpPr>
          <p:spPr>
            <a:xfrm>
              <a:off x="1187624" y="1556792"/>
              <a:ext cx="2376000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線コネクタ 208"/>
            <p:cNvCxnSpPr/>
            <p:nvPr/>
          </p:nvCxnSpPr>
          <p:spPr>
            <a:xfrm>
              <a:off x="1269108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直線コネクタ 209"/>
            <p:cNvCxnSpPr/>
            <p:nvPr/>
          </p:nvCxnSpPr>
          <p:spPr>
            <a:xfrm>
              <a:off x="3487142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線コネクタ 210"/>
            <p:cNvCxnSpPr/>
            <p:nvPr/>
          </p:nvCxnSpPr>
          <p:spPr>
            <a:xfrm>
              <a:off x="3285498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線コネクタ 211"/>
            <p:cNvCxnSpPr/>
            <p:nvPr/>
          </p:nvCxnSpPr>
          <p:spPr>
            <a:xfrm>
              <a:off x="3083859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直線コネクタ 212"/>
            <p:cNvCxnSpPr/>
            <p:nvPr/>
          </p:nvCxnSpPr>
          <p:spPr>
            <a:xfrm>
              <a:off x="2882220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線コネクタ 213"/>
            <p:cNvCxnSpPr/>
            <p:nvPr/>
          </p:nvCxnSpPr>
          <p:spPr>
            <a:xfrm>
              <a:off x="2680581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線コネクタ 214"/>
            <p:cNvCxnSpPr/>
            <p:nvPr/>
          </p:nvCxnSpPr>
          <p:spPr>
            <a:xfrm>
              <a:off x="2478942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線コネクタ 215"/>
            <p:cNvCxnSpPr/>
            <p:nvPr/>
          </p:nvCxnSpPr>
          <p:spPr>
            <a:xfrm>
              <a:off x="2277303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線コネクタ 216"/>
            <p:cNvCxnSpPr/>
            <p:nvPr/>
          </p:nvCxnSpPr>
          <p:spPr>
            <a:xfrm>
              <a:off x="2075664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線コネクタ 217"/>
            <p:cNvCxnSpPr/>
            <p:nvPr/>
          </p:nvCxnSpPr>
          <p:spPr>
            <a:xfrm>
              <a:off x="1874025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直線コネクタ 218"/>
            <p:cNvCxnSpPr/>
            <p:nvPr/>
          </p:nvCxnSpPr>
          <p:spPr>
            <a:xfrm>
              <a:off x="1672386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線コネクタ 219"/>
            <p:cNvCxnSpPr/>
            <p:nvPr/>
          </p:nvCxnSpPr>
          <p:spPr>
            <a:xfrm>
              <a:off x="1470747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1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613" y="3315138"/>
            <a:ext cx="889915" cy="570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5’</a:t>
            </a:r>
          </a:p>
        </p:txBody>
      </p:sp>
      <p:sp>
        <p:nvSpPr>
          <p:cNvPr id="222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0050" y="3312924"/>
            <a:ext cx="889915" cy="570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3’</a:t>
            </a:r>
          </a:p>
        </p:txBody>
      </p:sp>
      <p:grpSp>
        <p:nvGrpSpPr>
          <p:cNvPr id="223" name="グループ化 222"/>
          <p:cNvGrpSpPr/>
          <p:nvPr/>
        </p:nvGrpSpPr>
        <p:grpSpPr>
          <a:xfrm>
            <a:off x="245613" y="4443018"/>
            <a:ext cx="6166003" cy="556631"/>
            <a:chOff x="1475656" y="3433209"/>
            <a:chExt cx="6166003" cy="715871"/>
          </a:xfrm>
        </p:grpSpPr>
        <p:grpSp>
          <p:nvGrpSpPr>
            <p:cNvPr id="224" name="グループ化 223"/>
            <p:cNvGrpSpPr/>
            <p:nvPr/>
          </p:nvGrpSpPr>
          <p:grpSpPr>
            <a:xfrm flipV="1">
              <a:off x="1857756" y="3433209"/>
              <a:ext cx="4893988" cy="308013"/>
              <a:chOff x="1187888" y="1547316"/>
              <a:chExt cx="2376000" cy="216000"/>
            </a:xfrm>
          </p:grpSpPr>
          <p:cxnSp>
            <p:nvCxnSpPr>
              <p:cNvPr id="227" name="直線コネクタ 226"/>
              <p:cNvCxnSpPr/>
              <p:nvPr/>
            </p:nvCxnSpPr>
            <p:spPr>
              <a:xfrm>
                <a:off x="1187888" y="1556792"/>
                <a:ext cx="2376000" cy="0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直線コネクタ 227"/>
              <p:cNvCxnSpPr/>
              <p:nvPr/>
            </p:nvCxnSpPr>
            <p:spPr>
              <a:xfrm>
                <a:off x="1269108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直線コネクタ 228"/>
              <p:cNvCxnSpPr/>
              <p:nvPr/>
            </p:nvCxnSpPr>
            <p:spPr>
              <a:xfrm>
                <a:off x="3487142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直線コネクタ 229"/>
              <p:cNvCxnSpPr/>
              <p:nvPr/>
            </p:nvCxnSpPr>
            <p:spPr>
              <a:xfrm>
                <a:off x="3285498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直線コネクタ 230"/>
              <p:cNvCxnSpPr/>
              <p:nvPr/>
            </p:nvCxnSpPr>
            <p:spPr>
              <a:xfrm>
                <a:off x="3083859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直線コネクタ 231"/>
              <p:cNvCxnSpPr/>
              <p:nvPr/>
            </p:nvCxnSpPr>
            <p:spPr>
              <a:xfrm>
                <a:off x="2882220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直線コネクタ 232"/>
              <p:cNvCxnSpPr/>
              <p:nvPr/>
            </p:nvCxnSpPr>
            <p:spPr>
              <a:xfrm>
                <a:off x="2680581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直線コネクタ 233"/>
              <p:cNvCxnSpPr/>
              <p:nvPr/>
            </p:nvCxnSpPr>
            <p:spPr>
              <a:xfrm>
                <a:off x="2478942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直線コネクタ 234"/>
              <p:cNvCxnSpPr/>
              <p:nvPr/>
            </p:nvCxnSpPr>
            <p:spPr>
              <a:xfrm>
                <a:off x="2277303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直線コネクタ 235"/>
              <p:cNvCxnSpPr/>
              <p:nvPr/>
            </p:nvCxnSpPr>
            <p:spPr>
              <a:xfrm>
                <a:off x="2075664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直線コネクタ 236"/>
              <p:cNvCxnSpPr/>
              <p:nvPr/>
            </p:nvCxnSpPr>
            <p:spPr>
              <a:xfrm>
                <a:off x="1874025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直線コネクタ 237"/>
              <p:cNvCxnSpPr/>
              <p:nvPr/>
            </p:nvCxnSpPr>
            <p:spPr>
              <a:xfrm>
                <a:off x="1672386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直線コネクタ 238"/>
              <p:cNvCxnSpPr/>
              <p:nvPr/>
            </p:nvCxnSpPr>
            <p:spPr>
              <a:xfrm>
                <a:off x="1470747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5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1744" y="3506520"/>
              <a:ext cx="889915" cy="570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en-US" altLang="ja-JP" sz="2000" dirty="0"/>
                <a:t>5’</a:t>
              </a:r>
            </a:p>
          </p:txBody>
        </p:sp>
        <p:sp>
          <p:nvSpPr>
            <p:cNvPr id="226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5656" y="3578528"/>
              <a:ext cx="889915" cy="570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en-US" altLang="ja-JP" sz="2000" dirty="0"/>
                <a:t>3’</a:t>
              </a:r>
            </a:p>
          </p:txBody>
        </p:sp>
      </p:grpSp>
      <p:grpSp>
        <p:nvGrpSpPr>
          <p:cNvPr id="240" name="グループ化 239"/>
          <p:cNvGrpSpPr/>
          <p:nvPr/>
        </p:nvGrpSpPr>
        <p:grpSpPr>
          <a:xfrm flipH="1" flipV="1">
            <a:off x="4269514" y="3861008"/>
            <a:ext cx="1260001" cy="171995"/>
            <a:chOff x="1187624" y="1547316"/>
            <a:chExt cx="611722" cy="216000"/>
          </a:xfrm>
        </p:grpSpPr>
        <p:cxnSp>
          <p:nvCxnSpPr>
            <p:cNvPr id="241" name="直線コネクタ 240"/>
            <p:cNvCxnSpPr/>
            <p:nvPr/>
          </p:nvCxnSpPr>
          <p:spPr>
            <a:xfrm>
              <a:off x="1187624" y="1556792"/>
              <a:ext cx="61172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直線コネクタ 241"/>
            <p:cNvCxnSpPr/>
            <p:nvPr/>
          </p:nvCxnSpPr>
          <p:spPr>
            <a:xfrm>
              <a:off x="1269108" y="1547316"/>
              <a:ext cx="0" cy="2160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直線コネクタ 251"/>
            <p:cNvCxnSpPr/>
            <p:nvPr/>
          </p:nvCxnSpPr>
          <p:spPr>
            <a:xfrm>
              <a:off x="1672386" y="1547316"/>
              <a:ext cx="0" cy="2160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直線コネクタ 252"/>
            <p:cNvCxnSpPr/>
            <p:nvPr/>
          </p:nvCxnSpPr>
          <p:spPr>
            <a:xfrm>
              <a:off x="1470747" y="1547316"/>
              <a:ext cx="0" cy="2160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4" name="グループ化 253"/>
          <p:cNvGrpSpPr/>
          <p:nvPr/>
        </p:nvGrpSpPr>
        <p:grpSpPr>
          <a:xfrm>
            <a:off x="633250" y="4200844"/>
            <a:ext cx="1260001" cy="192200"/>
            <a:chOff x="1187624" y="1547316"/>
            <a:chExt cx="611722" cy="216000"/>
          </a:xfrm>
        </p:grpSpPr>
        <p:cxnSp>
          <p:nvCxnSpPr>
            <p:cNvPr id="255" name="直線コネクタ 254"/>
            <p:cNvCxnSpPr/>
            <p:nvPr/>
          </p:nvCxnSpPr>
          <p:spPr>
            <a:xfrm>
              <a:off x="1187624" y="1556792"/>
              <a:ext cx="611722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直線コネクタ 255"/>
            <p:cNvCxnSpPr/>
            <p:nvPr/>
          </p:nvCxnSpPr>
          <p:spPr>
            <a:xfrm>
              <a:off x="1269108" y="1547316"/>
              <a:ext cx="0" cy="21600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直線コネクタ 256"/>
            <p:cNvCxnSpPr/>
            <p:nvPr/>
          </p:nvCxnSpPr>
          <p:spPr>
            <a:xfrm>
              <a:off x="1672386" y="1547316"/>
              <a:ext cx="0" cy="21600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直線コネクタ 257"/>
            <p:cNvCxnSpPr/>
            <p:nvPr/>
          </p:nvCxnSpPr>
          <p:spPr>
            <a:xfrm>
              <a:off x="1470747" y="1547316"/>
              <a:ext cx="0" cy="21600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9" name="右矢印 258"/>
          <p:cNvSpPr/>
          <p:nvPr/>
        </p:nvSpPr>
        <p:spPr>
          <a:xfrm rot="5400000">
            <a:off x="2981917" y="4946279"/>
            <a:ext cx="288032" cy="2880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03" name="グループ化 302"/>
          <p:cNvGrpSpPr/>
          <p:nvPr/>
        </p:nvGrpSpPr>
        <p:grpSpPr>
          <a:xfrm>
            <a:off x="801921" y="1153703"/>
            <a:ext cx="4568616" cy="214617"/>
            <a:chOff x="2025049" y="766111"/>
            <a:chExt cx="4568616" cy="308013"/>
          </a:xfrm>
        </p:grpSpPr>
        <p:cxnSp>
          <p:nvCxnSpPr>
            <p:cNvPr id="304" name="直線コネクタ 303"/>
            <p:cNvCxnSpPr/>
            <p:nvPr/>
          </p:nvCxnSpPr>
          <p:spPr>
            <a:xfrm>
              <a:off x="6593665" y="766111"/>
              <a:ext cx="0" cy="30801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5" name="グループ化 304"/>
            <p:cNvGrpSpPr/>
            <p:nvPr/>
          </p:nvGrpSpPr>
          <p:grpSpPr>
            <a:xfrm>
              <a:off x="2025049" y="766111"/>
              <a:ext cx="4153278" cy="308013"/>
              <a:chOff x="2025049" y="766111"/>
              <a:chExt cx="4153278" cy="308013"/>
            </a:xfrm>
          </p:grpSpPr>
          <p:cxnSp>
            <p:nvCxnSpPr>
              <p:cNvPr id="306" name="直線コネクタ 305"/>
              <p:cNvCxnSpPr/>
              <p:nvPr/>
            </p:nvCxnSpPr>
            <p:spPr>
              <a:xfrm>
                <a:off x="2025049" y="766111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直線コネクタ 306"/>
              <p:cNvCxnSpPr/>
              <p:nvPr/>
            </p:nvCxnSpPr>
            <p:spPr>
              <a:xfrm>
                <a:off x="6178327" y="766111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直線コネクタ 307"/>
              <p:cNvCxnSpPr/>
              <p:nvPr/>
            </p:nvCxnSpPr>
            <p:spPr>
              <a:xfrm>
                <a:off x="5763000" y="766111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直線コネクタ 308"/>
              <p:cNvCxnSpPr/>
              <p:nvPr/>
            </p:nvCxnSpPr>
            <p:spPr>
              <a:xfrm>
                <a:off x="5347672" y="766111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直線コネクタ 309"/>
              <p:cNvCxnSpPr/>
              <p:nvPr/>
            </p:nvCxnSpPr>
            <p:spPr>
              <a:xfrm>
                <a:off x="4924660" y="766111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1" name="直線コネクタ 310"/>
              <p:cNvCxnSpPr/>
              <p:nvPr/>
            </p:nvCxnSpPr>
            <p:spPr>
              <a:xfrm>
                <a:off x="4509332" y="766111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2" name="直線コネクタ 311"/>
              <p:cNvCxnSpPr/>
              <p:nvPr/>
            </p:nvCxnSpPr>
            <p:spPr>
              <a:xfrm>
                <a:off x="4094004" y="766111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3" name="直線コネクタ 312"/>
              <p:cNvCxnSpPr/>
              <p:nvPr/>
            </p:nvCxnSpPr>
            <p:spPr>
              <a:xfrm>
                <a:off x="3678677" y="766111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直線コネクタ 313"/>
              <p:cNvCxnSpPr/>
              <p:nvPr/>
            </p:nvCxnSpPr>
            <p:spPr>
              <a:xfrm>
                <a:off x="3263349" y="766111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直線コネクタ 314"/>
              <p:cNvCxnSpPr/>
              <p:nvPr/>
            </p:nvCxnSpPr>
            <p:spPr>
              <a:xfrm>
                <a:off x="2848021" y="766111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直線コネクタ 315"/>
              <p:cNvCxnSpPr/>
              <p:nvPr/>
            </p:nvCxnSpPr>
            <p:spPr>
              <a:xfrm>
                <a:off x="2440377" y="766111"/>
                <a:ext cx="0" cy="30801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17" name="グループ化 316"/>
          <p:cNvGrpSpPr/>
          <p:nvPr/>
        </p:nvGrpSpPr>
        <p:grpSpPr>
          <a:xfrm>
            <a:off x="627169" y="5434417"/>
            <a:ext cx="4893988" cy="279315"/>
            <a:chOff x="1187624" y="1547316"/>
            <a:chExt cx="2376000" cy="216000"/>
          </a:xfrm>
        </p:grpSpPr>
        <p:cxnSp>
          <p:nvCxnSpPr>
            <p:cNvPr id="318" name="直線コネクタ 317"/>
            <p:cNvCxnSpPr/>
            <p:nvPr/>
          </p:nvCxnSpPr>
          <p:spPr>
            <a:xfrm>
              <a:off x="1187624" y="1556792"/>
              <a:ext cx="2376000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直線コネクタ 318"/>
            <p:cNvCxnSpPr/>
            <p:nvPr/>
          </p:nvCxnSpPr>
          <p:spPr>
            <a:xfrm>
              <a:off x="1269108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直線コネクタ 319"/>
            <p:cNvCxnSpPr/>
            <p:nvPr/>
          </p:nvCxnSpPr>
          <p:spPr>
            <a:xfrm>
              <a:off x="3487142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直線コネクタ 320"/>
            <p:cNvCxnSpPr/>
            <p:nvPr/>
          </p:nvCxnSpPr>
          <p:spPr>
            <a:xfrm>
              <a:off x="3285498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直線コネクタ 321"/>
            <p:cNvCxnSpPr/>
            <p:nvPr/>
          </p:nvCxnSpPr>
          <p:spPr>
            <a:xfrm>
              <a:off x="3083859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直線コネクタ 322"/>
            <p:cNvCxnSpPr/>
            <p:nvPr/>
          </p:nvCxnSpPr>
          <p:spPr>
            <a:xfrm>
              <a:off x="2882220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直線コネクタ 323"/>
            <p:cNvCxnSpPr/>
            <p:nvPr/>
          </p:nvCxnSpPr>
          <p:spPr>
            <a:xfrm>
              <a:off x="2680581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直線コネクタ 324"/>
            <p:cNvCxnSpPr/>
            <p:nvPr/>
          </p:nvCxnSpPr>
          <p:spPr>
            <a:xfrm>
              <a:off x="2478942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直線コネクタ 325"/>
            <p:cNvCxnSpPr/>
            <p:nvPr/>
          </p:nvCxnSpPr>
          <p:spPr>
            <a:xfrm>
              <a:off x="2277303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直線コネクタ 326"/>
            <p:cNvCxnSpPr/>
            <p:nvPr/>
          </p:nvCxnSpPr>
          <p:spPr>
            <a:xfrm>
              <a:off x="2075664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直線コネクタ 327"/>
            <p:cNvCxnSpPr/>
            <p:nvPr/>
          </p:nvCxnSpPr>
          <p:spPr>
            <a:xfrm>
              <a:off x="1874025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直線コネクタ 328"/>
            <p:cNvCxnSpPr/>
            <p:nvPr/>
          </p:nvCxnSpPr>
          <p:spPr>
            <a:xfrm>
              <a:off x="1672386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直線コネクタ 329"/>
            <p:cNvCxnSpPr/>
            <p:nvPr/>
          </p:nvCxnSpPr>
          <p:spPr>
            <a:xfrm>
              <a:off x="1470747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1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613" y="5211890"/>
            <a:ext cx="889915" cy="570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5’</a:t>
            </a:r>
          </a:p>
        </p:txBody>
      </p:sp>
      <p:sp>
        <p:nvSpPr>
          <p:cNvPr id="332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4231" y="5201661"/>
            <a:ext cx="889915" cy="570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3’</a:t>
            </a:r>
          </a:p>
        </p:txBody>
      </p:sp>
      <p:grpSp>
        <p:nvGrpSpPr>
          <p:cNvPr id="333" name="グループ化 332"/>
          <p:cNvGrpSpPr/>
          <p:nvPr/>
        </p:nvGrpSpPr>
        <p:grpSpPr>
          <a:xfrm>
            <a:off x="245613" y="6339770"/>
            <a:ext cx="6166003" cy="556631"/>
            <a:chOff x="1475656" y="3433209"/>
            <a:chExt cx="6166003" cy="715871"/>
          </a:xfrm>
        </p:grpSpPr>
        <p:grpSp>
          <p:nvGrpSpPr>
            <p:cNvPr id="334" name="グループ化 333"/>
            <p:cNvGrpSpPr/>
            <p:nvPr/>
          </p:nvGrpSpPr>
          <p:grpSpPr>
            <a:xfrm flipV="1">
              <a:off x="1857756" y="3433209"/>
              <a:ext cx="4893988" cy="308013"/>
              <a:chOff x="1187888" y="1547316"/>
              <a:chExt cx="2376000" cy="216000"/>
            </a:xfrm>
          </p:grpSpPr>
          <p:cxnSp>
            <p:nvCxnSpPr>
              <p:cNvPr id="337" name="直線コネクタ 336"/>
              <p:cNvCxnSpPr/>
              <p:nvPr/>
            </p:nvCxnSpPr>
            <p:spPr>
              <a:xfrm>
                <a:off x="1187888" y="1556792"/>
                <a:ext cx="2376000" cy="0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直線コネクタ 337"/>
              <p:cNvCxnSpPr/>
              <p:nvPr/>
            </p:nvCxnSpPr>
            <p:spPr>
              <a:xfrm>
                <a:off x="1269108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直線コネクタ 338"/>
              <p:cNvCxnSpPr/>
              <p:nvPr/>
            </p:nvCxnSpPr>
            <p:spPr>
              <a:xfrm>
                <a:off x="3487142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0" name="直線コネクタ 339"/>
              <p:cNvCxnSpPr/>
              <p:nvPr/>
            </p:nvCxnSpPr>
            <p:spPr>
              <a:xfrm>
                <a:off x="3285498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1" name="直線コネクタ 340"/>
              <p:cNvCxnSpPr/>
              <p:nvPr/>
            </p:nvCxnSpPr>
            <p:spPr>
              <a:xfrm>
                <a:off x="3083859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2" name="直線コネクタ 341"/>
              <p:cNvCxnSpPr/>
              <p:nvPr/>
            </p:nvCxnSpPr>
            <p:spPr>
              <a:xfrm>
                <a:off x="2882220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3" name="直線コネクタ 342"/>
              <p:cNvCxnSpPr/>
              <p:nvPr/>
            </p:nvCxnSpPr>
            <p:spPr>
              <a:xfrm>
                <a:off x="2680581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直線コネクタ 343"/>
              <p:cNvCxnSpPr/>
              <p:nvPr/>
            </p:nvCxnSpPr>
            <p:spPr>
              <a:xfrm>
                <a:off x="2478942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直線コネクタ 344"/>
              <p:cNvCxnSpPr/>
              <p:nvPr/>
            </p:nvCxnSpPr>
            <p:spPr>
              <a:xfrm>
                <a:off x="2277303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直線コネクタ 345"/>
              <p:cNvCxnSpPr/>
              <p:nvPr/>
            </p:nvCxnSpPr>
            <p:spPr>
              <a:xfrm>
                <a:off x="2075664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7" name="直線コネクタ 346"/>
              <p:cNvCxnSpPr/>
              <p:nvPr/>
            </p:nvCxnSpPr>
            <p:spPr>
              <a:xfrm>
                <a:off x="1874025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8" name="直線コネクタ 347"/>
              <p:cNvCxnSpPr/>
              <p:nvPr/>
            </p:nvCxnSpPr>
            <p:spPr>
              <a:xfrm>
                <a:off x="1672386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9" name="直線コネクタ 348"/>
              <p:cNvCxnSpPr/>
              <p:nvPr/>
            </p:nvCxnSpPr>
            <p:spPr>
              <a:xfrm>
                <a:off x="1470747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5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1744" y="3506520"/>
              <a:ext cx="889915" cy="570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en-US" altLang="ja-JP" sz="2000" dirty="0"/>
                <a:t>5’</a:t>
              </a:r>
            </a:p>
          </p:txBody>
        </p:sp>
        <p:sp>
          <p:nvSpPr>
            <p:cNvPr id="336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5656" y="3578528"/>
              <a:ext cx="889915" cy="570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en-US" altLang="ja-JP" sz="2000" dirty="0"/>
                <a:t>3’</a:t>
              </a:r>
            </a:p>
          </p:txBody>
        </p:sp>
      </p:grpSp>
      <p:grpSp>
        <p:nvGrpSpPr>
          <p:cNvPr id="350" name="グループ化 349"/>
          <p:cNvGrpSpPr/>
          <p:nvPr/>
        </p:nvGrpSpPr>
        <p:grpSpPr>
          <a:xfrm flipH="1" flipV="1">
            <a:off x="4269514" y="5757760"/>
            <a:ext cx="1260001" cy="171995"/>
            <a:chOff x="1187624" y="1547316"/>
            <a:chExt cx="611722" cy="216000"/>
          </a:xfrm>
        </p:grpSpPr>
        <p:cxnSp>
          <p:nvCxnSpPr>
            <p:cNvPr id="351" name="直線コネクタ 350"/>
            <p:cNvCxnSpPr/>
            <p:nvPr/>
          </p:nvCxnSpPr>
          <p:spPr>
            <a:xfrm>
              <a:off x="1187624" y="1556792"/>
              <a:ext cx="61172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直線コネクタ 351"/>
            <p:cNvCxnSpPr/>
            <p:nvPr/>
          </p:nvCxnSpPr>
          <p:spPr>
            <a:xfrm>
              <a:off x="1269108" y="1547316"/>
              <a:ext cx="0" cy="2160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直線コネクタ 352"/>
            <p:cNvCxnSpPr/>
            <p:nvPr/>
          </p:nvCxnSpPr>
          <p:spPr>
            <a:xfrm>
              <a:off x="1672386" y="1547316"/>
              <a:ext cx="0" cy="2160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直線コネクタ 353"/>
            <p:cNvCxnSpPr/>
            <p:nvPr/>
          </p:nvCxnSpPr>
          <p:spPr>
            <a:xfrm>
              <a:off x="1470747" y="1547316"/>
              <a:ext cx="0" cy="2160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5" name="グループ化 354"/>
          <p:cNvGrpSpPr/>
          <p:nvPr/>
        </p:nvGrpSpPr>
        <p:grpSpPr>
          <a:xfrm>
            <a:off x="633250" y="6097596"/>
            <a:ext cx="1260001" cy="192200"/>
            <a:chOff x="1187624" y="1547316"/>
            <a:chExt cx="611722" cy="216000"/>
          </a:xfrm>
        </p:grpSpPr>
        <p:cxnSp>
          <p:nvCxnSpPr>
            <p:cNvPr id="356" name="直線コネクタ 355"/>
            <p:cNvCxnSpPr/>
            <p:nvPr/>
          </p:nvCxnSpPr>
          <p:spPr>
            <a:xfrm>
              <a:off x="1187624" y="1556792"/>
              <a:ext cx="611722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直線コネクタ 356"/>
            <p:cNvCxnSpPr/>
            <p:nvPr/>
          </p:nvCxnSpPr>
          <p:spPr>
            <a:xfrm>
              <a:off x="1269108" y="1547316"/>
              <a:ext cx="0" cy="21600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直線コネクタ 357"/>
            <p:cNvCxnSpPr/>
            <p:nvPr/>
          </p:nvCxnSpPr>
          <p:spPr>
            <a:xfrm>
              <a:off x="1672386" y="1547316"/>
              <a:ext cx="0" cy="21600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直線コネクタ 358"/>
            <p:cNvCxnSpPr/>
            <p:nvPr/>
          </p:nvCxnSpPr>
          <p:spPr>
            <a:xfrm>
              <a:off x="1470747" y="1547316"/>
              <a:ext cx="0" cy="21600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0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613" y="4010576"/>
            <a:ext cx="889915" cy="570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5’</a:t>
            </a:r>
          </a:p>
        </p:txBody>
      </p:sp>
      <p:sp>
        <p:nvSpPr>
          <p:cNvPr id="361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4231" y="3789040"/>
            <a:ext cx="889915" cy="570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5’</a:t>
            </a: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1829789" y="6108908"/>
            <a:ext cx="93610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2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613" y="5921741"/>
            <a:ext cx="889915" cy="570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5’</a:t>
            </a:r>
          </a:p>
        </p:txBody>
      </p:sp>
      <p:sp>
        <p:nvSpPr>
          <p:cNvPr id="363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6352" y="5727751"/>
            <a:ext cx="889915" cy="570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5’</a:t>
            </a:r>
          </a:p>
        </p:txBody>
      </p:sp>
      <p:cxnSp>
        <p:nvCxnSpPr>
          <p:cNvPr id="364" name="直線矢印コネクタ 363"/>
          <p:cNvCxnSpPr/>
          <p:nvPr/>
        </p:nvCxnSpPr>
        <p:spPr>
          <a:xfrm flipH="1">
            <a:off x="3369897" y="5923167"/>
            <a:ext cx="93610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5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872" y="4869160"/>
            <a:ext cx="25202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DNA</a:t>
            </a:r>
            <a:r>
              <a:rPr lang="ja-JP" altLang="en-US" sz="2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ポリメラーゼ</a:t>
            </a:r>
            <a:endParaRPr lang="en-US" altLang="ja-JP" sz="20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366" name="グループ化 365"/>
          <p:cNvGrpSpPr/>
          <p:nvPr/>
        </p:nvGrpSpPr>
        <p:grpSpPr>
          <a:xfrm>
            <a:off x="4323266" y="3656041"/>
            <a:ext cx="1616885" cy="288032"/>
            <a:chOff x="5553309" y="974822"/>
            <a:chExt cx="1616885" cy="288032"/>
          </a:xfrm>
        </p:grpSpPr>
        <p:sp>
          <p:nvSpPr>
            <p:cNvPr id="367" name="楕円 366"/>
            <p:cNvSpPr/>
            <p:nvPr/>
          </p:nvSpPr>
          <p:spPr>
            <a:xfrm>
              <a:off x="5553309" y="1023628"/>
              <a:ext cx="1156897" cy="23922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68" name="直線コネクタ 367"/>
            <p:cNvCxnSpPr/>
            <p:nvPr/>
          </p:nvCxnSpPr>
          <p:spPr>
            <a:xfrm flipV="1">
              <a:off x="6693283" y="974822"/>
              <a:ext cx="476911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9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152" y="3429000"/>
            <a:ext cx="337336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ja-JP" altLang="en-US" sz="2000" dirty="0">
                <a:solidFill>
                  <a:srgbClr val="FF0000"/>
                </a:solidFill>
              </a:rPr>
              <a:t>プライマー</a:t>
            </a:r>
            <a:r>
              <a:rPr lang="ja-JP" altLang="en-US" sz="2000" dirty="0"/>
              <a:t>（短い核酸配列）</a:t>
            </a:r>
            <a:endParaRPr lang="en-US" altLang="ja-JP" sz="2000" dirty="0"/>
          </a:p>
          <a:p>
            <a:pPr>
              <a:spcBef>
                <a:spcPts val="0"/>
              </a:spcBef>
              <a:buFontTx/>
              <a:buNone/>
              <a:defRPr/>
            </a:pPr>
            <a:r>
              <a:rPr lang="ja-JP" altLang="en-US" sz="2000" dirty="0" err="1"/>
              <a:t>が結</a:t>
            </a:r>
            <a:r>
              <a:rPr lang="ja-JP" altLang="en-US" sz="2000" dirty="0"/>
              <a:t>合する。</a:t>
            </a:r>
            <a:endParaRPr lang="en-US" altLang="ja-JP" sz="2000" dirty="0"/>
          </a:p>
          <a:p>
            <a:pPr>
              <a:spcBef>
                <a:spcPts val="0"/>
              </a:spcBef>
              <a:buFontTx/>
              <a:buNone/>
              <a:defRPr/>
            </a:pPr>
            <a:r>
              <a:rPr lang="ja-JP" altLang="en-US" sz="2000" dirty="0"/>
              <a:t>（</a:t>
            </a:r>
            <a:r>
              <a:rPr lang="en-US" altLang="ja-JP" sz="2000" dirty="0">
                <a:solidFill>
                  <a:srgbClr val="FF0000"/>
                </a:solidFill>
              </a:rPr>
              <a:t>DNA</a:t>
            </a:r>
            <a:r>
              <a:rPr lang="ja-JP" altLang="en-US" sz="2000" dirty="0">
                <a:solidFill>
                  <a:srgbClr val="FF0000"/>
                </a:solidFill>
              </a:rPr>
              <a:t>合成の開始点の決定</a:t>
            </a:r>
            <a:r>
              <a:rPr lang="ja-JP" altLang="en-US" sz="2000" dirty="0"/>
              <a:t>）</a:t>
            </a:r>
            <a:endParaRPr lang="en-US" altLang="ja-JP" sz="2000" dirty="0"/>
          </a:p>
        </p:txBody>
      </p:sp>
      <p:sp>
        <p:nvSpPr>
          <p:cNvPr id="370" name="楕円 369"/>
          <p:cNvSpPr/>
          <p:nvPr/>
        </p:nvSpPr>
        <p:spPr>
          <a:xfrm>
            <a:off x="650858" y="4304113"/>
            <a:ext cx="1156897" cy="2392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1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2160" y="5517232"/>
            <a:ext cx="337336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DNA</a:t>
            </a:r>
            <a:r>
              <a:rPr lang="ja-JP" altLang="en-US" sz="2000" dirty="0"/>
              <a:t>ポリメラーゼが</a:t>
            </a:r>
            <a:endParaRPr lang="en-US" altLang="ja-JP" sz="2000" dirty="0"/>
          </a:p>
          <a:p>
            <a:pPr>
              <a:spcBef>
                <a:spcPts val="0"/>
              </a:spcBef>
              <a:buFontTx/>
              <a:buNone/>
              <a:defRPr/>
            </a:pPr>
            <a:r>
              <a:rPr lang="ja-JP" altLang="en-US" sz="2000" dirty="0"/>
              <a:t>プライマーの結合部位から</a:t>
            </a:r>
            <a:endParaRPr lang="en-US" altLang="ja-JP" sz="2000" dirty="0"/>
          </a:p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>
                <a:solidFill>
                  <a:srgbClr val="FF0000"/>
                </a:solidFill>
              </a:rPr>
              <a:t>DNA</a:t>
            </a:r>
            <a:r>
              <a:rPr lang="ja-JP" altLang="en-US" sz="2000" dirty="0">
                <a:solidFill>
                  <a:srgbClr val="FF0000"/>
                </a:solidFill>
              </a:rPr>
              <a:t>を合成する。</a:t>
            </a:r>
            <a:endParaRPr lang="en-US" altLang="ja-JP" sz="2000" dirty="0">
              <a:solidFill>
                <a:srgbClr val="FF0000"/>
              </a:solidFill>
            </a:endParaRPr>
          </a:p>
        </p:txBody>
      </p:sp>
      <p:sp>
        <p:nvSpPr>
          <p:cNvPr id="28" name="楕円 27"/>
          <p:cNvSpPr/>
          <p:nvPr/>
        </p:nvSpPr>
        <p:spPr>
          <a:xfrm>
            <a:off x="4067944" y="5949280"/>
            <a:ext cx="576064" cy="288032"/>
          </a:xfrm>
          <a:prstGeom prst="ellips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2" name="楕円 371"/>
          <p:cNvSpPr/>
          <p:nvPr/>
        </p:nvSpPr>
        <p:spPr>
          <a:xfrm>
            <a:off x="1475656" y="5794247"/>
            <a:ext cx="576064" cy="288032"/>
          </a:xfrm>
          <a:prstGeom prst="ellips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2" name="直線コネクタ 31"/>
          <p:cNvCxnSpPr>
            <a:endCxn id="372" idx="7"/>
          </p:cNvCxnSpPr>
          <p:nvPr/>
        </p:nvCxnSpPr>
        <p:spPr>
          <a:xfrm flipH="1">
            <a:off x="1967357" y="5229200"/>
            <a:ext cx="1524523" cy="6072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直線コネクタ 375"/>
          <p:cNvCxnSpPr>
            <a:stCxn id="28" idx="0"/>
          </p:cNvCxnSpPr>
          <p:nvPr/>
        </p:nvCxnSpPr>
        <p:spPr>
          <a:xfrm flipH="1" flipV="1">
            <a:off x="3707904" y="5229200"/>
            <a:ext cx="648072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2526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正方形/長方形 184"/>
          <p:cNvSpPr/>
          <p:nvPr/>
        </p:nvSpPr>
        <p:spPr>
          <a:xfrm>
            <a:off x="0" y="-635774"/>
            <a:ext cx="9144000" cy="11674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6" name="Rectangle 2"/>
          <p:cNvSpPr txBox="1">
            <a:spLocks noChangeArrowheads="1"/>
          </p:cNvSpPr>
          <p:nvPr/>
        </p:nvSpPr>
        <p:spPr>
          <a:xfrm>
            <a:off x="-324544" y="44340"/>
            <a:ext cx="9828713" cy="576064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ts val="3600"/>
              </a:lnSpc>
              <a:defRPr/>
            </a:pPr>
            <a:r>
              <a:rPr lang="en-US" altLang="ja-JP" sz="3600" b="1" spc="1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PCR</a:t>
            </a:r>
            <a:r>
              <a:rPr lang="ja-JP" altLang="en-US" sz="3600" b="1" spc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itchFamily="34" charset="0"/>
              </a:rPr>
              <a:t>の原理</a:t>
            </a:r>
            <a:endParaRPr lang="en-US" altLang="ja-JP" sz="3600" b="1" spc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Arial" pitchFamily="34" charset="0"/>
            </a:endParaRPr>
          </a:p>
        </p:txBody>
      </p:sp>
      <p:sp>
        <p:nvSpPr>
          <p:cNvPr id="3076" name="正方形/長方形 153"/>
          <p:cNvSpPr>
            <a:spLocks noChangeArrowheads="1"/>
          </p:cNvSpPr>
          <p:nvPr/>
        </p:nvSpPr>
        <p:spPr bwMode="auto">
          <a:xfrm>
            <a:off x="3175" y="-12700"/>
            <a:ext cx="9144000" cy="6858000"/>
          </a:xfrm>
          <a:prstGeom prst="rect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ja-JP" altLang="en-US"/>
          </a:p>
        </p:txBody>
      </p:sp>
      <p:grpSp>
        <p:nvGrpSpPr>
          <p:cNvPr id="6" name="グループ化 5"/>
          <p:cNvGrpSpPr/>
          <p:nvPr/>
        </p:nvGrpSpPr>
        <p:grpSpPr>
          <a:xfrm>
            <a:off x="1547664" y="1700808"/>
            <a:ext cx="6590941" cy="755958"/>
            <a:chOff x="1187624" y="1882924"/>
            <a:chExt cx="6590941" cy="755958"/>
          </a:xfrm>
        </p:grpSpPr>
        <p:sp>
          <p:nvSpPr>
            <p:cNvPr id="14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87624" y="2226072"/>
              <a:ext cx="1406365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en-US" altLang="ja-JP" sz="2000" dirty="0"/>
                <a:t>2</a:t>
              </a:r>
              <a:r>
                <a:rPr lang="ja-JP" altLang="en-US" sz="2000" dirty="0"/>
                <a:t>本鎖</a:t>
              </a:r>
              <a:r>
                <a:rPr lang="en-US" altLang="ja-JP" sz="2000" dirty="0"/>
                <a:t>DNA</a:t>
              </a:r>
            </a:p>
          </p:txBody>
        </p:sp>
        <p:sp>
          <p:nvSpPr>
            <p:cNvPr id="15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72200" y="2238772"/>
              <a:ext cx="1406365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ja-JP" altLang="en-US" sz="2000" dirty="0"/>
                <a:t>１本鎖</a:t>
              </a:r>
              <a:r>
                <a:rPr lang="en-US" altLang="ja-JP" sz="2000" dirty="0"/>
                <a:t>DNA</a:t>
              </a:r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3923928" y="1988840"/>
              <a:ext cx="864096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1921" y="1882924"/>
              <a:ext cx="115212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ja-JP" alt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約</a:t>
              </a:r>
              <a:r>
                <a:rPr lang="en-US" altLang="ja-JP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95</a:t>
              </a:r>
              <a:r>
                <a:rPr lang="ja-JP" alt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℃</a:t>
              </a:r>
              <a:endParaRPr lang="en-US" altLang="ja-JP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正方形/長方形 12"/>
          <p:cNvSpPr/>
          <p:nvPr/>
        </p:nvSpPr>
        <p:spPr>
          <a:xfrm>
            <a:off x="107504" y="557188"/>
            <a:ext cx="67762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➀</a:t>
            </a:r>
            <a:r>
              <a:rPr lang="en-US" altLang="ja-JP" sz="2000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 2</a:t>
            </a:r>
            <a:r>
              <a:rPr lang="ja-JP" altLang="en-US" sz="2000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本鎖</a:t>
            </a:r>
            <a:r>
              <a:rPr lang="en-US" altLang="ja-JP" sz="2000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DNA</a:t>
            </a:r>
            <a:r>
              <a:rPr lang="ja-JP" altLang="en-US" sz="2000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を</a:t>
            </a:r>
            <a:r>
              <a:rPr lang="en-US" altLang="ja-JP" sz="2000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1</a:t>
            </a:r>
            <a:r>
              <a:rPr lang="ja-JP" altLang="en-US" sz="2000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本鎖にする（変性；水素結合を切る）。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107504" y="2564904"/>
            <a:ext cx="67489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➁</a:t>
            </a:r>
            <a:r>
              <a:rPr lang="en-US" altLang="ja-JP" sz="2000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 DNA</a:t>
            </a:r>
            <a:r>
              <a:rPr lang="ja-JP" altLang="en-US" sz="2000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鎖にプライマーを結合させる（アニーリング）。</a:t>
            </a:r>
          </a:p>
        </p:txBody>
      </p:sp>
      <p:sp>
        <p:nvSpPr>
          <p:cNvPr id="46" name="正方形/長方形 45"/>
          <p:cNvSpPr/>
          <p:nvPr/>
        </p:nvSpPr>
        <p:spPr>
          <a:xfrm>
            <a:off x="107504" y="4610844"/>
            <a:ext cx="83471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③</a:t>
            </a:r>
            <a:r>
              <a:rPr lang="en-US" altLang="ja-JP" sz="2000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 </a:t>
            </a:r>
            <a:r>
              <a:rPr lang="ja-JP" altLang="en-US" sz="20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好熱菌</a:t>
            </a:r>
            <a:r>
              <a:rPr lang="ja-JP" altLang="en-US" sz="2000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の</a:t>
            </a:r>
            <a:r>
              <a:rPr lang="en-US" altLang="ja-JP" sz="2000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DNA</a:t>
            </a:r>
            <a:r>
              <a:rPr lang="ja-JP" altLang="en-US" sz="2000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ポリメラーゼによ</a:t>
            </a: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り、</a:t>
            </a:r>
            <a:r>
              <a:rPr lang="ja-JP" altLang="en-US" sz="2000" b="1" dirty="0">
                <a:latin typeface="+mn-ea"/>
                <a:cs typeface="Arial" panose="020B0604020202020204" pitchFamily="34" charset="0"/>
              </a:rPr>
              <a:t>新しい</a:t>
            </a:r>
            <a:r>
              <a:rPr lang="en-US" altLang="ja-JP" sz="2000" b="1" dirty="0">
                <a:latin typeface="+mn-ea"/>
                <a:cs typeface="Arial" panose="020B0604020202020204" pitchFamily="34" charset="0"/>
              </a:rPr>
              <a:t>DNA</a:t>
            </a:r>
            <a:r>
              <a:rPr lang="ja-JP" altLang="en-US" sz="2000" b="1" dirty="0">
                <a:latin typeface="+mn-ea"/>
                <a:cs typeface="Arial" panose="020B0604020202020204" pitchFamily="34" charset="0"/>
              </a:rPr>
              <a:t>鎖を合成させる（伸長）。</a:t>
            </a:r>
          </a:p>
        </p:txBody>
      </p:sp>
      <p:grpSp>
        <p:nvGrpSpPr>
          <p:cNvPr id="27" name="グループ化 26"/>
          <p:cNvGrpSpPr/>
          <p:nvPr/>
        </p:nvGrpSpPr>
        <p:grpSpPr>
          <a:xfrm>
            <a:off x="611560" y="1086644"/>
            <a:ext cx="3168352" cy="908945"/>
            <a:chOff x="827584" y="1340768"/>
            <a:chExt cx="3168352" cy="908945"/>
          </a:xfrm>
        </p:grpSpPr>
        <p:grpSp>
          <p:nvGrpSpPr>
            <p:cNvPr id="28" name="グループ化 27"/>
            <p:cNvGrpSpPr/>
            <p:nvPr/>
          </p:nvGrpSpPr>
          <p:grpSpPr>
            <a:xfrm>
              <a:off x="1187624" y="1547316"/>
              <a:ext cx="2376000" cy="216000"/>
              <a:chOff x="1187624" y="1547316"/>
              <a:chExt cx="2376000" cy="216000"/>
            </a:xfrm>
          </p:grpSpPr>
          <p:cxnSp>
            <p:nvCxnSpPr>
              <p:cNvPr id="51" name="直線コネクタ 50"/>
              <p:cNvCxnSpPr/>
              <p:nvPr/>
            </p:nvCxnSpPr>
            <p:spPr>
              <a:xfrm>
                <a:off x="1187624" y="1556792"/>
                <a:ext cx="237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コネクタ 51"/>
              <p:cNvCxnSpPr/>
              <p:nvPr/>
            </p:nvCxnSpPr>
            <p:spPr>
              <a:xfrm>
                <a:off x="1269108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コネクタ 52"/>
              <p:cNvCxnSpPr/>
              <p:nvPr/>
            </p:nvCxnSpPr>
            <p:spPr>
              <a:xfrm>
                <a:off x="3487142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コネクタ 53"/>
              <p:cNvCxnSpPr/>
              <p:nvPr/>
            </p:nvCxnSpPr>
            <p:spPr>
              <a:xfrm>
                <a:off x="3285498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コネクタ 54"/>
              <p:cNvCxnSpPr/>
              <p:nvPr/>
            </p:nvCxnSpPr>
            <p:spPr>
              <a:xfrm>
                <a:off x="3083859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コネクタ 55"/>
              <p:cNvCxnSpPr/>
              <p:nvPr/>
            </p:nvCxnSpPr>
            <p:spPr>
              <a:xfrm>
                <a:off x="2882220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コネクタ 56"/>
              <p:cNvCxnSpPr/>
              <p:nvPr/>
            </p:nvCxnSpPr>
            <p:spPr>
              <a:xfrm>
                <a:off x="2680581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コネクタ 57"/>
              <p:cNvCxnSpPr/>
              <p:nvPr/>
            </p:nvCxnSpPr>
            <p:spPr>
              <a:xfrm>
                <a:off x="2478942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線コネクタ 58"/>
              <p:cNvCxnSpPr/>
              <p:nvPr/>
            </p:nvCxnSpPr>
            <p:spPr>
              <a:xfrm>
                <a:off x="2277303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コネクタ 59"/>
              <p:cNvCxnSpPr/>
              <p:nvPr/>
            </p:nvCxnSpPr>
            <p:spPr>
              <a:xfrm>
                <a:off x="2075664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コネクタ 60"/>
              <p:cNvCxnSpPr/>
              <p:nvPr/>
            </p:nvCxnSpPr>
            <p:spPr>
              <a:xfrm>
                <a:off x="1874025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コネクタ 61"/>
              <p:cNvCxnSpPr/>
              <p:nvPr/>
            </p:nvCxnSpPr>
            <p:spPr>
              <a:xfrm>
                <a:off x="1672386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線コネクタ 62"/>
              <p:cNvCxnSpPr/>
              <p:nvPr/>
            </p:nvCxnSpPr>
            <p:spPr>
              <a:xfrm>
                <a:off x="1470747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グループ化 28"/>
            <p:cNvGrpSpPr/>
            <p:nvPr/>
          </p:nvGrpSpPr>
          <p:grpSpPr>
            <a:xfrm flipV="1">
              <a:off x="1187888" y="1844824"/>
              <a:ext cx="2376000" cy="216000"/>
              <a:chOff x="1187888" y="1547316"/>
              <a:chExt cx="2376000" cy="216000"/>
            </a:xfrm>
          </p:grpSpPr>
          <p:cxnSp>
            <p:nvCxnSpPr>
              <p:cNvPr id="34" name="直線コネクタ 33"/>
              <p:cNvCxnSpPr/>
              <p:nvPr/>
            </p:nvCxnSpPr>
            <p:spPr>
              <a:xfrm>
                <a:off x="1187888" y="1556792"/>
                <a:ext cx="237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>
              <a:xfrm>
                <a:off x="1269108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コネクタ 35"/>
              <p:cNvCxnSpPr/>
              <p:nvPr/>
            </p:nvCxnSpPr>
            <p:spPr>
              <a:xfrm>
                <a:off x="3487142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コネクタ 36"/>
              <p:cNvCxnSpPr/>
              <p:nvPr/>
            </p:nvCxnSpPr>
            <p:spPr>
              <a:xfrm>
                <a:off x="3285498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コネクタ 37"/>
              <p:cNvCxnSpPr/>
              <p:nvPr/>
            </p:nvCxnSpPr>
            <p:spPr>
              <a:xfrm>
                <a:off x="3083859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コネクタ 38"/>
              <p:cNvCxnSpPr/>
              <p:nvPr/>
            </p:nvCxnSpPr>
            <p:spPr>
              <a:xfrm>
                <a:off x="2882220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コネクタ 41"/>
              <p:cNvCxnSpPr/>
              <p:nvPr/>
            </p:nvCxnSpPr>
            <p:spPr>
              <a:xfrm>
                <a:off x="2680581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コネクタ 42"/>
              <p:cNvCxnSpPr/>
              <p:nvPr/>
            </p:nvCxnSpPr>
            <p:spPr>
              <a:xfrm>
                <a:off x="2478942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コネクタ 44"/>
              <p:cNvCxnSpPr/>
              <p:nvPr/>
            </p:nvCxnSpPr>
            <p:spPr>
              <a:xfrm>
                <a:off x="2277303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/>
              <p:cNvCxnSpPr/>
              <p:nvPr/>
            </p:nvCxnSpPr>
            <p:spPr>
              <a:xfrm>
                <a:off x="2075664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/>
              <p:cNvCxnSpPr/>
              <p:nvPr/>
            </p:nvCxnSpPr>
            <p:spPr>
              <a:xfrm>
                <a:off x="1874025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/>
              <p:cNvCxnSpPr/>
              <p:nvPr/>
            </p:nvCxnSpPr>
            <p:spPr>
              <a:xfrm>
                <a:off x="1672386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/>
              <p:cNvCxnSpPr/>
              <p:nvPr/>
            </p:nvCxnSpPr>
            <p:spPr>
              <a:xfrm>
                <a:off x="1470747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7584" y="1340768"/>
              <a:ext cx="43204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en-US" altLang="ja-JP" sz="2000" dirty="0"/>
                <a:t>5’</a:t>
              </a:r>
            </a:p>
          </p:txBody>
        </p:sp>
        <p:sp>
          <p:nvSpPr>
            <p:cNvPr id="31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3888" y="1340768"/>
              <a:ext cx="43204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en-US" altLang="ja-JP" sz="2000" dirty="0"/>
                <a:t>3’</a:t>
              </a:r>
            </a:p>
          </p:txBody>
        </p:sp>
        <p:sp>
          <p:nvSpPr>
            <p:cNvPr id="32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3888" y="1849603"/>
              <a:ext cx="43204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en-US" altLang="ja-JP" sz="2000" dirty="0"/>
                <a:t>5’</a:t>
              </a:r>
            </a:p>
          </p:txBody>
        </p:sp>
        <p:sp>
          <p:nvSpPr>
            <p:cNvPr id="33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7584" y="1844824"/>
              <a:ext cx="43204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en-US" altLang="ja-JP" sz="2000" dirty="0"/>
                <a:t>3’</a:t>
              </a: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5652120" y="798612"/>
            <a:ext cx="3168352" cy="1413001"/>
            <a:chOff x="5652120" y="836712"/>
            <a:chExt cx="3168352" cy="1413001"/>
          </a:xfrm>
        </p:grpSpPr>
        <p:grpSp>
          <p:nvGrpSpPr>
            <p:cNvPr id="66" name="グループ化 65"/>
            <p:cNvGrpSpPr/>
            <p:nvPr/>
          </p:nvGrpSpPr>
          <p:grpSpPr>
            <a:xfrm flipV="1">
              <a:off x="6012424" y="1844824"/>
              <a:ext cx="2376000" cy="216000"/>
              <a:chOff x="1187888" y="1547316"/>
              <a:chExt cx="2376000" cy="216000"/>
            </a:xfrm>
          </p:grpSpPr>
          <p:cxnSp>
            <p:nvCxnSpPr>
              <p:cNvPr id="71" name="直線コネクタ 70"/>
              <p:cNvCxnSpPr/>
              <p:nvPr/>
            </p:nvCxnSpPr>
            <p:spPr>
              <a:xfrm>
                <a:off x="1187888" y="1556792"/>
                <a:ext cx="237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線コネクタ 71"/>
              <p:cNvCxnSpPr/>
              <p:nvPr/>
            </p:nvCxnSpPr>
            <p:spPr>
              <a:xfrm>
                <a:off x="1269108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線コネクタ 72"/>
              <p:cNvCxnSpPr/>
              <p:nvPr/>
            </p:nvCxnSpPr>
            <p:spPr>
              <a:xfrm>
                <a:off x="3487142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線コネクタ 73"/>
              <p:cNvCxnSpPr/>
              <p:nvPr/>
            </p:nvCxnSpPr>
            <p:spPr>
              <a:xfrm>
                <a:off x="3285498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線コネクタ 74"/>
              <p:cNvCxnSpPr/>
              <p:nvPr/>
            </p:nvCxnSpPr>
            <p:spPr>
              <a:xfrm>
                <a:off x="3083859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線コネクタ 75"/>
              <p:cNvCxnSpPr/>
              <p:nvPr/>
            </p:nvCxnSpPr>
            <p:spPr>
              <a:xfrm>
                <a:off x="2882220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線コネクタ 76"/>
              <p:cNvCxnSpPr/>
              <p:nvPr/>
            </p:nvCxnSpPr>
            <p:spPr>
              <a:xfrm>
                <a:off x="2680581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コネクタ 77"/>
              <p:cNvCxnSpPr/>
              <p:nvPr/>
            </p:nvCxnSpPr>
            <p:spPr>
              <a:xfrm>
                <a:off x="2478942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コネクタ 78"/>
              <p:cNvCxnSpPr/>
              <p:nvPr/>
            </p:nvCxnSpPr>
            <p:spPr>
              <a:xfrm>
                <a:off x="2277303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>
                <a:off x="2075664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>
                <a:off x="1874025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線コネクタ 81"/>
              <p:cNvCxnSpPr/>
              <p:nvPr/>
            </p:nvCxnSpPr>
            <p:spPr>
              <a:xfrm>
                <a:off x="1672386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線コネクタ 82"/>
              <p:cNvCxnSpPr/>
              <p:nvPr/>
            </p:nvCxnSpPr>
            <p:spPr>
              <a:xfrm>
                <a:off x="1470747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" name="グループ化 1"/>
            <p:cNvGrpSpPr/>
            <p:nvPr/>
          </p:nvGrpSpPr>
          <p:grpSpPr>
            <a:xfrm>
              <a:off x="5652120" y="836712"/>
              <a:ext cx="3168352" cy="422548"/>
              <a:chOff x="5652120" y="1340768"/>
              <a:chExt cx="3168352" cy="422548"/>
            </a:xfrm>
          </p:grpSpPr>
          <p:grpSp>
            <p:nvGrpSpPr>
              <p:cNvPr id="65" name="グループ化 64"/>
              <p:cNvGrpSpPr/>
              <p:nvPr/>
            </p:nvGrpSpPr>
            <p:grpSpPr>
              <a:xfrm>
                <a:off x="6012160" y="1547316"/>
                <a:ext cx="2376000" cy="216000"/>
                <a:chOff x="1187624" y="1547316"/>
                <a:chExt cx="2376000" cy="216000"/>
              </a:xfrm>
            </p:grpSpPr>
            <p:cxnSp>
              <p:nvCxnSpPr>
                <p:cNvPr id="84" name="直線コネクタ 83"/>
                <p:cNvCxnSpPr/>
                <p:nvPr/>
              </p:nvCxnSpPr>
              <p:spPr>
                <a:xfrm>
                  <a:off x="1187624" y="1556792"/>
                  <a:ext cx="2376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直線コネクタ 84"/>
                <p:cNvCxnSpPr/>
                <p:nvPr/>
              </p:nvCxnSpPr>
              <p:spPr>
                <a:xfrm>
                  <a:off x="1269108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直線コネクタ 85"/>
                <p:cNvCxnSpPr/>
                <p:nvPr/>
              </p:nvCxnSpPr>
              <p:spPr>
                <a:xfrm>
                  <a:off x="3487142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直線コネクタ 86"/>
                <p:cNvCxnSpPr/>
                <p:nvPr/>
              </p:nvCxnSpPr>
              <p:spPr>
                <a:xfrm>
                  <a:off x="3285498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直線コネクタ 87"/>
                <p:cNvCxnSpPr/>
                <p:nvPr/>
              </p:nvCxnSpPr>
              <p:spPr>
                <a:xfrm>
                  <a:off x="3083859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直線コネクタ 88"/>
                <p:cNvCxnSpPr/>
                <p:nvPr/>
              </p:nvCxnSpPr>
              <p:spPr>
                <a:xfrm>
                  <a:off x="2882220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直線コネクタ 89"/>
                <p:cNvCxnSpPr/>
                <p:nvPr/>
              </p:nvCxnSpPr>
              <p:spPr>
                <a:xfrm>
                  <a:off x="2680581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直線コネクタ 90"/>
                <p:cNvCxnSpPr/>
                <p:nvPr/>
              </p:nvCxnSpPr>
              <p:spPr>
                <a:xfrm>
                  <a:off x="2478942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直線コネクタ 91"/>
                <p:cNvCxnSpPr/>
                <p:nvPr/>
              </p:nvCxnSpPr>
              <p:spPr>
                <a:xfrm>
                  <a:off x="2277303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直線コネクタ 92"/>
                <p:cNvCxnSpPr/>
                <p:nvPr/>
              </p:nvCxnSpPr>
              <p:spPr>
                <a:xfrm>
                  <a:off x="2075664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直線コネクタ 93"/>
                <p:cNvCxnSpPr/>
                <p:nvPr/>
              </p:nvCxnSpPr>
              <p:spPr>
                <a:xfrm>
                  <a:off x="1874025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直線コネクタ 94"/>
                <p:cNvCxnSpPr/>
                <p:nvPr/>
              </p:nvCxnSpPr>
              <p:spPr>
                <a:xfrm>
                  <a:off x="1672386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/>
                <p:cNvCxnSpPr/>
                <p:nvPr/>
              </p:nvCxnSpPr>
              <p:spPr>
                <a:xfrm>
                  <a:off x="1470747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7" name="Text Box 44">
                <a:extLst>
                  <a:ext uri="{FF2B5EF4-FFF2-40B4-BE49-F238E27FC236}">
                    <a16:creationId xmlns:a16="http://schemas.microsoft.com/office/drawing/2014/main" id="{1D3515C5-5C13-4A08-B0EF-55AACC8285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52120" y="1340768"/>
                <a:ext cx="43204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ts val="0"/>
                  </a:spcBef>
                  <a:buFontTx/>
                  <a:buNone/>
                  <a:defRPr/>
                </a:pPr>
                <a:r>
                  <a:rPr lang="en-US" altLang="ja-JP" sz="2000" dirty="0"/>
                  <a:t>5’</a:t>
                </a:r>
              </a:p>
            </p:txBody>
          </p:sp>
          <p:sp>
            <p:nvSpPr>
              <p:cNvPr id="68" name="Text Box 44">
                <a:extLst>
                  <a:ext uri="{FF2B5EF4-FFF2-40B4-BE49-F238E27FC236}">
                    <a16:creationId xmlns:a16="http://schemas.microsoft.com/office/drawing/2014/main" id="{1D3515C5-5C13-4A08-B0EF-55AACC8285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88424" y="1340768"/>
                <a:ext cx="43204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ts val="0"/>
                  </a:spcBef>
                  <a:buFontTx/>
                  <a:buNone/>
                  <a:defRPr/>
                </a:pPr>
                <a:r>
                  <a:rPr lang="en-US" altLang="ja-JP" sz="2000" dirty="0"/>
                  <a:t>3’</a:t>
                </a:r>
              </a:p>
            </p:txBody>
          </p:sp>
        </p:grpSp>
        <p:sp>
          <p:nvSpPr>
            <p:cNvPr id="69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8424" y="1849603"/>
              <a:ext cx="43204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en-US" altLang="ja-JP" sz="2000" dirty="0"/>
                <a:t>5’</a:t>
              </a:r>
            </a:p>
          </p:txBody>
        </p:sp>
        <p:sp>
          <p:nvSpPr>
            <p:cNvPr id="70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52120" y="1844824"/>
              <a:ext cx="43204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en-US" altLang="ja-JP" sz="2000" dirty="0"/>
                <a:t>3’</a:t>
              </a:r>
            </a:p>
          </p:txBody>
        </p:sp>
      </p:grpSp>
      <p:sp>
        <p:nvSpPr>
          <p:cNvPr id="4" name="右矢印 3"/>
          <p:cNvSpPr/>
          <p:nvPr/>
        </p:nvSpPr>
        <p:spPr>
          <a:xfrm>
            <a:off x="4427984" y="1302668"/>
            <a:ext cx="576064" cy="36004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1" name="グループ化 120"/>
          <p:cNvGrpSpPr/>
          <p:nvPr/>
        </p:nvGrpSpPr>
        <p:grpSpPr>
          <a:xfrm>
            <a:off x="1043608" y="3140382"/>
            <a:ext cx="2376000" cy="216000"/>
            <a:chOff x="1187624" y="1547316"/>
            <a:chExt cx="2376000" cy="216000"/>
          </a:xfrm>
        </p:grpSpPr>
        <p:cxnSp>
          <p:nvCxnSpPr>
            <p:cNvPr id="130" name="直線コネクタ 129"/>
            <p:cNvCxnSpPr/>
            <p:nvPr/>
          </p:nvCxnSpPr>
          <p:spPr>
            <a:xfrm>
              <a:off x="1187624" y="1556792"/>
              <a:ext cx="2376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>
              <a:off x="1269108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コネクタ 131"/>
            <p:cNvCxnSpPr/>
            <p:nvPr/>
          </p:nvCxnSpPr>
          <p:spPr>
            <a:xfrm>
              <a:off x="3487142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>
              <a:off x="3285498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コネクタ 133"/>
            <p:cNvCxnSpPr/>
            <p:nvPr/>
          </p:nvCxnSpPr>
          <p:spPr>
            <a:xfrm>
              <a:off x="3083859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コネクタ 134"/>
            <p:cNvCxnSpPr/>
            <p:nvPr/>
          </p:nvCxnSpPr>
          <p:spPr>
            <a:xfrm>
              <a:off x="2882220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コネクタ 135"/>
            <p:cNvCxnSpPr/>
            <p:nvPr/>
          </p:nvCxnSpPr>
          <p:spPr>
            <a:xfrm>
              <a:off x="2680581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コネクタ 136"/>
            <p:cNvCxnSpPr/>
            <p:nvPr/>
          </p:nvCxnSpPr>
          <p:spPr>
            <a:xfrm>
              <a:off x="2478942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コネクタ 137"/>
            <p:cNvCxnSpPr/>
            <p:nvPr/>
          </p:nvCxnSpPr>
          <p:spPr>
            <a:xfrm>
              <a:off x="2277303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コネクタ 138"/>
            <p:cNvCxnSpPr/>
            <p:nvPr/>
          </p:nvCxnSpPr>
          <p:spPr>
            <a:xfrm>
              <a:off x="2075664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コネクタ 139"/>
            <p:cNvCxnSpPr/>
            <p:nvPr/>
          </p:nvCxnSpPr>
          <p:spPr>
            <a:xfrm>
              <a:off x="1874025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コネクタ 140"/>
            <p:cNvCxnSpPr/>
            <p:nvPr/>
          </p:nvCxnSpPr>
          <p:spPr>
            <a:xfrm>
              <a:off x="1672386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コネクタ 141"/>
            <p:cNvCxnSpPr/>
            <p:nvPr/>
          </p:nvCxnSpPr>
          <p:spPr>
            <a:xfrm>
              <a:off x="1470747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2933834"/>
            <a:ext cx="4320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5’</a:t>
            </a:r>
          </a:p>
        </p:txBody>
      </p:sp>
      <p:sp>
        <p:nvSpPr>
          <p:cNvPr id="124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872" y="2933834"/>
            <a:ext cx="4320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3’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3059896" y="3681073"/>
            <a:ext cx="1008048" cy="404889"/>
            <a:chOff x="2843872" y="4149080"/>
            <a:chExt cx="1008048" cy="404889"/>
          </a:xfrm>
        </p:grpSpPr>
        <p:grpSp>
          <p:nvGrpSpPr>
            <p:cNvPr id="122" name="グループ化 121"/>
            <p:cNvGrpSpPr/>
            <p:nvPr/>
          </p:nvGrpSpPr>
          <p:grpSpPr>
            <a:xfrm flipV="1">
              <a:off x="2843872" y="4149080"/>
              <a:ext cx="576000" cy="216000"/>
              <a:chOff x="2987888" y="1547316"/>
              <a:chExt cx="576000" cy="216000"/>
            </a:xfrm>
          </p:grpSpPr>
          <p:cxnSp>
            <p:nvCxnSpPr>
              <p:cNvPr id="126" name="直線コネクタ 125"/>
              <p:cNvCxnSpPr/>
              <p:nvPr/>
            </p:nvCxnSpPr>
            <p:spPr>
              <a:xfrm>
                <a:off x="2987888" y="1556792"/>
                <a:ext cx="576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直線コネクタ 126"/>
              <p:cNvCxnSpPr/>
              <p:nvPr/>
            </p:nvCxnSpPr>
            <p:spPr>
              <a:xfrm>
                <a:off x="3487142" y="1547316"/>
                <a:ext cx="0" cy="2160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線コネクタ 127"/>
              <p:cNvCxnSpPr/>
              <p:nvPr/>
            </p:nvCxnSpPr>
            <p:spPr>
              <a:xfrm>
                <a:off x="3285498" y="1547316"/>
                <a:ext cx="0" cy="2160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直線コネクタ 128"/>
              <p:cNvCxnSpPr/>
              <p:nvPr/>
            </p:nvCxnSpPr>
            <p:spPr>
              <a:xfrm>
                <a:off x="3083859" y="1547316"/>
                <a:ext cx="0" cy="2160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5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19872" y="4153859"/>
              <a:ext cx="43204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en-US" altLang="ja-JP" sz="2000" dirty="0"/>
                <a:t>5’</a:t>
              </a:r>
            </a:p>
          </p:txBody>
        </p:sp>
      </p:grpSp>
      <p:grpSp>
        <p:nvGrpSpPr>
          <p:cNvPr id="99" name="グループ化 98"/>
          <p:cNvGrpSpPr/>
          <p:nvPr/>
        </p:nvGrpSpPr>
        <p:grpSpPr>
          <a:xfrm flipH="1" flipV="1">
            <a:off x="1115880" y="4068303"/>
            <a:ext cx="2376000" cy="216000"/>
            <a:chOff x="1187624" y="1547316"/>
            <a:chExt cx="2376000" cy="216000"/>
          </a:xfrm>
        </p:grpSpPr>
        <p:cxnSp>
          <p:nvCxnSpPr>
            <p:cNvPr id="108" name="直線コネクタ 107"/>
            <p:cNvCxnSpPr/>
            <p:nvPr/>
          </p:nvCxnSpPr>
          <p:spPr>
            <a:xfrm>
              <a:off x="1187624" y="1556792"/>
              <a:ext cx="2376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コネクタ 108"/>
            <p:cNvCxnSpPr/>
            <p:nvPr/>
          </p:nvCxnSpPr>
          <p:spPr>
            <a:xfrm>
              <a:off x="1269108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コネクタ 109"/>
            <p:cNvCxnSpPr/>
            <p:nvPr/>
          </p:nvCxnSpPr>
          <p:spPr>
            <a:xfrm>
              <a:off x="3487142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コネクタ 110"/>
            <p:cNvCxnSpPr/>
            <p:nvPr/>
          </p:nvCxnSpPr>
          <p:spPr>
            <a:xfrm>
              <a:off x="3285498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コネクタ 111"/>
            <p:cNvCxnSpPr/>
            <p:nvPr/>
          </p:nvCxnSpPr>
          <p:spPr>
            <a:xfrm>
              <a:off x="3083859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882220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>
              <a:off x="2680581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>
              <a:off x="2478942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コネクタ 115"/>
            <p:cNvCxnSpPr/>
            <p:nvPr/>
          </p:nvCxnSpPr>
          <p:spPr>
            <a:xfrm>
              <a:off x="2277303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>
              <a:off x="2075664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>
              <a:off x="1874025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>
              <a:off x="1672386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コネクタ 119"/>
            <p:cNvCxnSpPr/>
            <p:nvPr/>
          </p:nvCxnSpPr>
          <p:spPr>
            <a:xfrm>
              <a:off x="1470747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419872" y="4090741"/>
            <a:ext cx="4320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5’</a:t>
            </a:r>
          </a:p>
        </p:txBody>
      </p:sp>
      <p:sp>
        <p:nvSpPr>
          <p:cNvPr id="102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83568" y="4090741"/>
            <a:ext cx="4320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3’</a:t>
            </a:r>
          </a:p>
        </p:txBody>
      </p:sp>
      <p:grpSp>
        <p:nvGrpSpPr>
          <p:cNvPr id="19" name="グループ化 18"/>
          <p:cNvGrpSpPr/>
          <p:nvPr/>
        </p:nvGrpSpPr>
        <p:grpSpPr>
          <a:xfrm>
            <a:off x="251520" y="3393041"/>
            <a:ext cx="936040" cy="404889"/>
            <a:chOff x="755576" y="4293096"/>
            <a:chExt cx="936040" cy="404889"/>
          </a:xfrm>
        </p:grpSpPr>
        <p:grpSp>
          <p:nvGrpSpPr>
            <p:cNvPr id="100" name="グループ化 99"/>
            <p:cNvGrpSpPr/>
            <p:nvPr/>
          </p:nvGrpSpPr>
          <p:grpSpPr>
            <a:xfrm flipH="1">
              <a:off x="1115616" y="4481985"/>
              <a:ext cx="576000" cy="216000"/>
              <a:chOff x="2987888" y="1547316"/>
              <a:chExt cx="576000" cy="216000"/>
            </a:xfrm>
          </p:grpSpPr>
          <p:cxnSp>
            <p:nvCxnSpPr>
              <p:cNvPr id="104" name="直線コネクタ 103"/>
              <p:cNvCxnSpPr/>
              <p:nvPr/>
            </p:nvCxnSpPr>
            <p:spPr>
              <a:xfrm>
                <a:off x="2987888" y="1556792"/>
                <a:ext cx="576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直線コネクタ 104"/>
              <p:cNvCxnSpPr/>
              <p:nvPr/>
            </p:nvCxnSpPr>
            <p:spPr>
              <a:xfrm>
                <a:off x="3487142" y="1547316"/>
                <a:ext cx="0" cy="2160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直線コネクタ 105"/>
              <p:cNvCxnSpPr/>
              <p:nvPr/>
            </p:nvCxnSpPr>
            <p:spPr>
              <a:xfrm>
                <a:off x="3285498" y="1547316"/>
                <a:ext cx="0" cy="2160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直線コネクタ 106"/>
              <p:cNvCxnSpPr/>
              <p:nvPr/>
            </p:nvCxnSpPr>
            <p:spPr>
              <a:xfrm>
                <a:off x="3083859" y="1547316"/>
                <a:ext cx="0" cy="2160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3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55576" y="4293096"/>
              <a:ext cx="43204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en-US" altLang="ja-JP" sz="2000" dirty="0"/>
                <a:t>5’</a:t>
              </a:r>
            </a:p>
          </p:txBody>
        </p:sp>
      </p:grpSp>
      <p:grpSp>
        <p:nvGrpSpPr>
          <p:cNvPr id="143" name="グループ化 142"/>
          <p:cNvGrpSpPr/>
          <p:nvPr/>
        </p:nvGrpSpPr>
        <p:grpSpPr>
          <a:xfrm>
            <a:off x="4211960" y="3437890"/>
            <a:ext cx="1406365" cy="936104"/>
            <a:chOff x="4211960" y="3437890"/>
            <a:chExt cx="1406365" cy="936104"/>
          </a:xfrm>
        </p:grpSpPr>
        <p:sp>
          <p:nvSpPr>
            <p:cNvPr id="145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1960" y="3973884"/>
              <a:ext cx="1406365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ja-JP" alt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約</a:t>
              </a:r>
              <a:r>
                <a:rPr lang="en-US" altLang="ja-JP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60</a:t>
              </a:r>
              <a:r>
                <a:rPr lang="ja-JP" alt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℃</a:t>
              </a:r>
              <a:endParaRPr lang="en-US" altLang="ja-JP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6" name="右矢印 145"/>
            <p:cNvSpPr/>
            <p:nvPr/>
          </p:nvSpPr>
          <p:spPr>
            <a:xfrm>
              <a:off x="4427984" y="3437890"/>
              <a:ext cx="576064" cy="360040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95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166416" y="3391869"/>
            <a:ext cx="4320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3’</a:t>
            </a:r>
          </a:p>
        </p:txBody>
      </p:sp>
      <p:sp>
        <p:nvSpPr>
          <p:cNvPr id="196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712492" y="3684093"/>
            <a:ext cx="4320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3’</a:t>
            </a:r>
          </a:p>
        </p:txBody>
      </p:sp>
      <p:grpSp>
        <p:nvGrpSpPr>
          <p:cNvPr id="24" name="グループ化 23"/>
          <p:cNvGrpSpPr/>
          <p:nvPr/>
        </p:nvGrpSpPr>
        <p:grpSpPr>
          <a:xfrm>
            <a:off x="5652120" y="2933834"/>
            <a:ext cx="3168352" cy="1529858"/>
            <a:chOff x="5652120" y="3240135"/>
            <a:chExt cx="3168352" cy="1529858"/>
          </a:xfrm>
        </p:grpSpPr>
        <p:grpSp>
          <p:nvGrpSpPr>
            <p:cNvPr id="21" name="グループ化 20"/>
            <p:cNvGrpSpPr/>
            <p:nvPr/>
          </p:nvGrpSpPr>
          <p:grpSpPr>
            <a:xfrm>
              <a:off x="5652120" y="3240135"/>
              <a:ext cx="3168352" cy="1529858"/>
              <a:chOff x="5652120" y="3645024"/>
              <a:chExt cx="3168352" cy="1529858"/>
            </a:xfrm>
          </p:grpSpPr>
          <p:grpSp>
            <p:nvGrpSpPr>
              <p:cNvPr id="148" name="グループ化 147"/>
              <p:cNvGrpSpPr/>
              <p:nvPr/>
            </p:nvGrpSpPr>
            <p:grpSpPr>
              <a:xfrm>
                <a:off x="5652120" y="3645024"/>
                <a:ext cx="3168352" cy="908945"/>
                <a:chOff x="4644008" y="1340768"/>
                <a:chExt cx="3168352" cy="908945"/>
              </a:xfrm>
            </p:grpSpPr>
            <p:grpSp>
              <p:nvGrpSpPr>
                <p:cNvPr id="171" name="グループ化 170"/>
                <p:cNvGrpSpPr/>
                <p:nvPr/>
              </p:nvGrpSpPr>
              <p:grpSpPr>
                <a:xfrm>
                  <a:off x="5004048" y="1547316"/>
                  <a:ext cx="2376000" cy="216000"/>
                  <a:chOff x="1187624" y="1547316"/>
                  <a:chExt cx="2376000" cy="216000"/>
                </a:xfrm>
              </p:grpSpPr>
              <p:cxnSp>
                <p:nvCxnSpPr>
                  <p:cNvPr id="180" name="直線コネクタ 179"/>
                  <p:cNvCxnSpPr/>
                  <p:nvPr/>
                </p:nvCxnSpPr>
                <p:spPr>
                  <a:xfrm>
                    <a:off x="1187624" y="1556792"/>
                    <a:ext cx="237600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1" name="直線コネクタ 180"/>
                  <p:cNvCxnSpPr/>
                  <p:nvPr/>
                </p:nvCxnSpPr>
                <p:spPr>
                  <a:xfrm>
                    <a:off x="1269108" y="1547316"/>
                    <a:ext cx="0" cy="2160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2" name="直線コネクタ 181"/>
                  <p:cNvCxnSpPr/>
                  <p:nvPr/>
                </p:nvCxnSpPr>
                <p:spPr>
                  <a:xfrm>
                    <a:off x="3487142" y="1547316"/>
                    <a:ext cx="0" cy="2160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直線コネクタ 182"/>
                  <p:cNvCxnSpPr/>
                  <p:nvPr/>
                </p:nvCxnSpPr>
                <p:spPr>
                  <a:xfrm>
                    <a:off x="3285498" y="1547316"/>
                    <a:ext cx="0" cy="2160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直線コネクタ 183"/>
                  <p:cNvCxnSpPr/>
                  <p:nvPr/>
                </p:nvCxnSpPr>
                <p:spPr>
                  <a:xfrm>
                    <a:off x="3083859" y="1547316"/>
                    <a:ext cx="0" cy="2160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7" name="直線コネクタ 186"/>
                  <p:cNvCxnSpPr/>
                  <p:nvPr/>
                </p:nvCxnSpPr>
                <p:spPr>
                  <a:xfrm>
                    <a:off x="2882220" y="1547316"/>
                    <a:ext cx="0" cy="2160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直線コネクタ 187"/>
                  <p:cNvCxnSpPr/>
                  <p:nvPr/>
                </p:nvCxnSpPr>
                <p:spPr>
                  <a:xfrm>
                    <a:off x="2680581" y="1547316"/>
                    <a:ext cx="0" cy="2160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9" name="直線コネクタ 188"/>
                  <p:cNvCxnSpPr/>
                  <p:nvPr/>
                </p:nvCxnSpPr>
                <p:spPr>
                  <a:xfrm>
                    <a:off x="2478942" y="1547316"/>
                    <a:ext cx="0" cy="2160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直線コネクタ 189"/>
                  <p:cNvCxnSpPr/>
                  <p:nvPr/>
                </p:nvCxnSpPr>
                <p:spPr>
                  <a:xfrm>
                    <a:off x="2277303" y="1547316"/>
                    <a:ext cx="0" cy="2160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1" name="直線コネクタ 190"/>
                  <p:cNvCxnSpPr/>
                  <p:nvPr/>
                </p:nvCxnSpPr>
                <p:spPr>
                  <a:xfrm>
                    <a:off x="2075664" y="1547316"/>
                    <a:ext cx="0" cy="2160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直線コネクタ 191"/>
                  <p:cNvCxnSpPr/>
                  <p:nvPr/>
                </p:nvCxnSpPr>
                <p:spPr>
                  <a:xfrm>
                    <a:off x="1874025" y="1547316"/>
                    <a:ext cx="0" cy="2160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直線コネクタ 192"/>
                  <p:cNvCxnSpPr/>
                  <p:nvPr/>
                </p:nvCxnSpPr>
                <p:spPr>
                  <a:xfrm>
                    <a:off x="1672386" y="1547316"/>
                    <a:ext cx="0" cy="2160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4" name="直線コネクタ 193"/>
                  <p:cNvCxnSpPr/>
                  <p:nvPr/>
                </p:nvCxnSpPr>
                <p:spPr>
                  <a:xfrm>
                    <a:off x="1470747" y="1547316"/>
                    <a:ext cx="0" cy="2160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2" name="グループ化 171"/>
                <p:cNvGrpSpPr/>
                <p:nvPr/>
              </p:nvGrpSpPr>
              <p:grpSpPr>
                <a:xfrm flipV="1">
                  <a:off x="6804312" y="1844824"/>
                  <a:ext cx="576000" cy="216000"/>
                  <a:chOff x="2987888" y="1547316"/>
                  <a:chExt cx="576000" cy="216000"/>
                </a:xfrm>
              </p:grpSpPr>
              <p:cxnSp>
                <p:nvCxnSpPr>
                  <p:cNvPr id="176" name="直線コネクタ 175"/>
                  <p:cNvCxnSpPr/>
                  <p:nvPr/>
                </p:nvCxnSpPr>
                <p:spPr>
                  <a:xfrm>
                    <a:off x="2987888" y="1556792"/>
                    <a:ext cx="576000" cy="0"/>
                  </a:xfrm>
                  <a:prstGeom prst="line">
                    <a:avLst/>
                  </a:prstGeom>
                  <a:ln w="285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直線コネクタ 176"/>
                  <p:cNvCxnSpPr/>
                  <p:nvPr/>
                </p:nvCxnSpPr>
                <p:spPr>
                  <a:xfrm>
                    <a:off x="3487142" y="1547316"/>
                    <a:ext cx="0" cy="216000"/>
                  </a:xfrm>
                  <a:prstGeom prst="line">
                    <a:avLst/>
                  </a:prstGeom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直線コネクタ 177"/>
                  <p:cNvCxnSpPr/>
                  <p:nvPr/>
                </p:nvCxnSpPr>
                <p:spPr>
                  <a:xfrm>
                    <a:off x="3285498" y="1547316"/>
                    <a:ext cx="0" cy="216000"/>
                  </a:xfrm>
                  <a:prstGeom prst="line">
                    <a:avLst/>
                  </a:prstGeom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直線コネクタ 178"/>
                  <p:cNvCxnSpPr/>
                  <p:nvPr/>
                </p:nvCxnSpPr>
                <p:spPr>
                  <a:xfrm>
                    <a:off x="3083859" y="1547316"/>
                    <a:ext cx="0" cy="216000"/>
                  </a:xfrm>
                  <a:prstGeom prst="line">
                    <a:avLst/>
                  </a:prstGeom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73" name="Text Box 44">
                  <a:extLst>
                    <a:ext uri="{FF2B5EF4-FFF2-40B4-BE49-F238E27FC236}">
                      <a16:creationId xmlns:a16="http://schemas.microsoft.com/office/drawing/2014/main" id="{1D3515C5-5C13-4A08-B0EF-55AACC8285C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644008" y="1340768"/>
                  <a:ext cx="432048" cy="4001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7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>
                    <a:spcBef>
                      <a:spcPts val="0"/>
                    </a:spcBef>
                    <a:buFontTx/>
                    <a:buNone/>
                    <a:defRPr/>
                  </a:pPr>
                  <a:r>
                    <a:rPr lang="en-US" altLang="ja-JP" sz="2000" dirty="0"/>
                    <a:t>5’</a:t>
                  </a:r>
                </a:p>
              </p:txBody>
            </p:sp>
            <p:sp>
              <p:nvSpPr>
                <p:cNvPr id="174" name="Text Box 44">
                  <a:extLst>
                    <a:ext uri="{FF2B5EF4-FFF2-40B4-BE49-F238E27FC236}">
                      <a16:creationId xmlns:a16="http://schemas.microsoft.com/office/drawing/2014/main" id="{1D3515C5-5C13-4A08-B0EF-55AACC8285C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380312" y="1340768"/>
                  <a:ext cx="432048" cy="4001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7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>
                    <a:spcBef>
                      <a:spcPts val="0"/>
                    </a:spcBef>
                    <a:buFontTx/>
                    <a:buNone/>
                    <a:defRPr/>
                  </a:pPr>
                  <a:r>
                    <a:rPr lang="en-US" altLang="ja-JP" sz="2000" dirty="0"/>
                    <a:t>3’</a:t>
                  </a:r>
                </a:p>
              </p:txBody>
            </p:sp>
            <p:sp>
              <p:nvSpPr>
                <p:cNvPr id="175" name="Text Box 44">
                  <a:extLst>
                    <a:ext uri="{FF2B5EF4-FFF2-40B4-BE49-F238E27FC236}">
                      <a16:creationId xmlns:a16="http://schemas.microsoft.com/office/drawing/2014/main" id="{1D3515C5-5C13-4A08-B0EF-55AACC8285C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380312" y="1849603"/>
                  <a:ext cx="432048" cy="4001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7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>
                    <a:spcBef>
                      <a:spcPts val="0"/>
                    </a:spcBef>
                    <a:buFontTx/>
                    <a:buNone/>
                    <a:defRPr/>
                  </a:pPr>
                  <a:r>
                    <a:rPr lang="en-US" altLang="ja-JP" sz="2000" dirty="0"/>
                    <a:t>5’</a:t>
                  </a:r>
                </a:p>
              </p:txBody>
            </p:sp>
          </p:grpSp>
          <p:grpSp>
            <p:nvGrpSpPr>
              <p:cNvPr id="149" name="グループ化 148"/>
              <p:cNvGrpSpPr/>
              <p:nvPr/>
            </p:nvGrpSpPr>
            <p:grpSpPr>
              <a:xfrm flipH="1" flipV="1">
                <a:off x="6084432" y="4752334"/>
                <a:ext cx="2376000" cy="216000"/>
                <a:chOff x="1187624" y="1547316"/>
                <a:chExt cx="2376000" cy="216000"/>
              </a:xfrm>
            </p:grpSpPr>
            <p:cxnSp>
              <p:nvCxnSpPr>
                <p:cNvPr id="158" name="直線コネクタ 157"/>
                <p:cNvCxnSpPr/>
                <p:nvPr/>
              </p:nvCxnSpPr>
              <p:spPr>
                <a:xfrm>
                  <a:off x="1187624" y="1556792"/>
                  <a:ext cx="2376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直線コネクタ 158"/>
                <p:cNvCxnSpPr/>
                <p:nvPr/>
              </p:nvCxnSpPr>
              <p:spPr>
                <a:xfrm>
                  <a:off x="1269108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直線コネクタ 159"/>
                <p:cNvCxnSpPr/>
                <p:nvPr/>
              </p:nvCxnSpPr>
              <p:spPr>
                <a:xfrm>
                  <a:off x="3487142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直線コネクタ 160"/>
                <p:cNvCxnSpPr/>
                <p:nvPr/>
              </p:nvCxnSpPr>
              <p:spPr>
                <a:xfrm>
                  <a:off x="3285498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直線コネクタ 161"/>
                <p:cNvCxnSpPr/>
                <p:nvPr/>
              </p:nvCxnSpPr>
              <p:spPr>
                <a:xfrm>
                  <a:off x="3083859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直線コネクタ 162"/>
                <p:cNvCxnSpPr/>
                <p:nvPr/>
              </p:nvCxnSpPr>
              <p:spPr>
                <a:xfrm>
                  <a:off x="2882220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直線コネクタ 163"/>
                <p:cNvCxnSpPr/>
                <p:nvPr/>
              </p:nvCxnSpPr>
              <p:spPr>
                <a:xfrm>
                  <a:off x="2680581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直線コネクタ 164"/>
                <p:cNvCxnSpPr/>
                <p:nvPr/>
              </p:nvCxnSpPr>
              <p:spPr>
                <a:xfrm>
                  <a:off x="2478942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直線コネクタ 165"/>
                <p:cNvCxnSpPr/>
                <p:nvPr/>
              </p:nvCxnSpPr>
              <p:spPr>
                <a:xfrm>
                  <a:off x="2277303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直線コネクタ 166"/>
                <p:cNvCxnSpPr/>
                <p:nvPr/>
              </p:nvCxnSpPr>
              <p:spPr>
                <a:xfrm>
                  <a:off x="2075664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直線コネクタ 167"/>
                <p:cNvCxnSpPr/>
                <p:nvPr/>
              </p:nvCxnSpPr>
              <p:spPr>
                <a:xfrm>
                  <a:off x="1874025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直線コネクタ 168"/>
                <p:cNvCxnSpPr/>
                <p:nvPr/>
              </p:nvCxnSpPr>
              <p:spPr>
                <a:xfrm>
                  <a:off x="1672386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直線コネクタ 169"/>
                <p:cNvCxnSpPr/>
                <p:nvPr/>
              </p:nvCxnSpPr>
              <p:spPr>
                <a:xfrm>
                  <a:off x="1470747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0" name="グループ化 149"/>
              <p:cNvGrpSpPr/>
              <p:nvPr/>
            </p:nvGrpSpPr>
            <p:grpSpPr>
              <a:xfrm flipH="1">
                <a:off x="6084168" y="4454826"/>
                <a:ext cx="576000" cy="216000"/>
                <a:chOff x="2987888" y="1547316"/>
                <a:chExt cx="576000" cy="216000"/>
              </a:xfrm>
            </p:grpSpPr>
            <p:cxnSp>
              <p:nvCxnSpPr>
                <p:cNvPr id="154" name="直線コネクタ 153"/>
                <p:cNvCxnSpPr/>
                <p:nvPr/>
              </p:nvCxnSpPr>
              <p:spPr>
                <a:xfrm>
                  <a:off x="2987888" y="1556792"/>
                  <a:ext cx="576000" cy="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直線コネクタ 154"/>
                <p:cNvCxnSpPr/>
                <p:nvPr/>
              </p:nvCxnSpPr>
              <p:spPr>
                <a:xfrm>
                  <a:off x="3487142" y="1547316"/>
                  <a:ext cx="0" cy="216000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直線コネクタ 155"/>
                <p:cNvCxnSpPr/>
                <p:nvPr/>
              </p:nvCxnSpPr>
              <p:spPr>
                <a:xfrm>
                  <a:off x="3285498" y="1547316"/>
                  <a:ext cx="0" cy="216000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直線コネクタ 156"/>
                <p:cNvCxnSpPr/>
                <p:nvPr/>
              </p:nvCxnSpPr>
              <p:spPr>
                <a:xfrm>
                  <a:off x="3083859" y="1547316"/>
                  <a:ext cx="0" cy="216000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1" name="Text Box 44">
                <a:extLst>
                  <a:ext uri="{FF2B5EF4-FFF2-40B4-BE49-F238E27FC236}">
                    <a16:creationId xmlns:a16="http://schemas.microsoft.com/office/drawing/2014/main" id="{1D3515C5-5C13-4A08-B0EF-55AACC8285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8388424" y="4774772"/>
                <a:ext cx="43204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ts val="0"/>
                  </a:spcBef>
                  <a:buFontTx/>
                  <a:buNone/>
                  <a:defRPr/>
                </a:pPr>
                <a:r>
                  <a:rPr lang="en-US" altLang="ja-JP" sz="2000" dirty="0"/>
                  <a:t>5’</a:t>
                </a:r>
              </a:p>
            </p:txBody>
          </p:sp>
          <p:sp>
            <p:nvSpPr>
              <p:cNvPr id="152" name="Text Box 44">
                <a:extLst>
                  <a:ext uri="{FF2B5EF4-FFF2-40B4-BE49-F238E27FC236}">
                    <a16:creationId xmlns:a16="http://schemas.microsoft.com/office/drawing/2014/main" id="{1D3515C5-5C13-4A08-B0EF-55AACC8285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5652120" y="4774772"/>
                <a:ext cx="43204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ts val="0"/>
                  </a:spcBef>
                  <a:buFontTx/>
                  <a:buNone/>
                  <a:defRPr/>
                </a:pPr>
                <a:r>
                  <a:rPr lang="en-US" altLang="ja-JP" sz="2000" dirty="0"/>
                  <a:t>3’</a:t>
                </a:r>
              </a:p>
            </p:txBody>
          </p:sp>
          <p:sp>
            <p:nvSpPr>
              <p:cNvPr id="153" name="Text Box 44">
                <a:extLst>
                  <a:ext uri="{FF2B5EF4-FFF2-40B4-BE49-F238E27FC236}">
                    <a16:creationId xmlns:a16="http://schemas.microsoft.com/office/drawing/2014/main" id="{1D3515C5-5C13-4A08-B0EF-55AACC8285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5652120" y="4265937"/>
                <a:ext cx="43204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ts val="0"/>
                  </a:spcBef>
                  <a:buFontTx/>
                  <a:buNone/>
                  <a:defRPr/>
                </a:pPr>
                <a:r>
                  <a:rPr lang="en-US" altLang="ja-JP" sz="2000" dirty="0"/>
                  <a:t>5’</a:t>
                </a:r>
              </a:p>
            </p:txBody>
          </p:sp>
        </p:grpSp>
        <p:sp>
          <p:nvSpPr>
            <p:cNvPr id="197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6660232" y="3867586"/>
              <a:ext cx="43204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en-US" altLang="ja-JP" sz="2000" dirty="0"/>
                <a:t>3’</a:t>
              </a:r>
            </a:p>
          </p:txBody>
        </p:sp>
        <p:sp>
          <p:nvSpPr>
            <p:cNvPr id="198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498928" y="3750940"/>
              <a:ext cx="43204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en-US" altLang="ja-JP" sz="2000" dirty="0"/>
                <a:t>3’</a:t>
              </a:r>
            </a:p>
          </p:txBody>
        </p:sp>
      </p:grpSp>
      <p:grpSp>
        <p:nvGrpSpPr>
          <p:cNvPr id="261" name="グループ化 260"/>
          <p:cNvGrpSpPr/>
          <p:nvPr/>
        </p:nvGrpSpPr>
        <p:grpSpPr>
          <a:xfrm flipV="1">
            <a:off x="7220112" y="5741348"/>
            <a:ext cx="612000" cy="216000"/>
            <a:chOff x="4932040" y="6011812"/>
            <a:chExt cx="612000" cy="216000"/>
          </a:xfrm>
        </p:grpSpPr>
        <p:cxnSp>
          <p:nvCxnSpPr>
            <p:cNvPr id="251" name="直線コネクタ 250"/>
            <p:cNvCxnSpPr/>
            <p:nvPr/>
          </p:nvCxnSpPr>
          <p:spPr>
            <a:xfrm flipH="1">
              <a:off x="4932040" y="6021288"/>
              <a:ext cx="612000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直線コネクタ 251"/>
            <p:cNvCxnSpPr/>
            <p:nvPr/>
          </p:nvCxnSpPr>
          <p:spPr>
            <a:xfrm flipH="1">
              <a:off x="5008786" y="6011812"/>
              <a:ext cx="0" cy="21600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直線コネクタ 252"/>
            <p:cNvCxnSpPr/>
            <p:nvPr/>
          </p:nvCxnSpPr>
          <p:spPr>
            <a:xfrm flipH="1">
              <a:off x="5210430" y="6011812"/>
              <a:ext cx="0" cy="21600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直線コネクタ 253"/>
            <p:cNvCxnSpPr/>
            <p:nvPr/>
          </p:nvCxnSpPr>
          <p:spPr>
            <a:xfrm flipH="1">
              <a:off x="5412069" y="6011812"/>
              <a:ext cx="0" cy="21600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1" name="グループ化 200"/>
          <p:cNvGrpSpPr/>
          <p:nvPr/>
        </p:nvGrpSpPr>
        <p:grpSpPr>
          <a:xfrm>
            <a:off x="683568" y="5236910"/>
            <a:ext cx="3168352" cy="1529858"/>
            <a:chOff x="5652120" y="3645024"/>
            <a:chExt cx="3168352" cy="1529858"/>
          </a:xfrm>
        </p:grpSpPr>
        <p:grpSp>
          <p:nvGrpSpPr>
            <p:cNvPr id="204" name="グループ化 203"/>
            <p:cNvGrpSpPr/>
            <p:nvPr/>
          </p:nvGrpSpPr>
          <p:grpSpPr>
            <a:xfrm>
              <a:off x="5652120" y="3645024"/>
              <a:ext cx="3168352" cy="908945"/>
              <a:chOff x="4644008" y="1340768"/>
              <a:chExt cx="3168352" cy="908945"/>
            </a:xfrm>
          </p:grpSpPr>
          <p:grpSp>
            <p:nvGrpSpPr>
              <p:cNvPr id="227" name="グループ化 226"/>
              <p:cNvGrpSpPr/>
              <p:nvPr/>
            </p:nvGrpSpPr>
            <p:grpSpPr>
              <a:xfrm>
                <a:off x="5004048" y="1547316"/>
                <a:ext cx="2376000" cy="216000"/>
                <a:chOff x="1187624" y="1547316"/>
                <a:chExt cx="2376000" cy="216000"/>
              </a:xfrm>
            </p:grpSpPr>
            <p:cxnSp>
              <p:nvCxnSpPr>
                <p:cNvPr id="236" name="直線コネクタ 235"/>
                <p:cNvCxnSpPr/>
                <p:nvPr/>
              </p:nvCxnSpPr>
              <p:spPr>
                <a:xfrm>
                  <a:off x="1187624" y="1556792"/>
                  <a:ext cx="2376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" name="直線コネクタ 236"/>
                <p:cNvCxnSpPr/>
                <p:nvPr/>
              </p:nvCxnSpPr>
              <p:spPr>
                <a:xfrm>
                  <a:off x="1269108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" name="直線コネクタ 237"/>
                <p:cNvCxnSpPr/>
                <p:nvPr/>
              </p:nvCxnSpPr>
              <p:spPr>
                <a:xfrm>
                  <a:off x="3487142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9" name="直線コネクタ 238"/>
                <p:cNvCxnSpPr/>
                <p:nvPr/>
              </p:nvCxnSpPr>
              <p:spPr>
                <a:xfrm>
                  <a:off x="3285498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" name="直線コネクタ 239"/>
                <p:cNvCxnSpPr/>
                <p:nvPr/>
              </p:nvCxnSpPr>
              <p:spPr>
                <a:xfrm>
                  <a:off x="3083859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" name="直線コネクタ 240"/>
                <p:cNvCxnSpPr/>
                <p:nvPr/>
              </p:nvCxnSpPr>
              <p:spPr>
                <a:xfrm>
                  <a:off x="2882220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2" name="直線コネクタ 241"/>
                <p:cNvCxnSpPr/>
                <p:nvPr/>
              </p:nvCxnSpPr>
              <p:spPr>
                <a:xfrm>
                  <a:off x="2680581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3" name="直線コネクタ 242"/>
                <p:cNvCxnSpPr/>
                <p:nvPr/>
              </p:nvCxnSpPr>
              <p:spPr>
                <a:xfrm>
                  <a:off x="2478942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直線コネクタ 243"/>
                <p:cNvCxnSpPr/>
                <p:nvPr/>
              </p:nvCxnSpPr>
              <p:spPr>
                <a:xfrm>
                  <a:off x="2277303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直線コネクタ 244"/>
                <p:cNvCxnSpPr/>
                <p:nvPr/>
              </p:nvCxnSpPr>
              <p:spPr>
                <a:xfrm>
                  <a:off x="2075664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直線コネクタ 245"/>
                <p:cNvCxnSpPr/>
                <p:nvPr/>
              </p:nvCxnSpPr>
              <p:spPr>
                <a:xfrm>
                  <a:off x="1874025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7" name="直線コネクタ 246"/>
                <p:cNvCxnSpPr/>
                <p:nvPr/>
              </p:nvCxnSpPr>
              <p:spPr>
                <a:xfrm>
                  <a:off x="1672386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8" name="直線コネクタ 247"/>
                <p:cNvCxnSpPr/>
                <p:nvPr/>
              </p:nvCxnSpPr>
              <p:spPr>
                <a:xfrm>
                  <a:off x="1470747" y="1547316"/>
                  <a:ext cx="0" cy="21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8" name="グループ化 227"/>
              <p:cNvGrpSpPr/>
              <p:nvPr/>
            </p:nvGrpSpPr>
            <p:grpSpPr>
              <a:xfrm flipV="1">
                <a:off x="6804312" y="1844824"/>
                <a:ext cx="576000" cy="216000"/>
                <a:chOff x="2987888" y="1547316"/>
                <a:chExt cx="576000" cy="216000"/>
              </a:xfrm>
            </p:grpSpPr>
            <p:cxnSp>
              <p:nvCxnSpPr>
                <p:cNvPr id="232" name="直線コネクタ 231"/>
                <p:cNvCxnSpPr/>
                <p:nvPr/>
              </p:nvCxnSpPr>
              <p:spPr>
                <a:xfrm>
                  <a:off x="2987888" y="1556792"/>
                  <a:ext cx="576000" cy="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3" name="直線コネクタ 232"/>
                <p:cNvCxnSpPr/>
                <p:nvPr/>
              </p:nvCxnSpPr>
              <p:spPr>
                <a:xfrm>
                  <a:off x="3487142" y="1547316"/>
                  <a:ext cx="0" cy="216000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直線コネクタ 233"/>
                <p:cNvCxnSpPr/>
                <p:nvPr/>
              </p:nvCxnSpPr>
              <p:spPr>
                <a:xfrm>
                  <a:off x="3285498" y="1547316"/>
                  <a:ext cx="0" cy="216000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" name="直線コネクタ 234"/>
                <p:cNvCxnSpPr/>
                <p:nvPr/>
              </p:nvCxnSpPr>
              <p:spPr>
                <a:xfrm>
                  <a:off x="3083859" y="1547316"/>
                  <a:ext cx="0" cy="216000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9" name="Text Box 44">
                <a:extLst>
                  <a:ext uri="{FF2B5EF4-FFF2-40B4-BE49-F238E27FC236}">
                    <a16:creationId xmlns:a16="http://schemas.microsoft.com/office/drawing/2014/main" id="{1D3515C5-5C13-4A08-B0EF-55AACC8285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4008" y="1340768"/>
                <a:ext cx="43204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ts val="0"/>
                  </a:spcBef>
                  <a:buFontTx/>
                  <a:buNone/>
                  <a:defRPr/>
                </a:pPr>
                <a:r>
                  <a:rPr lang="en-US" altLang="ja-JP" sz="2000" dirty="0"/>
                  <a:t>5’</a:t>
                </a:r>
              </a:p>
            </p:txBody>
          </p:sp>
          <p:sp>
            <p:nvSpPr>
              <p:cNvPr id="230" name="Text Box 44">
                <a:extLst>
                  <a:ext uri="{FF2B5EF4-FFF2-40B4-BE49-F238E27FC236}">
                    <a16:creationId xmlns:a16="http://schemas.microsoft.com/office/drawing/2014/main" id="{1D3515C5-5C13-4A08-B0EF-55AACC8285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80312" y="1340768"/>
                <a:ext cx="43204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ts val="0"/>
                  </a:spcBef>
                  <a:buFontTx/>
                  <a:buNone/>
                  <a:defRPr/>
                </a:pPr>
                <a:r>
                  <a:rPr lang="en-US" altLang="ja-JP" sz="2000" dirty="0"/>
                  <a:t>3’</a:t>
                </a:r>
              </a:p>
            </p:txBody>
          </p:sp>
          <p:sp>
            <p:nvSpPr>
              <p:cNvPr id="231" name="Text Box 44">
                <a:extLst>
                  <a:ext uri="{FF2B5EF4-FFF2-40B4-BE49-F238E27FC236}">
                    <a16:creationId xmlns:a16="http://schemas.microsoft.com/office/drawing/2014/main" id="{1D3515C5-5C13-4A08-B0EF-55AACC8285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80312" y="1849603"/>
                <a:ext cx="43204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ts val="0"/>
                  </a:spcBef>
                  <a:buFontTx/>
                  <a:buNone/>
                  <a:defRPr/>
                </a:pPr>
                <a:r>
                  <a:rPr lang="en-US" altLang="ja-JP" sz="2000" dirty="0"/>
                  <a:t>5’</a:t>
                </a:r>
              </a:p>
            </p:txBody>
          </p:sp>
        </p:grpSp>
        <p:grpSp>
          <p:nvGrpSpPr>
            <p:cNvPr id="205" name="グループ化 204"/>
            <p:cNvGrpSpPr/>
            <p:nvPr/>
          </p:nvGrpSpPr>
          <p:grpSpPr>
            <a:xfrm flipH="1" flipV="1">
              <a:off x="6084432" y="4752334"/>
              <a:ext cx="2376000" cy="216000"/>
              <a:chOff x="1187624" y="1547316"/>
              <a:chExt cx="2376000" cy="216000"/>
            </a:xfrm>
          </p:grpSpPr>
          <p:cxnSp>
            <p:nvCxnSpPr>
              <p:cNvPr id="214" name="直線コネクタ 213"/>
              <p:cNvCxnSpPr/>
              <p:nvPr/>
            </p:nvCxnSpPr>
            <p:spPr>
              <a:xfrm>
                <a:off x="1187624" y="1556792"/>
                <a:ext cx="237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直線コネクタ 214"/>
              <p:cNvCxnSpPr/>
              <p:nvPr/>
            </p:nvCxnSpPr>
            <p:spPr>
              <a:xfrm>
                <a:off x="1269108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直線コネクタ 215"/>
              <p:cNvCxnSpPr/>
              <p:nvPr/>
            </p:nvCxnSpPr>
            <p:spPr>
              <a:xfrm>
                <a:off x="3487142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直線コネクタ 216"/>
              <p:cNvCxnSpPr/>
              <p:nvPr/>
            </p:nvCxnSpPr>
            <p:spPr>
              <a:xfrm>
                <a:off x="3285498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直線コネクタ 217"/>
              <p:cNvCxnSpPr/>
              <p:nvPr/>
            </p:nvCxnSpPr>
            <p:spPr>
              <a:xfrm>
                <a:off x="3083859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直線コネクタ 218"/>
              <p:cNvCxnSpPr/>
              <p:nvPr/>
            </p:nvCxnSpPr>
            <p:spPr>
              <a:xfrm>
                <a:off x="2882220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直線コネクタ 219"/>
              <p:cNvCxnSpPr/>
              <p:nvPr/>
            </p:nvCxnSpPr>
            <p:spPr>
              <a:xfrm>
                <a:off x="2680581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直線コネクタ 220"/>
              <p:cNvCxnSpPr/>
              <p:nvPr/>
            </p:nvCxnSpPr>
            <p:spPr>
              <a:xfrm>
                <a:off x="2478942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直線コネクタ 221"/>
              <p:cNvCxnSpPr/>
              <p:nvPr/>
            </p:nvCxnSpPr>
            <p:spPr>
              <a:xfrm>
                <a:off x="2277303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直線コネクタ 222"/>
              <p:cNvCxnSpPr/>
              <p:nvPr/>
            </p:nvCxnSpPr>
            <p:spPr>
              <a:xfrm>
                <a:off x="2075664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直線コネクタ 223"/>
              <p:cNvCxnSpPr/>
              <p:nvPr/>
            </p:nvCxnSpPr>
            <p:spPr>
              <a:xfrm>
                <a:off x="1874025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直線コネクタ 224"/>
              <p:cNvCxnSpPr/>
              <p:nvPr/>
            </p:nvCxnSpPr>
            <p:spPr>
              <a:xfrm>
                <a:off x="1672386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直線コネクタ 225"/>
              <p:cNvCxnSpPr/>
              <p:nvPr/>
            </p:nvCxnSpPr>
            <p:spPr>
              <a:xfrm>
                <a:off x="1470747" y="1547316"/>
                <a:ext cx="0" cy="21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6" name="グループ化 205"/>
            <p:cNvGrpSpPr/>
            <p:nvPr/>
          </p:nvGrpSpPr>
          <p:grpSpPr>
            <a:xfrm flipH="1">
              <a:off x="6084168" y="4454826"/>
              <a:ext cx="576000" cy="216000"/>
              <a:chOff x="2987888" y="1547316"/>
              <a:chExt cx="576000" cy="216000"/>
            </a:xfrm>
          </p:grpSpPr>
          <p:cxnSp>
            <p:nvCxnSpPr>
              <p:cNvPr id="210" name="直線コネクタ 209"/>
              <p:cNvCxnSpPr/>
              <p:nvPr/>
            </p:nvCxnSpPr>
            <p:spPr>
              <a:xfrm>
                <a:off x="2987888" y="1556792"/>
                <a:ext cx="576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直線コネクタ 210"/>
              <p:cNvCxnSpPr/>
              <p:nvPr/>
            </p:nvCxnSpPr>
            <p:spPr>
              <a:xfrm>
                <a:off x="3487142" y="1547316"/>
                <a:ext cx="0" cy="2160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直線コネクタ 211"/>
              <p:cNvCxnSpPr/>
              <p:nvPr/>
            </p:nvCxnSpPr>
            <p:spPr>
              <a:xfrm>
                <a:off x="3285498" y="1547316"/>
                <a:ext cx="0" cy="2160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直線コネクタ 212"/>
              <p:cNvCxnSpPr/>
              <p:nvPr/>
            </p:nvCxnSpPr>
            <p:spPr>
              <a:xfrm>
                <a:off x="3083859" y="1547316"/>
                <a:ext cx="0" cy="2160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7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388424" y="4774772"/>
              <a:ext cx="43204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en-US" altLang="ja-JP" sz="2000" dirty="0"/>
                <a:t>5’</a:t>
              </a:r>
            </a:p>
          </p:txBody>
        </p:sp>
        <p:sp>
          <p:nvSpPr>
            <p:cNvPr id="208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5652120" y="4774772"/>
              <a:ext cx="43204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en-US" altLang="ja-JP" sz="2000" dirty="0"/>
                <a:t>3’</a:t>
              </a:r>
            </a:p>
          </p:txBody>
        </p:sp>
        <p:sp>
          <p:nvSpPr>
            <p:cNvPr id="209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5652120" y="4265937"/>
              <a:ext cx="43204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en-US" altLang="ja-JP" sz="2000" dirty="0"/>
                <a:t>5’</a:t>
              </a:r>
            </a:p>
          </p:txBody>
        </p:sp>
      </p:grpSp>
      <p:sp>
        <p:nvSpPr>
          <p:cNvPr id="26" name="楕円 25"/>
          <p:cNvSpPr/>
          <p:nvPr/>
        </p:nvSpPr>
        <p:spPr>
          <a:xfrm>
            <a:off x="2267768" y="5805264"/>
            <a:ext cx="288032" cy="21602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49" name="グループ化 248"/>
          <p:cNvGrpSpPr/>
          <p:nvPr/>
        </p:nvGrpSpPr>
        <p:grpSpPr>
          <a:xfrm>
            <a:off x="1691680" y="5877272"/>
            <a:ext cx="216000" cy="216000"/>
            <a:chOff x="4524268" y="6371852"/>
            <a:chExt cx="216000" cy="216000"/>
          </a:xfrm>
        </p:grpSpPr>
        <p:cxnSp>
          <p:nvCxnSpPr>
            <p:cNvPr id="257" name="直線コネクタ 256"/>
            <p:cNvCxnSpPr/>
            <p:nvPr/>
          </p:nvCxnSpPr>
          <p:spPr>
            <a:xfrm flipH="1">
              <a:off x="4524268" y="6381328"/>
              <a:ext cx="216000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直線コネクタ 257"/>
            <p:cNvCxnSpPr/>
            <p:nvPr/>
          </p:nvCxnSpPr>
          <p:spPr>
            <a:xfrm flipH="1">
              <a:off x="4632268" y="6371852"/>
              <a:ext cx="0" cy="21600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0" name="楕円 249"/>
          <p:cNvSpPr/>
          <p:nvPr/>
        </p:nvSpPr>
        <p:spPr>
          <a:xfrm>
            <a:off x="1851880" y="5797172"/>
            <a:ext cx="288032" cy="21602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62" name="グループ化 261"/>
          <p:cNvGrpSpPr/>
          <p:nvPr/>
        </p:nvGrpSpPr>
        <p:grpSpPr>
          <a:xfrm flipH="1" flipV="1">
            <a:off x="2555776" y="5661248"/>
            <a:ext cx="216000" cy="216000"/>
            <a:chOff x="4524268" y="6371852"/>
            <a:chExt cx="216000" cy="216000"/>
          </a:xfrm>
        </p:grpSpPr>
        <p:cxnSp>
          <p:nvCxnSpPr>
            <p:cNvPr id="263" name="直線コネクタ 262"/>
            <p:cNvCxnSpPr/>
            <p:nvPr/>
          </p:nvCxnSpPr>
          <p:spPr>
            <a:xfrm flipH="1">
              <a:off x="4524268" y="6381328"/>
              <a:ext cx="216000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直線コネクタ 263"/>
            <p:cNvCxnSpPr/>
            <p:nvPr/>
          </p:nvCxnSpPr>
          <p:spPr>
            <a:xfrm flipH="1">
              <a:off x="4632268" y="6371852"/>
              <a:ext cx="0" cy="21600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5" name="グループ化 264"/>
          <p:cNvGrpSpPr/>
          <p:nvPr/>
        </p:nvGrpSpPr>
        <p:grpSpPr>
          <a:xfrm flipH="1" flipV="1">
            <a:off x="2627784" y="6021288"/>
            <a:ext cx="216000" cy="216000"/>
            <a:chOff x="4524268" y="6371852"/>
            <a:chExt cx="216000" cy="216000"/>
          </a:xfrm>
        </p:grpSpPr>
        <p:cxnSp>
          <p:nvCxnSpPr>
            <p:cNvPr id="266" name="直線コネクタ 265"/>
            <p:cNvCxnSpPr/>
            <p:nvPr/>
          </p:nvCxnSpPr>
          <p:spPr>
            <a:xfrm flipH="1">
              <a:off x="4524268" y="6381328"/>
              <a:ext cx="216000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直線コネクタ 266"/>
            <p:cNvCxnSpPr/>
            <p:nvPr/>
          </p:nvCxnSpPr>
          <p:spPr>
            <a:xfrm flipH="1">
              <a:off x="4632268" y="6371852"/>
              <a:ext cx="0" cy="21600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8" name="グループ化 267"/>
          <p:cNvGrpSpPr/>
          <p:nvPr/>
        </p:nvGrpSpPr>
        <p:grpSpPr>
          <a:xfrm>
            <a:off x="2051720" y="6021288"/>
            <a:ext cx="216000" cy="216000"/>
            <a:chOff x="4524268" y="6371852"/>
            <a:chExt cx="216000" cy="216000"/>
          </a:xfrm>
        </p:grpSpPr>
        <p:cxnSp>
          <p:nvCxnSpPr>
            <p:cNvPr id="269" name="直線コネクタ 268"/>
            <p:cNvCxnSpPr/>
            <p:nvPr/>
          </p:nvCxnSpPr>
          <p:spPr>
            <a:xfrm flipH="1">
              <a:off x="4524268" y="6381328"/>
              <a:ext cx="216000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直線コネクタ 269"/>
            <p:cNvCxnSpPr/>
            <p:nvPr/>
          </p:nvCxnSpPr>
          <p:spPr>
            <a:xfrm flipH="1">
              <a:off x="4632268" y="6371852"/>
              <a:ext cx="0" cy="21600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1" name="グループ化 270"/>
          <p:cNvGrpSpPr/>
          <p:nvPr/>
        </p:nvGrpSpPr>
        <p:grpSpPr>
          <a:xfrm>
            <a:off x="1331640" y="5733256"/>
            <a:ext cx="216000" cy="216000"/>
            <a:chOff x="4524268" y="6371852"/>
            <a:chExt cx="216000" cy="216000"/>
          </a:xfrm>
        </p:grpSpPr>
        <p:cxnSp>
          <p:nvCxnSpPr>
            <p:cNvPr id="272" name="直線コネクタ 271"/>
            <p:cNvCxnSpPr/>
            <p:nvPr/>
          </p:nvCxnSpPr>
          <p:spPr>
            <a:xfrm flipH="1">
              <a:off x="4524268" y="6381328"/>
              <a:ext cx="216000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直線コネクタ 272"/>
            <p:cNvCxnSpPr/>
            <p:nvPr/>
          </p:nvCxnSpPr>
          <p:spPr>
            <a:xfrm flipH="1">
              <a:off x="4632268" y="6371852"/>
              <a:ext cx="0" cy="21600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4" name="グループ化 273"/>
          <p:cNvGrpSpPr/>
          <p:nvPr/>
        </p:nvGrpSpPr>
        <p:grpSpPr>
          <a:xfrm flipH="1" flipV="1">
            <a:off x="2987824" y="6021288"/>
            <a:ext cx="216000" cy="216000"/>
            <a:chOff x="4524268" y="6371852"/>
            <a:chExt cx="216000" cy="216000"/>
          </a:xfrm>
        </p:grpSpPr>
        <p:cxnSp>
          <p:nvCxnSpPr>
            <p:cNvPr id="275" name="直線コネクタ 274"/>
            <p:cNvCxnSpPr/>
            <p:nvPr/>
          </p:nvCxnSpPr>
          <p:spPr>
            <a:xfrm flipH="1">
              <a:off x="4524268" y="6381328"/>
              <a:ext cx="216000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直線コネクタ 275"/>
            <p:cNvCxnSpPr/>
            <p:nvPr/>
          </p:nvCxnSpPr>
          <p:spPr>
            <a:xfrm flipH="1">
              <a:off x="4632268" y="6371852"/>
              <a:ext cx="0" cy="21600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4" name="グループ化 323"/>
          <p:cNvGrpSpPr/>
          <p:nvPr/>
        </p:nvGrpSpPr>
        <p:grpSpPr>
          <a:xfrm>
            <a:off x="6012160" y="5443840"/>
            <a:ext cx="2376000" cy="216000"/>
            <a:chOff x="1187624" y="1547316"/>
            <a:chExt cx="2376000" cy="216000"/>
          </a:xfrm>
        </p:grpSpPr>
        <p:cxnSp>
          <p:nvCxnSpPr>
            <p:cNvPr id="333" name="直線コネクタ 332"/>
            <p:cNvCxnSpPr/>
            <p:nvPr/>
          </p:nvCxnSpPr>
          <p:spPr>
            <a:xfrm>
              <a:off x="1187624" y="1556792"/>
              <a:ext cx="2376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直線コネクタ 333"/>
            <p:cNvCxnSpPr/>
            <p:nvPr/>
          </p:nvCxnSpPr>
          <p:spPr>
            <a:xfrm>
              <a:off x="1269108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直線コネクタ 334"/>
            <p:cNvCxnSpPr/>
            <p:nvPr/>
          </p:nvCxnSpPr>
          <p:spPr>
            <a:xfrm>
              <a:off x="3487142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直線コネクタ 335"/>
            <p:cNvCxnSpPr/>
            <p:nvPr/>
          </p:nvCxnSpPr>
          <p:spPr>
            <a:xfrm>
              <a:off x="3285498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直線コネクタ 336"/>
            <p:cNvCxnSpPr/>
            <p:nvPr/>
          </p:nvCxnSpPr>
          <p:spPr>
            <a:xfrm>
              <a:off x="3083859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直線コネクタ 337"/>
            <p:cNvCxnSpPr/>
            <p:nvPr/>
          </p:nvCxnSpPr>
          <p:spPr>
            <a:xfrm>
              <a:off x="2882220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直線コネクタ 338"/>
            <p:cNvCxnSpPr/>
            <p:nvPr/>
          </p:nvCxnSpPr>
          <p:spPr>
            <a:xfrm>
              <a:off x="2680581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直線コネクタ 339"/>
            <p:cNvCxnSpPr/>
            <p:nvPr/>
          </p:nvCxnSpPr>
          <p:spPr>
            <a:xfrm>
              <a:off x="2478942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直線コネクタ 340"/>
            <p:cNvCxnSpPr/>
            <p:nvPr/>
          </p:nvCxnSpPr>
          <p:spPr>
            <a:xfrm>
              <a:off x="2277303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直線コネクタ 341"/>
            <p:cNvCxnSpPr/>
            <p:nvPr/>
          </p:nvCxnSpPr>
          <p:spPr>
            <a:xfrm>
              <a:off x="2075664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直線コネクタ 342"/>
            <p:cNvCxnSpPr/>
            <p:nvPr/>
          </p:nvCxnSpPr>
          <p:spPr>
            <a:xfrm>
              <a:off x="1874025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直線コネクタ 343"/>
            <p:cNvCxnSpPr/>
            <p:nvPr/>
          </p:nvCxnSpPr>
          <p:spPr>
            <a:xfrm>
              <a:off x="1672386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直線コネクタ 344"/>
            <p:cNvCxnSpPr/>
            <p:nvPr/>
          </p:nvCxnSpPr>
          <p:spPr>
            <a:xfrm>
              <a:off x="1470747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5" name="グループ化 324"/>
          <p:cNvGrpSpPr/>
          <p:nvPr/>
        </p:nvGrpSpPr>
        <p:grpSpPr>
          <a:xfrm flipV="1">
            <a:off x="7812424" y="5741348"/>
            <a:ext cx="576000" cy="216000"/>
            <a:chOff x="2987888" y="1547316"/>
            <a:chExt cx="576000" cy="216000"/>
          </a:xfrm>
        </p:grpSpPr>
        <p:cxnSp>
          <p:nvCxnSpPr>
            <p:cNvPr id="329" name="直線コネクタ 328"/>
            <p:cNvCxnSpPr/>
            <p:nvPr/>
          </p:nvCxnSpPr>
          <p:spPr>
            <a:xfrm>
              <a:off x="2987888" y="1556792"/>
              <a:ext cx="57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直線コネクタ 329"/>
            <p:cNvCxnSpPr/>
            <p:nvPr/>
          </p:nvCxnSpPr>
          <p:spPr>
            <a:xfrm>
              <a:off x="3487142" y="1547316"/>
              <a:ext cx="0" cy="2160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直線コネクタ 330"/>
            <p:cNvCxnSpPr/>
            <p:nvPr/>
          </p:nvCxnSpPr>
          <p:spPr>
            <a:xfrm>
              <a:off x="3285498" y="1547316"/>
              <a:ext cx="0" cy="2160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直線コネクタ 331"/>
            <p:cNvCxnSpPr/>
            <p:nvPr/>
          </p:nvCxnSpPr>
          <p:spPr>
            <a:xfrm>
              <a:off x="3083859" y="1547316"/>
              <a:ext cx="0" cy="2160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6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2120" y="5237292"/>
            <a:ext cx="4320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5’</a:t>
            </a:r>
          </a:p>
        </p:txBody>
      </p:sp>
      <p:sp>
        <p:nvSpPr>
          <p:cNvPr id="327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8424" y="5237292"/>
            <a:ext cx="4320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3’</a:t>
            </a:r>
          </a:p>
        </p:txBody>
      </p:sp>
      <p:sp>
        <p:nvSpPr>
          <p:cNvPr id="328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8424" y="5746127"/>
            <a:ext cx="4320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5’</a:t>
            </a:r>
          </a:p>
        </p:txBody>
      </p:sp>
      <p:grpSp>
        <p:nvGrpSpPr>
          <p:cNvPr id="302" name="グループ化 301"/>
          <p:cNvGrpSpPr/>
          <p:nvPr/>
        </p:nvGrpSpPr>
        <p:grpSpPr>
          <a:xfrm flipH="1" flipV="1">
            <a:off x="6084432" y="6344602"/>
            <a:ext cx="2376000" cy="216000"/>
            <a:chOff x="1187624" y="1547316"/>
            <a:chExt cx="2376000" cy="216000"/>
          </a:xfrm>
        </p:grpSpPr>
        <p:cxnSp>
          <p:nvCxnSpPr>
            <p:cNvPr id="311" name="直線コネクタ 310"/>
            <p:cNvCxnSpPr/>
            <p:nvPr/>
          </p:nvCxnSpPr>
          <p:spPr>
            <a:xfrm>
              <a:off x="1187624" y="1556792"/>
              <a:ext cx="2376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直線コネクタ 311"/>
            <p:cNvCxnSpPr/>
            <p:nvPr/>
          </p:nvCxnSpPr>
          <p:spPr>
            <a:xfrm>
              <a:off x="1269108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直線コネクタ 312"/>
            <p:cNvCxnSpPr/>
            <p:nvPr/>
          </p:nvCxnSpPr>
          <p:spPr>
            <a:xfrm>
              <a:off x="3487142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直線コネクタ 313"/>
            <p:cNvCxnSpPr/>
            <p:nvPr/>
          </p:nvCxnSpPr>
          <p:spPr>
            <a:xfrm>
              <a:off x="3285498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直線コネクタ 314"/>
            <p:cNvCxnSpPr/>
            <p:nvPr/>
          </p:nvCxnSpPr>
          <p:spPr>
            <a:xfrm>
              <a:off x="3083859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直線コネクタ 315"/>
            <p:cNvCxnSpPr/>
            <p:nvPr/>
          </p:nvCxnSpPr>
          <p:spPr>
            <a:xfrm>
              <a:off x="2882220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直線コネクタ 316"/>
            <p:cNvCxnSpPr/>
            <p:nvPr/>
          </p:nvCxnSpPr>
          <p:spPr>
            <a:xfrm>
              <a:off x="2680581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直線コネクタ 317"/>
            <p:cNvCxnSpPr/>
            <p:nvPr/>
          </p:nvCxnSpPr>
          <p:spPr>
            <a:xfrm>
              <a:off x="2478942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直線コネクタ 318"/>
            <p:cNvCxnSpPr/>
            <p:nvPr/>
          </p:nvCxnSpPr>
          <p:spPr>
            <a:xfrm>
              <a:off x="2277303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直線コネクタ 319"/>
            <p:cNvCxnSpPr/>
            <p:nvPr/>
          </p:nvCxnSpPr>
          <p:spPr>
            <a:xfrm>
              <a:off x="2075664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直線コネクタ 320"/>
            <p:cNvCxnSpPr/>
            <p:nvPr/>
          </p:nvCxnSpPr>
          <p:spPr>
            <a:xfrm>
              <a:off x="1874025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直線コネクタ 321"/>
            <p:cNvCxnSpPr/>
            <p:nvPr/>
          </p:nvCxnSpPr>
          <p:spPr>
            <a:xfrm>
              <a:off x="1672386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直線コネクタ 322"/>
            <p:cNvCxnSpPr/>
            <p:nvPr/>
          </p:nvCxnSpPr>
          <p:spPr>
            <a:xfrm>
              <a:off x="1470747" y="1547316"/>
              <a:ext cx="0" cy="21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3" name="グループ化 302"/>
          <p:cNvGrpSpPr/>
          <p:nvPr/>
        </p:nvGrpSpPr>
        <p:grpSpPr>
          <a:xfrm flipH="1">
            <a:off x="6084168" y="6047094"/>
            <a:ext cx="576000" cy="216000"/>
            <a:chOff x="2987888" y="1547316"/>
            <a:chExt cx="576000" cy="216000"/>
          </a:xfrm>
        </p:grpSpPr>
        <p:cxnSp>
          <p:nvCxnSpPr>
            <p:cNvPr id="307" name="直線コネクタ 306"/>
            <p:cNvCxnSpPr/>
            <p:nvPr/>
          </p:nvCxnSpPr>
          <p:spPr>
            <a:xfrm>
              <a:off x="2987888" y="1556792"/>
              <a:ext cx="57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直線コネクタ 307"/>
            <p:cNvCxnSpPr/>
            <p:nvPr/>
          </p:nvCxnSpPr>
          <p:spPr>
            <a:xfrm>
              <a:off x="3487142" y="1547316"/>
              <a:ext cx="0" cy="2160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直線コネクタ 308"/>
            <p:cNvCxnSpPr/>
            <p:nvPr/>
          </p:nvCxnSpPr>
          <p:spPr>
            <a:xfrm>
              <a:off x="3285498" y="1547316"/>
              <a:ext cx="0" cy="2160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直線コネクタ 309"/>
            <p:cNvCxnSpPr/>
            <p:nvPr/>
          </p:nvCxnSpPr>
          <p:spPr>
            <a:xfrm>
              <a:off x="3083859" y="1547316"/>
              <a:ext cx="0" cy="2160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4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388424" y="6367040"/>
            <a:ext cx="4320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5’</a:t>
            </a:r>
          </a:p>
        </p:txBody>
      </p:sp>
      <p:sp>
        <p:nvSpPr>
          <p:cNvPr id="305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652120" y="6367040"/>
            <a:ext cx="4320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3’</a:t>
            </a:r>
          </a:p>
        </p:txBody>
      </p:sp>
      <p:sp>
        <p:nvSpPr>
          <p:cNvPr id="306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652120" y="5858205"/>
            <a:ext cx="4320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/>
              <a:t>5’</a:t>
            </a:r>
          </a:p>
        </p:txBody>
      </p:sp>
      <p:grpSp>
        <p:nvGrpSpPr>
          <p:cNvPr id="346" name="グループ化 345"/>
          <p:cNvGrpSpPr/>
          <p:nvPr/>
        </p:nvGrpSpPr>
        <p:grpSpPr>
          <a:xfrm>
            <a:off x="6652140" y="6045564"/>
            <a:ext cx="576000" cy="216000"/>
            <a:chOff x="4899672" y="6011812"/>
            <a:chExt cx="576000" cy="216000"/>
          </a:xfrm>
        </p:grpSpPr>
        <p:cxnSp>
          <p:nvCxnSpPr>
            <p:cNvPr id="347" name="直線コネクタ 346"/>
            <p:cNvCxnSpPr/>
            <p:nvPr/>
          </p:nvCxnSpPr>
          <p:spPr>
            <a:xfrm flipH="1">
              <a:off x="4899672" y="6021288"/>
              <a:ext cx="576000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直線コネクタ 347"/>
            <p:cNvCxnSpPr/>
            <p:nvPr/>
          </p:nvCxnSpPr>
          <p:spPr>
            <a:xfrm flipH="1">
              <a:off x="5008786" y="6011812"/>
              <a:ext cx="0" cy="21600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直線コネクタ 348"/>
            <p:cNvCxnSpPr/>
            <p:nvPr/>
          </p:nvCxnSpPr>
          <p:spPr>
            <a:xfrm flipH="1">
              <a:off x="5210430" y="6011812"/>
              <a:ext cx="0" cy="21600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直線コネクタ 349"/>
            <p:cNvCxnSpPr/>
            <p:nvPr/>
          </p:nvCxnSpPr>
          <p:spPr>
            <a:xfrm flipH="1">
              <a:off x="5412069" y="6011812"/>
              <a:ext cx="0" cy="21600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8" name="グループ化 277"/>
          <p:cNvGrpSpPr/>
          <p:nvPr/>
        </p:nvGrpSpPr>
        <p:grpSpPr>
          <a:xfrm>
            <a:off x="7331760" y="6036652"/>
            <a:ext cx="448232" cy="296100"/>
            <a:chOff x="7331760" y="6036652"/>
            <a:chExt cx="448232" cy="296100"/>
          </a:xfrm>
        </p:grpSpPr>
        <p:grpSp>
          <p:nvGrpSpPr>
            <p:cNvPr id="351" name="グループ化 350"/>
            <p:cNvGrpSpPr/>
            <p:nvPr/>
          </p:nvGrpSpPr>
          <p:grpSpPr>
            <a:xfrm>
              <a:off x="7331760" y="6116752"/>
              <a:ext cx="216000" cy="216000"/>
              <a:chOff x="4524268" y="6371852"/>
              <a:chExt cx="216000" cy="216000"/>
            </a:xfrm>
          </p:grpSpPr>
          <p:cxnSp>
            <p:nvCxnSpPr>
              <p:cNvPr id="352" name="直線コネクタ 351"/>
              <p:cNvCxnSpPr/>
              <p:nvPr/>
            </p:nvCxnSpPr>
            <p:spPr>
              <a:xfrm flipH="1">
                <a:off x="4524268" y="6381328"/>
                <a:ext cx="21600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3" name="直線コネクタ 352"/>
              <p:cNvCxnSpPr/>
              <p:nvPr/>
            </p:nvCxnSpPr>
            <p:spPr>
              <a:xfrm flipH="1">
                <a:off x="4632268" y="6371852"/>
                <a:ext cx="0" cy="216000"/>
              </a:xfrm>
              <a:prstGeom prst="line">
                <a:avLst/>
              </a:prstGeom>
              <a:ln w="190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4" name="楕円 353"/>
            <p:cNvSpPr/>
            <p:nvPr/>
          </p:nvSpPr>
          <p:spPr>
            <a:xfrm>
              <a:off x="7491960" y="6036652"/>
              <a:ext cx="288032" cy="21602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56" name="グループ化 355"/>
          <p:cNvGrpSpPr/>
          <p:nvPr/>
        </p:nvGrpSpPr>
        <p:grpSpPr>
          <a:xfrm rot="10800000">
            <a:off x="6740332" y="5685524"/>
            <a:ext cx="448232" cy="296100"/>
            <a:chOff x="7331760" y="6036652"/>
            <a:chExt cx="448232" cy="296100"/>
          </a:xfrm>
        </p:grpSpPr>
        <p:grpSp>
          <p:nvGrpSpPr>
            <p:cNvPr id="357" name="グループ化 356"/>
            <p:cNvGrpSpPr/>
            <p:nvPr/>
          </p:nvGrpSpPr>
          <p:grpSpPr>
            <a:xfrm>
              <a:off x="7331760" y="6116752"/>
              <a:ext cx="216000" cy="216000"/>
              <a:chOff x="4524268" y="6371852"/>
              <a:chExt cx="216000" cy="216000"/>
            </a:xfrm>
          </p:grpSpPr>
          <p:cxnSp>
            <p:nvCxnSpPr>
              <p:cNvPr id="359" name="直線コネクタ 358"/>
              <p:cNvCxnSpPr/>
              <p:nvPr/>
            </p:nvCxnSpPr>
            <p:spPr>
              <a:xfrm flipH="1">
                <a:off x="4524268" y="6381328"/>
                <a:ext cx="216000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直線コネクタ 359"/>
              <p:cNvCxnSpPr/>
              <p:nvPr/>
            </p:nvCxnSpPr>
            <p:spPr>
              <a:xfrm flipH="1">
                <a:off x="4632268" y="6371852"/>
                <a:ext cx="0" cy="216000"/>
              </a:xfrm>
              <a:prstGeom prst="line">
                <a:avLst/>
              </a:prstGeom>
              <a:ln w="190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8" name="楕円 357"/>
            <p:cNvSpPr/>
            <p:nvPr/>
          </p:nvSpPr>
          <p:spPr>
            <a:xfrm>
              <a:off x="7491960" y="6036652"/>
              <a:ext cx="288032" cy="21602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2" name="グループ化 361"/>
          <p:cNvGrpSpPr/>
          <p:nvPr/>
        </p:nvGrpSpPr>
        <p:grpSpPr>
          <a:xfrm>
            <a:off x="4211960" y="5373216"/>
            <a:ext cx="1406365" cy="792088"/>
            <a:chOff x="4211960" y="3221866"/>
            <a:chExt cx="1406365" cy="792088"/>
          </a:xfrm>
        </p:grpSpPr>
        <p:sp>
          <p:nvSpPr>
            <p:cNvPr id="363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1960" y="3613844"/>
              <a:ext cx="1406365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ja-JP" alt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約</a:t>
              </a:r>
              <a:r>
                <a:rPr lang="en-US" altLang="ja-JP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70</a:t>
              </a:r>
              <a:r>
                <a:rPr lang="ja-JP" alt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℃</a:t>
              </a:r>
              <a:endParaRPr lang="en-US" altLang="ja-JP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4" name="右矢印 363"/>
            <p:cNvSpPr/>
            <p:nvPr/>
          </p:nvSpPr>
          <p:spPr>
            <a:xfrm>
              <a:off x="4427984" y="3221866"/>
              <a:ext cx="576064" cy="360040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55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3928" y="6093296"/>
            <a:ext cx="19442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1800" dirty="0"/>
              <a:t>DNA</a:t>
            </a:r>
            <a:r>
              <a:rPr lang="ja-JP" altLang="en-US" sz="1800" dirty="0"/>
              <a:t>ポリメラーゼ</a:t>
            </a:r>
            <a:endParaRPr lang="en-US" altLang="ja-JP" sz="1800" dirty="0"/>
          </a:p>
          <a:p>
            <a:pPr>
              <a:spcBef>
                <a:spcPts val="0"/>
              </a:spcBef>
              <a:buFontTx/>
              <a:buNone/>
              <a:defRPr/>
            </a:pPr>
            <a:r>
              <a:rPr lang="ja-JP" altLang="en-US" sz="1800" dirty="0" err="1"/>
              <a:t>の至適</a:t>
            </a:r>
            <a:r>
              <a:rPr lang="ja-JP" altLang="en-US" sz="1800" dirty="0"/>
              <a:t>温度</a:t>
            </a:r>
            <a:endParaRPr lang="en-US" altLang="ja-JP" sz="1800" dirty="0"/>
          </a:p>
        </p:txBody>
      </p:sp>
      <p:sp>
        <p:nvSpPr>
          <p:cNvPr id="361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89040"/>
            <a:ext cx="12961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ja-JP" altLang="en-US" sz="2000" dirty="0">
                <a:solidFill>
                  <a:srgbClr val="FF0000"/>
                </a:solidFill>
              </a:rPr>
              <a:t>プライマー</a:t>
            </a:r>
            <a:endParaRPr lang="en-US" altLang="ja-JP" sz="2000" dirty="0">
              <a:solidFill>
                <a:srgbClr val="FF0000"/>
              </a:solidFill>
            </a:endParaRPr>
          </a:p>
        </p:txBody>
      </p:sp>
      <p:cxnSp>
        <p:nvCxnSpPr>
          <p:cNvPr id="365" name="直線コネクタ 364"/>
          <p:cNvCxnSpPr/>
          <p:nvPr/>
        </p:nvCxnSpPr>
        <p:spPr>
          <a:xfrm flipH="1" flipV="1">
            <a:off x="827584" y="5733256"/>
            <a:ext cx="613782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72" y="5517232"/>
            <a:ext cx="115212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 err="1">
                <a:solidFill>
                  <a:srgbClr val="FF0000"/>
                </a:solidFill>
              </a:rPr>
              <a:t>dNTP</a:t>
            </a:r>
            <a:endParaRPr lang="en-US" altLang="ja-JP" sz="2000" dirty="0">
              <a:solidFill>
                <a:srgbClr val="FF0000"/>
              </a:solidFill>
            </a:endParaRPr>
          </a:p>
        </p:txBody>
      </p:sp>
      <p:cxnSp>
        <p:nvCxnSpPr>
          <p:cNvPr id="367" name="直線コネクタ 366"/>
          <p:cNvCxnSpPr/>
          <p:nvPr/>
        </p:nvCxnSpPr>
        <p:spPr>
          <a:xfrm flipH="1">
            <a:off x="1979712" y="5373216"/>
            <a:ext cx="72008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846" y="5001746"/>
            <a:ext cx="27363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dirty="0">
                <a:solidFill>
                  <a:srgbClr val="FF0000"/>
                </a:solidFill>
              </a:rPr>
              <a:t>DNA</a:t>
            </a:r>
            <a:r>
              <a:rPr lang="ja-JP" altLang="en-US" sz="2000" dirty="0">
                <a:solidFill>
                  <a:srgbClr val="FF0000"/>
                </a:solidFill>
              </a:rPr>
              <a:t>ポリメラーゼ</a:t>
            </a:r>
            <a:endParaRPr lang="en-US" altLang="ja-JP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157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正方形/長方形 184"/>
          <p:cNvSpPr/>
          <p:nvPr/>
        </p:nvSpPr>
        <p:spPr>
          <a:xfrm>
            <a:off x="0" y="-489236"/>
            <a:ext cx="9144000" cy="11674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6" name="Rectangle 2"/>
          <p:cNvSpPr txBox="1">
            <a:spLocks noChangeArrowheads="1"/>
          </p:cNvSpPr>
          <p:nvPr/>
        </p:nvSpPr>
        <p:spPr>
          <a:xfrm>
            <a:off x="-324544" y="116632"/>
            <a:ext cx="9828713" cy="576064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ts val="3600"/>
              </a:lnSpc>
              <a:defRPr/>
            </a:pPr>
            <a:r>
              <a:rPr lang="en-US" altLang="ja-JP" sz="3600" b="1" spc="1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PCR</a:t>
            </a:r>
            <a:r>
              <a:rPr lang="ja-JP" altLang="en-US" sz="3600" b="1" spc="1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の原理</a:t>
            </a:r>
            <a:r>
              <a:rPr lang="en-US" altLang="ja-JP" sz="3600" b="1" spc="1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-2</a:t>
            </a:r>
          </a:p>
        </p:txBody>
      </p:sp>
      <p:sp>
        <p:nvSpPr>
          <p:cNvPr id="3076" name="正方形/長方形 153"/>
          <p:cNvSpPr>
            <a:spLocks noChangeArrowheads="1"/>
          </p:cNvSpPr>
          <p:nvPr/>
        </p:nvSpPr>
        <p:spPr bwMode="auto">
          <a:xfrm>
            <a:off x="3175" y="-12700"/>
            <a:ext cx="9144000" cy="6858000"/>
          </a:xfrm>
          <a:prstGeom prst="rect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ja-JP" altLang="en-US"/>
          </a:p>
        </p:txBody>
      </p:sp>
      <p:grpSp>
        <p:nvGrpSpPr>
          <p:cNvPr id="76" name="グループ化 75"/>
          <p:cNvGrpSpPr/>
          <p:nvPr/>
        </p:nvGrpSpPr>
        <p:grpSpPr>
          <a:xfrm>
            <a:off x="2576324" y="1300698"/>
            <a:ext cx="5812100" cy="964962"/>
            <a:chOff x="1712228" y="951870"/>
            <a:chExt cx="5812100" cy="964962"/>
          </a:xfrm>
        </p:grpSpPr>
        <p:pic>
          <p:nvPicPr>
            <p:cNvPr id="3074" name="Picture 2" descr="PCR産物の生成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3546" b="91898"/>
            <a:stretch/>
          </p:blipFill>
          <p:spPr bwMode="auto">
            <a:xfrm>
              <a:off x="1979712" y="1340768"/>
              <a:ext cx="1869019" cy="2226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" name="直線矢印コネクタ 2"/>
            <p:cNvCxnSpPr/>
            <p:nvPr/>
          </p:nvCxnSpPr>
          <p:spPr>
            <a:xfrm flipV="1">
              <a:off x="3995936" y="1237848"/>
              <a:ext cx="792000" cy="14401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矢印コネクタ 15"/>
            <p:cNvCxnSpPr/>
            <p:nvPr/>
          </p:nvCxnSpPr>
          <p:spPr>
            <a:xfrm>
              <a:off x="3995936" y="1484784"/>
              <a:ext cx="792000" cy="7200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グループ化 11"/>
            <p:cNvGrpSpPr/>
            <p:nvPr/>
          </p:nvGrpSpPr>
          <p:grpSpPr>
            <a:xfrm>
              <a:off x="1712228" y="1073374"/>
              <a:ext cx="2294072" cy="369332"/>
              <a:chOff x="1712228" y="1114470"/>
              <a:chExt cx="2294072" cy="369332"/>
            </a:xfrm>
          </p:grpSpPr>
          <p:sp>
            <p:nvSpPr>
              <p:cNvPr id="17" name="Text Box 44">
                <a:extLst>
                  <a:ext uri="{FF2B5EF4-FFF2-40B4-BE49-F238E27FC236}">
                    <a16:creationId xmlns:a16="http://schemas.microsoft.com/office/drawing/2014/main" id="{1D3515C5-5C13-4A08-B0EF-55AACC8285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12228" y="1114470"/>
                <a:ext cx="43204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ts val="0"/>
                  </a:spcBef>
                  <a:buFontTx/>
                  <a:buNone/>
                  <a:defRPr/>
                </a:pPr>
                <a:r>
                  <a:rPr lang="en-US" altLang="ja-JP" sz="1800" dirty="0"/>
                  <a:t>5</a:t>
                </a:r>
                <a:r>
                  <a:rPr lang="ja-JP" altLang="en-US" sz="1800" dirty="0"/>
                  <a:t>’</a:t>
                </a:r>
                <a:endParaRPr lang="en-US" altLang="ja-JP" sz="1800" dirty="0"/>
              </a:p>
            </p:txBody>
          </p:sp>
          <p:sp>
            <p:nvSpPr>
              <p:cNvPr id="18" name="Text Box 44">
                <a:extLst>
                  <a:ext uri="{FF2B5EF4-FFF2-40B4-BE49-F238E27FC236}">
                    <a16:creationId xmlns:a16="http://schemas.microsoft.com/office/drawing/2014/main" id="{1D3515C5-5C13-4A08-B0EF-55AACC8285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74252" y="1114470"/>
                <a:ext cx="43204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ts val="0"/>
                  </a:spcBef>
                  <a:buFontTx/>
                  <a:buNone/>
                  <a:defRPr/>
                </a:pPr>
                <a:r>
                  <a:rPr lang="en-US" altLang="ja-JP" sz="1800" dirty="0"/>
                  <a:t>3’</a:t>
                </a:r>
              </a:p>
            </p:txBody>
          </p:sp>
        </p:grpSp>
        <p:grpSp>
          <p:nvGrpSpPr>
            <p:cNvPr id="20" name="グループ化 19"/>
            <p:cNvGrpSpPr/>
            <p:nvPr/>
          </p:nvGrpSpPr>
          <p:grpSpPr>
            <a:xfrm>
              <a:off x="1712228" y="1465218"/>
              <a:ext cx="2294072" cy="369332"/>
              <a:chOff x="1712228" y="1114470"/>
              <a:chExt cx="2294072" cy="369332"/>
            </a:xfrm>
          </p:grpSpPr>
          <p:sp>
            <p:nvSpPr>
              <p:cNvPr id="21" name="Text Box 44">
                <a:extLst>
                  <a:ext uri="{FF2B5EF4-FFF2-40B4-BE49-F238E27FC236}">
                    <a16:creationId xmlns:a16="http://schemas.microsoft.com/office/drawing/2014/main" id="{1D3515C5-5C13-4A08-B0EF-55AACC8285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12228" y="1114470"/>
                <a:ext cx="43204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ts val="0"/>
                  </a:spcBef>
                  <a:buFontTx/>
                  <a:buNone/>
                  <a:defRPr/>
                </a:pPr>
                <a:r>
                  <a:rPr lang="en-US" altLang="ja-JP" sz="1800" dirty="0"/>
                  <a:t>3</a:t>
                </a:r>
                <a:r>
                  <a:rPr lang="ja-JP" altLang="en-US" sz="1800" dirty="0"/>
                  <a:t>’</a:t>
                </a:r>
                <a:endParaRPr lang="en-US" altLang="ja-JP" sz="1800" dirty="0"/>
              </a:p>
            </p:txBody>
          </p:sp>
          <p:sp>
            <p:nvSpPr>
              <p:cNvPr id="22" name="Text Box 44">
                <a:extLst>
                  <a:ext uri="{FF2B5EF4-FFF2-40B4-BE49-F238E27FC236}">
                    <a16:creationId xmlns:a16="http://schemas.microsoft.com/office/drawing/2014/main" id="{1D3515C5-5C13-4A08-B0EF-55AACC8285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74252" y="1114470"/>
                <a:ext cx="43204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ts val="0"/>
                  </a:spcBef>
                  <a:buFontTx/>
                  <a:buNone/>
                  <a:defRPr/>
                </a:pPr>
                <a:r>
                  <a:rPr lang="en-US" altLang="ja-JP" sz="1800" dirty="0"/>
                  <a:t>5’</a:t>
                </a:r>
              </a:p>
            </p:txBody>
          </p:sp>
        </p:grpSp>
        <p:grpSp>
          <p:nvGrpSpPr>
            <p:cNvPr id="31" name="グループ化 30"/>
            <p:cNvGrpSpPr/>
            <p:nvPr/>
          </p:nvGrpSpPr>
          <p:grpSpPr>
            <a:xfrm>
              <a:off x="5117152" y="951870"/>
              <a:ext cx="2407176" cy="964962"/>
              <a:chOff x="4757112" y="951870"/>
              <a:chExt cx="2407176" cy="964962"/>
            </a:xfrm>
          </p:grpSpPr>
          <p:pic>
            <p:nvPicPr>
              <p:cNvPr id="8" name="Picture 2" descr="PCR産物の生成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7198" r="74453" b="42827"/>
              <a:stretch/>
            </p:blipFill>
            <p:spPr bwMode="auto">
              <a:xfrm>
                <a:off x="5024596" y="1155566"/>
                <a:ext cx="1804913" cy="5489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23" name="グループ化 22"/>
              <p:cNvGrpSpPr/>
              <p:nvPr/>
            </p:nvGrpSpPr>
            <p:grpSpPr>
              <a:xfrm>
                <a:off x="4757112" y="951870"/>
                <a:ext cx="2355896" cy="388898"/>
                <a:chOff x="1599124" y="1229628"/>
                <a:chExt cx="2355896" cy="388898"/>
              </a:xfrm>
            </p:grpSpPr>
            <p:sp>
              <p:nvSpPr>
                <p:cNvPr id="24" name="Text Box 44">
                  <a:extLst>
                    <a:ext uri="{FF2B5EF4-FFF2-40B4-BE49-F238E27FC236}">
                      <a16:creationId xmlns:a16="http://schemas.microsoft.com/office/drawing/2014/main" id="{1D3515C5-5C13-4A08-B0EF-55AACC8285C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99124" y="1249194"/>
                  <a:ext cx="432048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7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>
                    <a:spcBef>
                      <a:spcPts val="0"/>
                    </a:spcBef>
                    <a:buFontTx/>
                    <a:buNone/>
                    <a:defRPr/>
                  </a:pPr>
                  <a:r>
                    <a:rPr lang="en-US" altLang="ja-JP" sz="1800" dirty="0"/>
                    <a:t>3</a:t>
                  </a:r>
                  <a:r>
                    <a:rPr lang="ja-JP" altLang="en-US" sz="1800" dirty="0"/>
                    <a:t>’</a:t>
                  </a:r>
                  <a:endParaRPr lang="en-US" altLang="ja-JP" sz="1800" dirty="0"/>
                </a:p>
              </p:txBody>
            </p:sp>
            <p:sp>
              <p:nvSpPr>
                <p:cNvPr id="25" name="Text Box 44">
                  <a:extLst>
                    <a:ext uri="{FF2B5EF4-FFF2-40B4-BE49-F238E27FC236}">
                      <a16:creationId xmlns:a16="http://schemas.microsoft.com/office/drawing/2014/main" id="{1D3515C5-5C13-4A08-B0EF-55AACC8285C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522972" y="1229628"/>
                  <a:ext cx="432048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7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>
                    <a:spcBef>
                      <a:spcPts val="0"/>
                    </a:spcBef>
                    <a:buFontTx/>
                    <a:buNone/>
                    <a:defRPr/>
                  </a:pPr>
                  <a:r>
                    <a:rPr lang="en-US" altLang="ja-JP" sz="1800" dirty="0"/>
                    <a:t>5’</a:t>
                  </a:r>
                </a:p>
              </p:txBody>
            </p:sp>
          </p:grpSp>
          <p:grpSp>
            <p:nvGrpSpPr>
              <p:cNvPr id="43" name="グループ化 42"/>
              <p:cNvGrpSpPr/>
              <p:nvPr/>
            </p:nvGrpSpPr>
            <p:grpSpPr>
              <a:xfrm>
                <a:off x="4808392" y="1527934"/>
                <a:ext cx="2355896" cy="388898"/>
                <a:chOff x="1599124" y="1229628"/>
                <a:chExt cx="2355896" cy="388898"/>
              </a:xfrm>
            </p:grpSpPr>
            <p:sp>
              <p:nvSpPr>
                <p:cNvPr id="44" name="Text Box 44">
                  <a:extLst>
                    <a:ext uri="{FF2B5EF4-FFF2-40B4-BE49-F238E27FC236}">
                      <a16:creationId xmlns:a16="http://schemas.microsoft.com/office/drawing/2014/main" id="{1D3515C5-5C13-4A08-B0EF-55AACC8285C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99124" y="1249194"/>
                  <a:ext cx="432048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7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>
                    <a:spcBef>
                      <a:spcPts val="0"/>
                    </a:spcBef>
                    <a:buFontTx/>
                    <a:buNone/>
                    <a:defRPr/>
                  </a:pPr>
                  <a:r>
                    <a:rPr lang="en-US" altLang="ja-JP" sz="1800" dirty="0"/>
                    <a:t>5</a:t>
                  </a:r>
                  <a:r>
                    <a:rPr lang="ja-JP" altLang="en-US" sz="1800" dirty="0"/>
                    <a:t>’</a:t>
                  </a:r>
                  <a:endParaRPr lang="en-US" altLang="ja-JP" sz="1800" dirty="0"/>
                </a:p>
              </p:txBody>
            </p:sp>
            <p:sp>
              <p:nvSpPr>
                <p:cNvPr id="45" name="Text Box 44">
                  <a:extLst>
                    <a:ext uri="{FF2B5EF4-FFF2-40B4-BE49-F238E27FC236}">
                      <a16:creationId xmlns:a16="http://schemas.microsoft.com/office/drawing/2014/main" id="{1D3515C5-5C13-4A08-B0EF-55AACC8285C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522972" y="1229628"/>
                  <a:ext cx="432048" cy="3693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7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>
                    <a:spcBef>
                      <a:spcPts val="0"/>
                    </a:spcBef>
                    <a:buFontTx/>
                    <a:buNone/>
                    <a:defRPr/>
                  </a:pPr>
                  <a:r>
                    <a:rPr lang="en-US" altLang="ja-JP" sz="1800" dirty="0"/>
                    <a:t>3’</a:t>
                  </a:r>
                </a:p>
              </p:txBody>
            </p:sp>
          </p:grpSp>
        </p:grpSp>
      </p:grpSp>
      <p:sp>
        <p:nvSpPr>
          <p:cNvPr id="88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084" y="1228690"/>
            <a:ext cx="15841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b="1" dirty="0"/>
              <a:t>1</a:t>
            </a:r>
            <a:r>
              <a:rPr lang="ja-JP" altLang="en-US" sz="2000" b="1" dirty="0"/>
              <a:t>サイクル目</a:t>
            </a:r>
            <a:endParaRPr lang="en-US" altLang="ja-JP" sz="2000" b="1" dirty="0"/>
          </a:p>
        </p:txBody>
      </p:sp>
      <p:grpSp>
        <p:nvGrpSpPr>
          <p:cNvPr id="78" name="グループ化 77"/>
          <p:cNvGrpSpPr/>
          <p:nvPr/>
        </p:nvGrpSpPr>
        <p:grpSpPr>
          <a:xfrm>
            <a:off x="467544" y="3212976"/>
            <a:ext cx="7992888" cy="1429038"/>
            <a:chOff x="539552" y="2276872"/>
            <a:chExt cx="7992888" cy="1429038"/>
          </a:xfrm>
        </p:grpSpPr>
        <p:grpSp>
          <p:nvGrpSpPr>
            <p:cNvPr id="77" name="グループ化 76"/>
            <p:cNvGrpSpPr/>
            <p:nvPr/>
          </p:nvGrpSpPr>
          <p:grpSpPr>
            <a:xfrm>
              <a:off x="2699792" y="2276872"/>
              <a:ext cx="5832648" cy="1429038"/>
              <a:chOff x="1691680" y="2720042"/>
              <a:chExt cx="5832648" cy="1429038"/>
            </a:xfrm>
          </p:grpSpPr>
          <p:pic>
            <p:nvPicPr>
              <p:cNvPr id="6" name="Picture 2" descr="PCR産物の生成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6935" t="20320" r="36302" b="27681"/>
              <a:stretch/>
            </p:blipFill>
            <p:spPr bwMode="auto">
              <a:xfrm>
                <a:off x="5292080" y="2720042"/>
                <a:ext cx="1890862" cy="14290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60" name="グループ化 59"/>
              <p:cNvGrpSpPr/>
              <p:nvPr/>
            </p:nvGrpSpPr>
            <p:grpSpPr>
              <a:xfrm>
                <a:off x="1691680" y="2936066"/>
                <a:ext cx="2407176" cy="964962"/>
                <a:chOff x="4757112" y="951870"/>
                <a:chExt cx="2407176" cy="964962"/>
              </a:xfrm>
            </p:grpSpPr>
            <p:pic>
              <p:nvPicPr>
                <p:cNvPr id="61" name="Picture 2" descr="PCR産物の生成"/>
                <p:cNvPicPr>
                  <a:picLocks noChangeAspect="1" noChangeArrowheads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37198" r="74453" b="42827"/>
                <a:stretch/>
              </p:blipFill>
              <p:spPr bwMode="auto">
                <a:xfrm>
                  <a:off x="5024596" y="1155566"/>
                  <a:ext cx="1804913" cy="54896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grpSp>
              <p:nvGrpSpPr>
                <p:cNvPr id="62" name="グループ化 61"/>
                <p:cNvGrpSpPr/>
                <p:nvPr/>
              </p:nvGrpSpPr>
              <p:grpSpPr>
                <a:xfrm>
                  <a:off x="4757112" y="951870"/>
                  <a:ext cx="2355896" cy="388898"/>
                  <a:chOff x="1599124" y="1229628"/>
                  <a:chExt cx="2355896" cy="388898"/>
                </a:xfrm>
              </p:grpSpPr>
              <p:sp>
                <p:nvSpPr>
                  <p:cNvPr id="66" name="Text Box 44">
                    <a:extLst>
                      <a:ext uri="{FF2B5EF4-FFF2-40B4-BE49-F238E27FC236}">
                        <a16:creationId xmlns:a16="http://schemas.microsoft.com/office/drawing/2014/main" id="{1D3515C5-5C13-4A08-B0EF-55AACC8285C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99124" y="1249194"/>
                    <a:ext cx="432048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7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kumimoji="1" sz="32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kumimoji="1" sz="28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kumimoji="1" sz="24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9pPr>
                  </a:lstStyle>
                  <a:p>
                    <a:pPr>
                      <a:spcBef>
                        <a:spcPts val="0"/>
                      </a:spcBef>
                      <a:buFontTx/>
                      <a:buNone/>
                      <a:defRPr/>
                    </a:pPr>
                    <a:r>
                      <a:rPr lang="en-US" altLang="ja-JP" sz="1800" dirty="0"/>
                      <a:t>3</a:t>
                    </a:r>
                    <a:r>
                      <a:rPr lang="ja-JP" altLang="en-US" sz="1800" dirty="0"/>
                      <a:t>’</a:t>
                    </a:r>
                    <a:endParaRPr lang="en-US" altLang="ja-JP" sz="1800" dirty="0"/>
                  </a:p>
                </p:txBody>
              </p:sp>
              <p:sp>
                <p:nvSpPr>
                  <p:cNvPr id="67" name="Text Box 44">
                    <a:extLst>
                      <a:ext uri="{FF2B5EF4-FFF2-40B4-BE49-F238E27FC236}">
                        <a16:creationId xmlns:a16="http://schemas.microsoft.com/office/drawing/2014/main" id="{1D3515C5-5C13-4A08-B0EF-55AACC8285C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22972" y="1229628"/>
                    <a:ext cx="432048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7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kumimoji="1" sz="32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kumimoji="1" sz="28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kumimoji="1" sz="24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9pPr>
                  </a:lstStyle>
                  <a:p>
                    <a:pPr>
                      <a:spcBef>
                        <a:spcPts val="0"/>
                      </a:spcBef>
                      <a:buFontTx/>
                      <a:buNone/>
                      <a:defRPr/>
                    </a:pPr>
                    <a:r>
                      <a:rPr lang="en-US" altLang="ja-JP" sz="1800" dirty="0"/>
                      <a:t>5’</a:t>
                    </a:r>
                  </a:p>
                </p:txBody>
              </p:sp>
            </p:grpSp>
            <p:grpSp>
              <p:nvGrpSpPr>
                <p:cNvPr id="63" name="グループ化 62"/>
                <p:cNvGrpSpPr/>
                <p:nvPr/>
              </p:nvGrpSpPr>
              <p:grpSpPr>
                <a:xfrm>
                  <a:off x="4808392" y="1527934"/>
                  <a:ext cx="2355896" cy="388898"/>
                  <a:chOff x="1599124" y="1229628"/>
                  <a:chExt cx="2355896" cy="388898"/>
                </a:xfrm>
              </p:grpSpPr>
              <p:sp>
                <p:nvSpPr>
                  <p:cNvPr id="64" name="Text Box 44">
                    <a:extLst>
                      <a:ext uri="{FF2B5EF4-FFF2-40B4-BE49-F238E27FC236}">
                        <a16:creationId xmlns:a16="http://schemas.microsoft.com/office/drawing/2014/main" id="{1D3515C5-5C13-4A08-B0EF-55AACC8285C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99124" y="1249194"/>
                    <a:ext cx="432048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7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kumimoji="1" sz="32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kumimoji="1" sz="28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kumimoji="1" sz="24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9pPr>
                  </a:lstStyle>
                  <a:p>
                    <a:pPr>
                      <a:spcBef>
                        <a:spcPts val="0"/>
                      </a:spcBef>
                      <a:buFontTx/>
                      <a:buNone/>
                      <a:defRPr/>
                    </a:pPr>
                    <a:r>
                      <a:rPr lang="en-US" altLang="ja-JP" sz="1800" dirty="0"/>
                      <a:t>5</a:t>
                    </a:r>
                    <a:r>
                      <a:rPr lang="ja-JP" altLang="en-US" sz="1800" dirty="0"/>
                      <a:t>’</a:t>
                    </a:r>
                    <a:endParaRPr lang="en-US" altLang="ja-JP" sz="1800" dirty="0"/>
                  </a:p>
                </p:txBody>
              </p:sp>
              <p:sp>
                <p:nvSpPr>
                  <p:cNvPr id="65" name="Text Box 44">
                    <a:extLst>
                      <a:ext uri="{FF2B5EF4-FFF2-40B4-BE49-F238E27FC236}">
                        <a16:creationId xmlns:a16="http://schemas.microsoft.com/office/drawing/2014/main" id="{1D3515C5-5C13-4A08-B0EF-55AACC8285C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22972" y="1229628"/>
                    <a:ext cx="432048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7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kumimoji="1" sz="32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kumimoji="1" sz="28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kumimoji="1" sz="24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9pPr>
                  </a:lstStyle>
                  <a:p>
                    <a:pPr>
                      <a:spcBef>
                        <a:spcPts val="0"/>
                      </a:spcBef>
                      <a:buFontTx/>
                      <a:buNone/>
                      <a:defRPr/>
                    </a:pPr>
                    <a:r>
                      <a:rPr lang="en-US" altLang="ja-JP" sz="1800" dirty="0"/>
                      <a:t>3’</a:t>
                    </a:r>
                  </a:p>
                </p:txBody>
              </p:sp>
            </p:grpSp>
          </p:grpSp>
          <p:cxnSp>
            <p:nvCxnSpPr>
              <p:cNvPr id="68" name="直線矢印コネクタ 67"/>
              <p:cNvCxnSpPr/>
              <p:nvPr/>
            </p:nvCxnSpPr>
            <p:spPr>
              <a:xfrm flipV="1">
                <a:off x="4067944" y="2936066"/>
                <a:ext cx="826635" cy="20105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矢印コネクタ 68"/>
              <p:cNvCxnSpPr/>
              <p:nvPr/>
            </p:nvCxnSpPr>
            <p:spPr>
              <a:xfrm>
                <a:off x="4067944" y="3275558"/>
                <a:ext cx="864096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線矢印コネクタ 73"/>
              <p:cNvCxnSpPr/>
              <p:nvPr/>
            </p:nvCxnSpPr>
            <p:spPr>
              <a:xfrm>
                <a:off x="4067944" y="3728154"/>
                <a:ext cx="802095" cy="22895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線矢印コネクタ 74"/>
              <p:cNvCxnSpPr/>
              <p:nvPr/>
            </p:nvCxnSpPr>
            <p:spPr>
              <a:xfrm>
                <a:off x="4067944" y="3512130"/>
                <a:ext cx="864096" cy="7200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Text Box 44">
                <a:extLst>
                  <a:ext uri="{FF2B5EF4-FFF2-40B4-BE49-F238E27FC236}">
                    <a16:creationId xmlns:a16="http://schemas.microsoft.com/office/drawing/2014/main" id="{1D3515C5-5C13-4A08-B0EF-55AACC8285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0620" y="2782758"/>
                <a:ext cx="43204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ts val="0"/>
                  </a:spcBef>
                  <a:buFontTx/>
                  <a:buNone/>
                  <a:defRPr/>
                </a:pPr>
                <a:r>
                  <a:rPr lang="en-US" altLang="ja-JP" sz="1800" dirty="0"/>
                  <a:t>5</a:t>
                </a:r>
                <a:r>
                  <a:rPr lang="ja-JP" altLang="en-US" sz="1800" dirty="0"/>
                  <a:t>’</a:t>
                </a:r>
                <a:endParaRPr lang="en-US" altLang="ja-JP" sz="1800" dirty="0"/>
              </a:p>
            </p:txBody>
          </p:sp>
          <p:sp>
            <p:nvSpPr>
              <p:cNvPr id="81" name="Text Box 44">
                <a:extLst>
                  <a:ext uri="{FF2B5EF4-FFF2-40B4-BE49-F238E27FC236}">
                    <a16:creationId xmlns:a16="http://schemas.microsoft.com/office/drawing/2014/main" id="{1D3515C5-5C13-4A08-B0EF-55AACC8285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27716" y="2763192"/>
                <a:ext cx="43204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ts val="0"/>
                  </a:spcBef>
                  <a:buFontTx/>
                  <a:buNone/>
                  <a:defRPr/>
                </a:pPr>
                <a:r>
                  <a:rPr lang="en-US" altLang="ja-JP" sz="1800" dirty="0"/>
                  <a:t>3’</a:t>
                </a:r>
              </a:p>
            </p:txBody>
          </p:sp>
          <p:sp>
            <p:nvSpPr>
              <p:cNvPr id="82" name="Text Box 44">
                <a:extLst>
                  <a:ext uri="{FF2B5EF4-FFF2-40B4-BE49-F238E27FC236}">
                    <a16:creationId xmlns:a16="http://schemas.microsoft.com/office/drawing/2014/main" id="{1D3515C5-5C13-4A08-B0EF-55AACC8285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37790" y="2996818"/>
                <a:ext cx="43204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ts val="0"/>
                  </a:spcBef>
                  <a:buFontTx/>
                  <a:buNone/>
                  <a:defRPr/>
                </a:pPr>
                <a:r>
                  <a:rPr lang="en-US" altLang="ja-JP" sz="1800" dirty="0"/>
                  <a:t>3</a:t>
                </a:r>
                <a:r>
                  <a:rPr lang="ja-JP" altLang="en-US" sz="1800" dirty="0"/>
                  <a:t>’</a:t>
                </a:r>
                <a:endParaRPr lang="en-US" altLang="ja-JP" sz="1800" dirty="0"/>
              </a:p>
            </p:txBody>
          </p:sp>
          <p:sp>
            <p:nvSpPr>
              <p:cNvPr id="83" name="Text Box 44">
                <a:extLst>
                  <a:ext uri="{FF2B5EF4-FFF2-40B4-BE49-F238E27FC236}">
                    <a16:creationId xmlns:a16="http://schemas.microsoft.com/office/drawing/2014/main" id="{1D3515C5-5C13-4A08-B0EF-55AACC8285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27716" y="2977252"/>
                <a:ext cx="43204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ts val="0"/>
                  </a:spcBef>
                  <a:buFontTx/>
                  <a:buNone/>
                  <a:defRPr/>
                </a:pPr>
                <a:r>
                  <a:rPr lang="en-US" altLang="ja-JP" sz="1800" dirty="0"/>
                  <a:t>5’</a:t>
                </a:r>
              </a:p>
            </p:txBody>
          </p:sp>
          <p:sp>
            <p:nvSpPr>
              <p:cNvPr id="84" name="Text Box 44">
                <a:extLst>
                  <a:ext uri="{FF2B5EF4-FFF2-40B4-BE49-F238E27FC236}">
                    <a16:creationId xmlns:a16="http://schemas.microsoft.com/office/drawing/2014/main" id="{1D3515C5-5C13-4A08-B0EF-55AACC8285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20072" y="3554298"/>
                <a:ext cx="43204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ts val="0"/>
                  </a:spcBef>
                  <a:buFontTx/>
                  <a:buNone/>
                  <a:defRPr/>
                </a:pPr>
                <a:r>
                  <a:rPr lang="en-US" altLang="ja-JP" sz="1800" dirty="0"/>
                  <a:t>5</a:t>
                </a:r>
                <a:r>
                  <a:rPr lang="ja-JP" altLang="en-US" sz="1800" dirty="0"/>
                  <a:t>’</a:t>
                </a:r>
                <a:endParaRPr lang="en-US" altLang="ja-JP" sz="1800" dirty="0"/>
              </a:p>
            </p:txBody>
          </p:sp>
          <p:sp>
            <p:nvSpPr>
              <p:cNvPr id="85" name="Text Box 44">
                <a:extLst>
                  <a:ext uri="{FF2B5EF4-FFF2-40B4-BE49-F238E27FC236}">
                    <a16:creationId xmlns:a16="http://schemas.microsoft.com/office/drawing/2014/main" id="{1D3515C5-5C13-4A08-B0EF-55AACC8285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92280" y="3534732"/>
                <a:ext cx="43204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ts val="0"/>
                  </a:spcBef>
                  <a:buFontTx/>
                  <a:buNone/>
                  <a:defRPr/>
                </a:pPr>
                <a:r>
                  <a:rPr lang="en-US" altLang="ja-JP" sz="1800" dirty="0"/>
                  <a:t>3’</a:t>
                </a:r>
              </a:p>
            </p:txBody>
          </p:sp>
          <p:sp>
            <p:nvSpPr>
              <p:cNvPr id="86" name="Text Box 44">
                <a:extLst>
                  <a:ext uri="{FF2B5EF4-FFF2-40B4-BE49-F238E27FC236}">
                    <a16:creationId xmlns:a16="http://schemas.microsoft.com/office/drawing/2014/main" id="{1D3515C5-5C13-4A08-B0EF-55AACC8285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50894" y="3770322"/>
                <a:ext cx="43204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ts val="0"/>
                  </a:spcBef>
                  <a:buFontTx/>
                  <a:buNone/>
                  <a:defRPr/>
                </a:pPr>
                <a:r>
                  <a:rPr lang="en-US" altLang="ja-JP" sz="1800" dirty="0"/>
                  <a:t>3</a:t>
                </a:r>
                <a:r>
                  <a:rPr lang="ja-JP" altLang="en-US" sz="1800" dirty="0"/>
                  <a:t>’</a:t>
                </a:r>
                <a:endParaRPr lang="en-US" altLang="ja-JP" sz="1800" dirty="0"/>
              </a:p>
            </p:txBody>
          </p:sp>
          <p:sp>
            <p:nvSpPr>
              <p:cNvPr id="87" name="Text Box 44">
                <a:extLst>
                  <a:ext uri="{FF2B5EF4-FFF2-40B4-BE49-F238E27FC236}">
                    <a16:creationId xmlns:a16="http://schemas.microsoft.com/office/drawing/2014/main" id="{1D3515C5-5C13-4A08-B0EF-55AACC8285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48264" y="3740482"/>
                <a:ext cx="43204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spcBef>
                    <a:spcPts val="0"/>
                  </a:spcBef>
                  <a:buFontTx/>
                  <a:buNone/>
                  <a:defRPr/>
                </a:pPr>
                <a:r>
                  <a:rPr lang="en-US" altLang="ja-JP" sz="1800" dirty="0"/>
                  <a:t>5’</a:t>
                </a:r>
              </a:p>
            </p:txBody>
          </p:sp>
        </p:grpSp>
        <p:sp>
          <p:nvSpPr>
            <p:cNvPr id="91" name="Text Box 44">
              <a:extLst>
                <a:ext uri="{FF2B5EF4-FFF2-40B4-BE49-F238E27FC236}">
                  <a16:creationId xmlns:a16="http://schemas.microsoft.com/office/drawing/2014/main" id="{1D3515C5-5C13-4A08-B0EF-55AACC828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9552" y="2380818"/>
              <a:ext cx="1584176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ts val="0"/>
                </a:spcBef>
                <a:buFontTx/>
                <a:buNone/>
                <a:defRPr/>
              </a:pPr>
              <a:r>
                <a:rPr lang="en-US" altLang="ja-JP" sz="2000" b="1" dirty="0"/>
                <a:t>2</a:t>
              </a:r>
              <a:r>
                <a:rPr lang="ja-JP" altLang="en-US" sz="2000" b="1" dirty="0"/>
                <a:t>サイクル目</a:t>
              </a:r>
              <a:endParaRPr lang="en-US" altLang="ja-JP" sz="2000" b="1" dirty="0"/>
            </a:p>
          </p:txBody>
        </p:sp>
      </p:grpSp>
      <p:sp>
        <p:nvSpPr>
          <p:cNvPr id="79" name="下矢印 78"/>
          <p:cNvSpPr/>
          <p:nvPr/>
        </p:nvSpPr>
        <p:spPr>
          <a:xfrm>
            <a:off x="1043608" y="2308810"/>
            <a:ext cx="288032" cy="28803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4208" y="796642"/>
            <a:ext cx="24482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1800" dirty="0"/>
              <a:t>DNA</a:t>
            </a:r>
            <a:r>
              <a:rPr lang="ja-JP" altLang="en-US" sz="1800" dirty="0"/>
              <a:t>の向き；  </a:t>
            </a:r>
            <a:r>
              <a:rPr lang="en-US" altLang="ja-JP" sz="1800" dirty="0"/>
              <a:t>5’</a:t>
            </a:r>
            <a:r>
              <a:rPr lang="ja-JP" altLang="en-US" sz="1800" dirty="0"/>
              <a:t>  →　</a:t>
            </a:r>
            <a:r>
              <a:rPr lang="en-US" altLang="ja-JP" sz="1800" dirty="0"/>
              <a:t>3’</a:t>
            </a:r>
          </a:p>
        </p:txBody>
      </p:sp>
      <p:sp>
        <p:nvSpPr>
          <p:cNvPr id="95" name="下矢印 94"/>
          <p:cNvSpPr/>
          <p:nvPr/>
        </p:nvSpPr>
        <p:spPr>
          <a:xfrm>
            <a:off x="1053882" y="4077072"/>
            <a:ext cx="288032" cy="28803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4653136"/>
            <a:ext cx="28803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None/>
              <a:defRPr/>
            </a:pPr>
            <a:r>
              <a:rPr lang="ja-JP" altLang="en-US" sz="2000" b="1" dirty="0"/>
              <a:t>・・</a:t>
            </a:r>
            <a:endParaRPr lang="en-US" altLang="ja-JP" sz="2000" b="1" dirty="0"/>
          </a:p>
          <a:p>
            <a:pPr>
              <a:spcBef>
                <a:spcPts val="0"/>
              </a:spcBef>
              <a:buNone/>
              <a:defRPr/>
            </a:pPr>
            <a:r>
              <a:rPr lang="ja-JP" altLang="en-US" sz="2000" b="1" dirty="0"/>
              <a:t>・</a:t>
            </a:r>
            <a:endParaRPr lang="en-US" altLang="ja-JP" sz="2000" b="1" dirty="0"/>
          </a:p>
          <a:p>
            <a:pPr>
              <a:spcBef>
                <a:spcPts val="0"/>
              </a:spcBef>
              <a:buFontTx/>
              <a:buNone/>
              <a:defRPr/>
            </a:pPr>
            <a:endParaRPr lang="en-US" altLang="ja-JP" sz="2000" b="1" dirty="0"/>
          </a:p>
        </p:txBody>
      </p:sp>
      <p:sp>
        <p:nvSpPr>
          <p:cNvPr id="97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2308810"/>
            <a:ext cx="18722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ja-JP" altLang="en-US" sz="2000" dirty="0"/>
              <a:t>（</a:t>
            </a:r>
            <a:r>
              <a:rPr lang="en-US" altLang="ja-JP" sz="2000" dirty="0"/>
              <a:t>DNA  1</a:t>
            </a:r>
            <a:r>
              <a:rPr lang="ja-JP" altLang="en-US" sz="2000" dirty="0"/>
              <a:t>分子）</a:t>
            </a:r>
            <a:endParaRPr lang="en-US" altLang="ja-JP" sz="2000" dirty="0"/>
          </a:p>
        </p:txBody>
      </p:sp>
      <p:sp>
        <p:nvSpPr>
          <p:cNvPr id="98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192" y="2308810"/>
            <a:ext cx="18722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ja-JP" altLang="en-US" sz="2000" dirty="0"/>
              <a:t>（</a:t>
            </a:r>
            <a:r>
              <a:rPr lang="en-US" altLang="ja-JP" sz="2000" dirty="0"/>
              <a:t>DNA  2</a:t>
            </a:r>
            <a:r>
              <a:rPr lang="ja-JP" altLang="en-US" sz="2000" dirty="0"/>
              <a:t>分子）</a:t>
            </a:r>
            <a:endParaRPr lang="en-US" altLang="ja-JP" sz="2000" dirty="0"/>
          </a:p>
        </p:txBody>
      </p:sp>
      <p:sp>
        <p:nvSpPr>
          <p:cNvPr id="99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4685074"/>
            <a:ext cx="18722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ja-JP" altLang="en-US" sz="2000" dirty="0"/>
              <a:t>（</a:t>
            </a:r>
            <a:r>
              <a:rPr lang="en-US" altLang="ja-JP" sz="2000" dirty="0"/>
              <a:t>DNA  2</a:t>
            </a:r>
            <a:r>
              <a:rPr lang="ja-JP" altLang="en-US" sz="2000" dirty="0"/>
              <a:t>分子）</a:t>
            </a:r>
            <a:endParaRPr lang="en-US" altLang="ja-JP" sz="2000" dirty="0"/>
          </a:p>
        </p:txBody>
      </p:sp>
      <p:sp>
        <p:nvSpPr>
          <p:cNvPr id="100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00" y="4685074"/>
            <a:ext cx="18722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ja-JP" altLang="en-US" sz="2000" dirty="0"/>
              <a:t>（</a:t>
            </a:r>
            <a:r>
              <a:rPr lang="en-US" altLang="ja-JP" sz="2000" dirty="0"/>
              <a:t>DNA  4</a:t>
            </a:r>
            <a:r>
              <a:rPr lang="ja-JP" altLang="en-US" sz="2000" dirty="0"/>
              <a:t>分子）</a:t>
            </a:r>
            <a:endParaRPr lang="en-US" altLang="ja-JP" sz="2000" dirty="0"/>
          </a:p>
        </p:txBody>
      </p:sp>
      <p:sp>
        <p:nvSpPr>
          <p:cNvPr id="101" name="下矢印 100"/>
          <p:cNvSpPr/>
          <p:nvPr/>
        </p:nvSpPr>
        <p:spPr>
          <a:xfrm>
            <a:off x="1064156" y="5722982"/>
            <a:ext cx="288032" cy="28803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6125234"/>
            <a:ext cx="15841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b="1" dirty="0"/>
              <a:t>N</a:t>
            </a:r>
            <a:r>
              <a:rPr lang="ja-JP" altLang="en-US" sz="2000" b="1" dirty="0"/>
              <a:t>サイクル目</a:t>
            </a:r>
            <a:endParaRPr lang="en-US" altLang="ja-JP" sz="2000" b="1" dirty="0"/>
          </a:p>
        </p:txBody>
      </p:sp>
      <p:sp>
        <p:nvSpPr>
          <p:cNvPr id="103" name="Text Box 44">
            <a:extLst>
              <a:ext uri="{FF2B5EF4-FFF2-40B4-BE49-F238E27FC236}">
                <a16:creationId xmlns:a16="http://schemas.microsoft.com/office/drawing/2014/main" id="{1D3515C5-5C13-4A08-B0EF-55AACC82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7864" y="6083022"/>
            <a:ext cx="57961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000" b="1" dirty="0"/>
              <a:t>DNA</a:t>
            </a:r>
            <a:r>
              <a:rPr lang="ja-JP" altLang="en-US" sz="2000" b="1" dirty="0"/>
              <a:t>の分子数；　約 </a:t>
            </a:r>
            <a:r>
              <a:rPr lang="en-US" altLang="ja-JP" sz="2000" b="1" dirty="0"/>
              <a:t>2</a:t>
            </a:r>
            <a:r>
              <a:rPr lang="en-US" altLang="ja-JP" sz="2000" b="1" baseline="30000" dirty="0"/>
              <a:t>n  </a:t>
            </a:r>
            <a:r>
              <a:rPr lang="en-US" altLang="ja-JP" sz="2000" b="1" dirty="0"/>
              <a:t>(2</a:t>
            </a:r>
            <a:r>
              <a:rPr lang="en-US" altLang="ja-JP" sz="2000" b="1" baseline="30000" dirty="0"/>
              <a:t>n</a:t>
            </a:r>
            <a:r>
              <a:rPr lang="en-US" altLang="ja-JP" sz="2000" b="1" dirty="0"/>
              <a:t>-2n)       </a:t>
            </a:r>
            <a:r>
              <a:rPr lang="en-US" altLang="ja-JP" sz="2000" dirty="0"/>
              <a:t>n; </a:t>
            </a:r>
            <a:r>
              <a:rPr lang="ja-JP" altLang="en-US" sz="2000" dirty="0"/>
              <a:t>サイクル数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47234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正方形/長方形 184"/>
          <p:cNvSpPr/>
          <p:nvPr/>
        </p:nvSpPr>
        <p:spPr>
          <a:xfrm>
            <a:off x="0" y="-489236"/>
            <a:ext cx="9144000" cy="13701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6" name="Rectangle 2"/>
          <p:cNvSpPr txBox="1">
            <a:spLocks noChangeArrowheads="1"/>
          </p:cNvSpPr>
          <p:nvPr/>
        </p:nvSpPr>
        <p:spPr>
          <a:xfrm>
            <a:off x="-324544" y="228142"/>
            <a:ext cx="9828713" cy="576064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ts val="3600"/>
              </a:lnSpc>
              <a:defRPr/>
            </a:pPr>
            <a:r>
              <a:rPr lang="ja-JP" altLang="en-US" sz="3200" b="1" spc="1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好熱菌の</a:t>
            </a:r>
            <a:r>
              <a:rPr lang="en-US" altLang="ja-JP" sz="3200" b="1" spc="1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DNA</a:t>
            </a:r>
            <a:r>
              <a:rPr lang="ja-JP" altLang="en-US" sz="3200" b="1" spc="1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ポリメラーゼ（</a:t>
            </a:r>
            <a:r>
              <a:rPr lang="en-US" altLang="ja-JP" sz="3200" b="1" spc="1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DNA</a:t>
            </a:r>
            <a:r>
              <a:rPr lang="ja-JP" altLang="en-US" sz="3200" b="1" spc="1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合成酵素）</a:t>
            </a:r>
            <a:endParaRPr lang="en-US" altLang="ja-JP" sz="3200" b="1" spc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Arial" pitchFamily="34" charset="0"/>
            </a:endParaRPr>
          </a:p>
        </p:txBody>
      </p:sp>
      <p:sp>
        <p:nvSpPr>
          <p:cNvPr id="3076" name="正方形/長方形 153"/>
          <p:cNvSpPr>
            <a:spLocks noChangeArrowheads="1"/>
          </p:cNvSpPr>
          <p:nvPr/>
        </p:nvSpPr>
        <p:spPr bwMode="auto">
          <a:xfrm>
            <a:off x="3175" y="-12700"/>
            <a:ext cx="9144000" cy="6858000"/>
          </a:xfrm>
          <a:prstGeom prst="rect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80656" y="1357526"/>
            <a:ext cx="91450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    酵素の分子実体であるタンパク質が、正常に機能するためは、その高次</a:t>
            </a:r>
            <a:endParaRPr lang="en-US" altLang="ja-JP" sz="2000" dirty="0">
              <a:solidFill>
                <a:srgbClr val="000000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</a:pPr>
            <a:r>
              <a:rPr lang="ja-JP" altLang="en-US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　構造を維持することが必須です。高温処理は、タンパク質の高次構造を</a:t>
            </a:r>
            <a:endParaRPr lang="en-US" altLang="ja-JP" sz="2000" dirty="0">
              <a:solidFill>
                <a:srgbClr val="000000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</a:pPr>
            <a:r>
              <a:rPr lang="ja-JP" altLang="en-US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　破壊し、酵素の活性を消失させることが一般的に知られています</a:t>
            </a:r>
            <a:endParaRPr lang="en-US" altLang="ja-JP" sz="2000" dirty="0">
              <a:solidFill>
                <a:srgbClr val="000000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</a:pPr>
            <a:r>
              <a:rPr lang="ja-JP" altLang="en-US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 （例；</a:t>
            </a:r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DNA</a:t>
            </a:r>
            <a:r>
              <a:rPr lang="ja-JP" altLang="en-US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ポリメラーゼ）。</a:t>
            </a:r>
            <a:endParaRPr lang="en-US" altLang="ja-JP" sz="2000" dirty="0">
              <a:solidFill>
                <a:srgbClr val="000000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</a:pPr>
            <a:r>
              <a:rPr lang="ja-JP" altLang="en-US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　以上の事実を踏まえて、</a:t>
            </a:r>
            <a:r>
              <a:rPr lang="ja-JP" altLang="en-US" sz="200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好熱菌</a:t>
            </a:r>
            <a:r>
              <a:rPr lang="ja-JP" altLang="en-US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の</a:t>
            </a:r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DNA</a:t>
            </a:r>
            <a:r>
              <a:rPr lang="ja-JP" altLang="en-US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ポリメラーゼ（</a:t>
            </a:r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DNA</a:t>
            </a:r>
            <a:r>
              <a:rPr lang="ja-JP" altLang="en-US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合成酵素）に</a:t>
            </a:r>
            <a:endParaRPr lang="en-US" altLang="ja-JP" sz="2000" dirty="0">
              <a:solidFill>
                <a:srgbClr val="000000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</a:pPr>
            <a:r>
              <a:rPr lang="ja-JP" altLang="en-US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　特徴的な性質をあげてください。</a:t>
            </a:r>
            <a:endParaRPr lang="en-US" altLang="ja-JP" sz="2000" dirty="0">
              <a:solidFill>
                <a:srgbClr val="000000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69435" y="3757030"/>
            <a:ext cx="7147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200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高温でも失活しない（タンパク質の高次構造が壊れない）。</a:t>
            </a:r>
            <a:endParaRPr lang="en-US" altLang="ja-JP" sz="2000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509142" y="6488668"/>
            <a:ext cx="4192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https://www.u-fukui.ac.jp/fukupre/36502/</a:t>
            </a:r>
            <a:endParaRPr lang="ja-JP" altLang="en-US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-756592" y="869574"/>
            <a:ext cx="2580807" cy="576064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ts val="3600"/>
              </a:lnSpc>
              <a:defRPr/>
            </a:pPr>
            <a:r>
              <a:rPr lang="ja-JP" altLang="en-US" sz="2400" b="1" spc="1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課題</a:t>
            </a:r>
            <a:endParaRPr lang="en-US" altLang="ja-JP" sz="2400" b="1" spc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Arial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877963" y="3369659"/>
            <a:ext cx="2580807" cy="576064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ts val="3600"/>
              </a:lnSpc>
              <a:defRPr/>
            </a:pPr>
            <a:r>
              <a:rPr lang="ja-JP" altLang="en-US" sz="2400" b="1" spc="1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解答</a:t>
            </a:r>
            <a:endParaRPr lang="en-US" altLang="ja-JP" sz="2400" b="1" spc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Arial" pitchFamily="34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018362" y="5122849"/>
            <a:ext cx="44865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200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好熱菌は、高温の場所に生息する。</a:t>
            </a:r>
            <a:endParaRPr lang="en-US" altLang="ja-JP" sz="2000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pic>
        <p:nvPicPr>
          <p:cNvPr id="1026" name="Picture 2" descr="fp33_14p-2">
            <a:extLst>
              <a:ext uri="{FF2B5EF4-FFF2-40B4-BE49-F238E27FC236}">
                <a16:creationId xmlns:a16="http://schemas.microsoft.com/office/drawing/2014/main" id="{72236097-56E9-E59D-2FC8-213321585D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95"/>
          <a:stretch/>
        </p:blipFill>
        <p:spPr bwMode="auto">
          <a:xfrm>
            <a:off x="769435" y="4280620"/>
            <a:ext cx="2857500" cy="1994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5705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7FB4A9AFE427940A233F620482391BC" ma:contentTypeVersion="11" ma:contentTypeDescription="新しいドキュメントを作成します。" ma:contentTypeScope="" ma:versionID="7d07c623fcf492d75176e4d028ce0b85">
  <xsd:schema xmlns:xsd="http://www.w3.org/2001/XMLSchema" xmlns:xs="http://www.w3.org/2001/XMLSchema" xmlns:p="http://schemas.microsoft.com/office/2006/metadata/properties" xmlns:ns2="3e488705-4b9b-4213-9659-66b8e8d9e444" xmlns:ns3="b2f9a78e-fb3f-494d-9ca8-51733c1c8360" targetNamespace="http://schemas.microsoft.com/office/2006/metadata/properties" ma:root="true" ma:fieldsID="990307faf57847a09444134dc20b3152" ns2:_="" ns3:_="">
    <xsd:import namespace="3e488705-4b9b-4213-9659-66b8e8d9e444"/>
    <xsd:import namespace="b2f9a78e-fb3f-494d-9ca8-51733c1c83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488705-4b9b-4213-9659-66b8e8d9e4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f9a78e-fb3f-494d-9ca8-51733c1c836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E2A52F-3091-4653-851A-81CDD6F31916}">
  <ds:schemaRefs>
    <ds:schemaRef ds:uri="b2f9a78e-fb3f-494d-9ca8-51733c1c8360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3e488705-4b9b-4213-9659-66b8e8d9e44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551187C-AF2C-4FB4-9B8F-5B3754BCF8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FA0AB5-3F36-4494-B623-75F76825A5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488705-4b9b-4213-9659-66b8e8d9e444"/>
    <ds:schemaRef ds:uri="b2f9a78e-fb3f-494d-9ca8-51733c1c83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49781</TotalTime>
  <Words>491</Words>
  <Application>Microsoft Office PowerPoint</Application>
  <PresentationFormat>画面に合わせる (4:3)</PresentationFormat>
  <Paragraphs>131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ＭＳ ゴシック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dbio</dc:creator>
  <cp:lastModifiedBy>z5005026 海老名 彩雪</cp:lastModifiedBy>
  <cp:revision>2961</cp:revision>
  <cp:lastPrinted>2024-11-14T07:10:33Z</cp:lastPrinted>
  <dcterms:created xsi:type="dcterms:W3CDTF">2014-06-07T09:35:31Z</dcterms:created>
  <dcterms:modified xsi:type="dcterms:W3CDTF">2025-02-25T04:33:55Z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0x01010047FB4A9AFE427940A233F620482391BC</vt:lpwstr>
  </property>
</Properties>
</file>