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1268" r:id="rId5"/>
    <p:sldId id="1260" r:id="rId6"/>
    <p:sldId id="1140" r:id="rId7"/>
    <p:sldId id="1261" r:id="rId8"/>
    <p:sldId id="1249" r:id="rId9"/>
    <p:sldId id="1267" r:id="rId10"/>
    <p:sldId id="1248" r:id="rId11"/>
    <p:sldId id="1252" r:id="rId12"/>
    <p:sldId id="1266" r:id="rId13"/>
  </p:sldIdLst>
  <p:sldSz cx="9144000" cy="6858000" type="screen4x3"/>
  <p:notesSz cx="9939338" cy="68072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3543"/>
    <a:srgbClr val="FF0066"/>
    <a:srgbClr val="FEFDF7"/>
    <a:srgbClr val="C9CDE8"/>
    <a:srgbClr val="FEF5CA"/>
    <a:srgbClr val="FEF7DB"/>
    <a:srgbClr val="FFFEF9"/>
    <a:srgbClr val="FFF9E6"/>
    <a:srgbClr val="E3EEC5"/>
    <a:srgbClr val="888E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3798" autoAdjust="0"/>
    <p:restoredTop sz="95380" autoAdjust="0"/>
  </p:normalViewPr>
  <p:slideViewPr>
    <p:cSldViewPr>
      <p:cViewPr varScale="1">
        <p:scale>
          <a:sx n="113" d="100"/>
          <a:sy n="113" d="100"/>
        </p:scale>
        <p:origin x="1146" y="9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4" d="100"/>
        <a:sy n="154" d="100"/>
      </p:scale>
      <p:origin x="0" y="-3909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F24EF7A8-63BF-4DA0-83B7-6815F93CC23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" y="5"/>
            <a:ext cx="4306514" cy="340792"/>
          </a:xfrm>
          <a:prstGeom prst="rect">
            <a:avLst/>
          </a:prstGeom>
        </p:spPr>
        <p:txBody>
          <a:bodyPr vert="horz" lIns="90549" tIns="45275" rIns="90549" bIns="45275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0AABB71-A4C0-4AB3-8498-3869F5F4D30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630540" y="5"/>
            <a:ext cx="4306514" cy="340792"/>
          </a:xfrm>
          <a:prstGeom prst="rect">
            <a:avLst/>
          </a:prstGeom>
        </p:spPr>
        <p:txBody>
          <a:bodyPr vert="horz" lIns="90549" tIns="45275" rIns="90549" bIns="45275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8846CD44-9499-4E28-A2AE-25347E1736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" y="6466413"/>
            <a:ext cx="4306514" cy="340792"/>
          </a:xfrm>
          <a:prstGeom prst="rect">
            <a:avLst/>
          </a:prstGeom>
        </p:spPr>
        <p:txBody>
          <a:bodyPr vert="horz" lIns="90549" tIns="45275" rIns="90549" bIns="45275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0FC044E-0191-4954-9C90-6B8702BA99D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630540" y="6466413"/>
            <a:ext cx="4306514" cy="340792"/>
          </a:xfrm>
          <a:prstGeom prst="rect">
            <a:avLst/>
          </a:prstGeom>
        </p:spPr>
        <p:txBody>
          <a:bodyPr vert="horz" lIns="90549" tIns="45275" rIns="90549" bIns="45275" rtlCol="0" anchor="b"/>
          <a:lstStyle>
            <a:lvl1pPr algn="r">
              <a:defRPr sz="1200"/>
            </a:lvl1pPr>
          </a:lstStyle>
          <a:p>
            <a:fld id="{A988A924-C905-4D5A-9C2C-3B4EC82CC94D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66576639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7" y="2"/>
            <a:ext cx="4307047" cy="340360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5630000" y="2"/>
            <a:ext cx="4307047" cy="340360"/>
          </a:xfrm>
          <a:prstGeom prst="rect">
            <a:avLst/>
          </a:prstGeom>
        </p:spPr>
        <p:txBody>
          <a:bodyPr vert="horz" lIns="91419" tIns="45709" rIns="91419" bIns="45709" rtlCol="0"/>
          <a:lstStyle>
            <a:lvl1pPr algn="r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3268663" y="511175"/>
            <a:ext cx="3402012" cy="255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9" tIns="45709" rIns="91419" bIns="45709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993939" y="3233422"/>
            <a:ext cx="7951468" cy="3063239"/>
          </a:xfrm>
          <a:prstGeom prst="rect">
            <a:avLst/>
          </a:prstGeom>
        </p:spPr>
        <p:txBody>
          <a:bodyPr vert="horz" lIns="91419" tIns="45709" rIns="91419" bIns="45709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7" y="6465659"/>
            <a:ext cx="4307047" cy="340360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5630000" y="6465659"/>
            <a:ext cx="4307047" cy="340360"/>
          </a:xfrm>
          <a:prstGeom prst="rect">
            <a:avLst/>
          </a:prstGeom>
        </p:spPr>
        <p:txBody>
          <a:bodyPr vert="horz" lIns="91419" tIns="45709" rIns="91419" bIns="45709" rtlCol="0" anchor="b"/>
          <a:lstStyle>
            <a:lvl1pPr algn="r">
              <a:defRPr sz="1200"/>
            </a:lvl1pPr>
          </a:lstStyle>
          <a:p>
            <a:fld id="{F563DCE3-6F10-4CCE-9E8E-47ABB86D0B5A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37268136"/>
      </p:ext>
    </p:extLst>
  </p:cSld>
  <p:clrMap bg1="lt1" tx1="dk1" bg2="lt2" tx2="dk2" accent1="accent1" accent2="accent2" accent3="accent3" accent4="accent4" accent5="accent5" accent6="accent6" hlink="hlink" folHlink="folHlink"/>
  <p:hf sldNum="0" hdr="0" ftr="0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900EDA-98FC-8804-2652-656BBA1402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>
            <a:extLst>
              <a:ext uri="{FF2B5EF4-FFF2-40B4-BE49-F238E27FC236}">
                <a16:creationId xmlns:a16="http://schemas.microsoft.com/office/drawing/2014/main" id="{EBCE27A8-31BB-AA23-F140-C7665A849E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0376" indent="-28091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656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118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581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2043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1506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969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0431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1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>
            <a:extLst>
              <a:ext uri="{FF2B5EF4-FFF2-40B4-BE49-F238E27FC236}">
                <a16:creationId xmlns:a16="http://schemas.microsoft.com/office/drawing/2014/main" id="{8EA141D9-1D42-8C2B-582D-E4CE8C97CFC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C0993E3F-A7A7-DFA7-E880-FC389BE9643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7592721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0376" indent="-28091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656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118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581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2043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1506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969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0431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2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2840387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0376" indent="-28091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656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118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581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2043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1506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969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0431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3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555167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0376" indent="-28091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656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118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581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2043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1506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969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0431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4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26369316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0376" indent="-28091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656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118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581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2043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1506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969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0431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5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18438044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0376" indent="-28091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656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118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581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2043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1506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969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0431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6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15427786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0376" indent="-28091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656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3118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581" indent="-22473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2043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1506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969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20431" indent="-22473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7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28968833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708" indent="-28296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859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602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346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089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2833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5577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8320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8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3457593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5708" indent="-282964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31859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84602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37346" indent="-226371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90089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42833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95577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48320" indent="-226371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9364233-4301-5443-AC17-DA502B56A2D3}" type="slidenum">
              <a:rPr lang="en-US" altLang="ja-JP" sz="1200">
                <a:latin typeface="Calibri" charset="0"/>
              </a:rPr>
              <a:pPr/>
              <a:t>9</a:t>
            </a:fld>
            <a:endParaRPr lang="en-US" altLang="ja-JP" sz="1200">
              <a:latin typeface="Calibri" charset="0"/>
            </a:endParaRPr>
          </a:p>
        </p:txBody>
      </p:sp>
      <p:sp>
        <p:nvSpPr>
          <p:cNvPr id="3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ja-JP" sz="900" dirty="0"/>
          </a:p>
        </p:txBody>
      </p:sp>
    </p:spTree>
    <p:extLst>
      <p:ext uri="{BB962C8B-B14F-4D97-AF65-F5344CB8AC3E}">
        <p14:creationId xmlns:p14="http://schemas.microsoft.com/office/powerpoint/2010/main" val="2263877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7489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182975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874003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51819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28294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25205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8" name="フッター プレースホルダー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5601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584491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24043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743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438412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0EBAD-D20E-434D-BB4D-E3228D976901}" type="slidenum">
              <a:rPr kumimoji="1" lang="ja-JP" altLang="en-US" smtClean="0"/>
              <a:pPr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29055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emf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67EC12-89DE-6901-44BE-8A789927D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6E6A6042-D2E9-ED0D-DF48-FA5D4F9C6962}"/>
              </a:ext>
            </a:extLst>
          </p:cNvPr>
          <p:cNvSpPr/>
          <p:nvPr/>
        </p:nvSpPr>
        <p:spPr>
          <a:xfrm>
            <a:off x="0" y="-99392"/>
            <a:ext cx="9144000" cy="748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>
            <a:extLst>
              <a:ext uri="{FF2B5EF4-FFF2-40B4-BE49-F238E27FC236}">
                <a16:creationId xmlns:a16="http://schemas.microsoft.com/office/drawing/2014/main" id="{BAC0EE0C-2E5E-F288-A597-826AC8167EA3}"/>
              </a:ext>
            </a:extLst>
          </p:cNvPr>
          <p:cNvSpPr txBox="1">
            <a:spLocks/>
          </p:cNvSpPr>
          <p:nvPr/>
        </p:nvSpPr>
        <p:spPr bwMode="auto">
          <a:xfrm>
            <a:off x="0" y="-41300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2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植物の器官</a:t>
            </a:r>
            <a:endParaRPr lang="en-US" altLang="ja-JP" sz="3200" b="1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>
            <a:extLst>
              <a:ext uri="{FF2B5EF4-FFF2-40B4-BE49-F238E27FC236}">
                <a16:creationId xmlns:a16="http://schemas.microsoft.com/office/drawing/2014/main" id="{C3F201E0-4EC0-E2B9-8026-A37014773F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FE215638-D5B0-6565-592C-FC56954756B5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1411933"/>
            <a:ext cx="8892480" cy="780231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400"/>
              </a:lnSpc>
              <a:spcAft>
                <a:spcPts val="0"/>
              </a:spcAft>
              <a:defRPr/>
            </a:pPr>
            <a:r>
              <a:rPr lang="en-US" altLang="ja-JP" sz="24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2.  </a:t>
            </a:r>
            <a:r>
              <a:rPr lang="ja-JP" altLang="en-US" sz="24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生殖器官；生殖のための器官：花、果実、および種子</a:t>
            </a:r>
            <a:endParaRPr lang="en-US" altLang="ja-JP" sz="2400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AB3E2EDF-0BD0-95D1-16E6-4B85F02E9679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836712"/>
            <a:ext cx="8892480" cy="432048"/>
          </a:xfrm>
          <a:prstGeom prst="rect">
            <a:avLst/>
          </a:prstGeom>
        </p:spPr>
        <p:txBody>
          <a:bodyPr/>
          <a:lstStyle/>
          <a:p>
            <a:pPr marL="457200" indent="-457200" fontAlgn="auto">
              <a:lnSpc>
                <a:spcPts val="2400"/>
              </a:lnSpc>
              <a:spcAft>
                <a:spcPts val="0"/>
              </a:spcAft>
              <a:buAutoNum type="arabicPeriod"/>
              <a:defRPr/>
            </a:pPr>
            <a:r>
              <a:rPr lang="ja-JP" altLang="en-US" sz="24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栄養器官；栄養生長のための器官：根、茎、および葉</a:t>
            </a:r>
            <a:endParaRPr lang="en-US" altLang="ja-JP" sz="2400" b="1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grpSp>
        <p:nvGrpSpPr>
          <p:cNvPr id="31" name="グループ化 30">
            <a:extLst>
              <a:ext uri="{FF2B5EF4-FFF2-40B4-BE49-F238E27FC236}">
                <a16:creationId xmlns:a16="http://schemas.microsoft.com/office/drawing/2014/main" id="{A6B30F98-B86D-7EF5-5E90-6FC35461620E}"/>
              </a:ext>
            </a:extLst>
          </p:cNvPr>
          <p:cNvGrpSpPr/>
          <p:nvPr/>
        </p:nvGrpSpPr>
        <p:grpSpPr>
          <a:xfrm>
            <a:off x="719159" y="2137048"/>
            <a:ext cx="7715873" cy="3732559"/>
            <a:chOff x="899592" y="2792785"/>
            <a:chExt cx="7715873" cy="3732559"/>
          </a:xfrm>
        </p:grpSpPr>
        <p:pic>
          <p:nvPicPr>
            <p:cNvPr id="12" name="図 11">
              <a:extLst>
                <a:ext uri="{FF2B5EF4-FFF2-40B4-BE49-F238E27FC236}">
                  <a16:creationId xmlns:a16="http://schemas.microsoft.com/office/drawing/2014/main" id="{B978CB4A-383C-EB91-FCED-42B1ECAD450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31840" y="3212976"/>
              <a:ext cx="3024336" cy="2770546"/>
            </a:xfrm>
            <a:prstGeom prst="rect">
              <a:avLst/>
            </a:prstGeom>
          </p:spPr>
        </p:pic>
        <p:sp>
          <p:nvSpPr>
            <p:cNvPr id="18" name="Rectangle 2">
              <a:extLst>
                <a:ext uri="{FF2B5EF4-FFF2-40B4-BE49-F238E27FC236}">
                  <a16:creationId xmlns:a16="http://schemas.microsoft.com/office/drawing/2014/main" id="{58E98C47-EFB0-B862-9952-CADF8C61B9CB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472402" y="3595050"/>
              <a:ext cx="2343213" cy="780231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lnSpc>
                  <a:spcPts val="2400"/>
                </a:lnSpc>
                <a:spcAft>
                  <a:spcPts val="0"/>
                </a:spcAft>
                <a:defRPr/>
              </a:pPr>
              <a:r>
                <a:rPr lang="ja-JP" altLang="en-US" sz="2200" b="1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栄養生長</a:t>
              </a:r>
              <a:endParaRPr lang="en-US" altLang="ja-JP" sz="22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  <a:p>
              <a:pPr algn="ctr" fontAlgn="auto">
                <a:lnSpc>
                  <a:spcPts val="2400"/>
                </a:lnSpc>
                <a:spcAft>
                  <a:spcPts val="0"/>
                </a:spcAft>
                <a:defRPr/>
              </a:pPr>
              <a:r>
                <a:rPr lang="ja-JP" altLang="en-US" sz="2200" b="1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（個体の維持）</a:t>
              </a:r>
              <a:endParaRPr lang="en-US" altLang="ja-JP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20" name="Rectangle 2">
              <a:extLst>
                <a:ext uri="{FF2B5EF4-FFF2-40B4-BE49-F238E27FC236}">
                  <a16:creationId xmlns:a16="http://schemas.microsoft.com/office/drawing/2014/main" id="{117879FD-C7EA-DEC8-3202-91663A559CA9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563888" y="4892034"/>
              <a:ext cx="2160240" cy="780231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lnSpc>
                  <a:spcPts val="2400"/>
                </a:lnSpc>
                <a:spcAft>
                  <a:spcPts val="0"/>
                </a:spcAft>
                <a:defRPr/>
              </a:pPr>
              <a:r>
                <a:rPr lang="ja-JP" altLang="en-US" sz="2200" b="1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生殖生長</a:t>
              </a:r>
              <a:endParaRPr lang="en-US" altLang="ja-JP" sz="22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  <a:p>
              <a:pPr algn="ctr" fontAlgn="auto">
                <a:lnSpc>
                  <a:spcPts val="2400"/>
                </a:lnSpc>
                <a:spcAft>
                  <a:spcPts val="0"/>
                </a:spcAft>
                <a:defRPr/>
              </a:pPr>
              <a:r>
                <a:rPr lang="ja-JP" altLang="en-US" sz="2200" b="1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（種の維持）</a:t>
              </a:r>
              <a:endParaRPr lang="en-US" altLang="ja-JP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21" name="Rectangle 2">
              <a:extLst>
                <a:ext uri="{FF2B5EF4-FFF2-40B4-BE49-F238E27FC236}">
                  <a16:creationId xmlns:a16="http://schemas.microsoft.com/office/drawing/2014/main" id="{6B035DE3-C8F4-D39D-448A-FBDA6DBFFA1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206054" y="2792785"/>
              <a:ext cx="881019" cy="348183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lnSpc>
                  <a:spcPts val="2400"/>
                </a:lnSpc>
                <a:spcAft>
                  <a:spcPts val="0"/>
                </a:spcAft>
                <a:defRPr/>
              </a:pPr>
              <a:r>
                <a:rPr lang="ja-JP" altLang="en-US" sz="2200" b="1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発芽</a:t>
              </a:r>
              <a:endParaRPr lang="en-US" altLang="ja-JP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22" name="Rectangle 2">
              <a:extLst>
                <a:ext uri="{FF2B5EF4-FFF2-40B4-BE49-F238E27FC236}">
                  <a16:creationId xmlns:a16="http://schemas.microsoft.com/office/drawing/2014/main" id="{D4DFF4D9-4706-6330-36C2-7DDAF62BFD39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619672" y="4680729"/>
              <a:ext cx="1523185" cy="348183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lnSpc>
                  <a:spcPts val="2400"/>
                </a:lnSpc>
                <a:spcAft>
                  <a:spcPts val="0"/>
                </a:spcAft>
                <a:defRPr/>
              </a:pPr>
              <a:r>
                <a:rPr lang="ja-JP" altLang="en-US" sz="2200" b="1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種子形成</a:t>
              </a:r>
              <a:endParaRPr lang="en-US" altLang="ja-JP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23" name="Rectangle 2">
              <a:extLst>
                <a:ext uri="{FF2B5EF4-FFF2-40B4-BE49-F238E27FC236}">
                  <a16:creationId xmlns:a16="http://schemas.microsoft.com/office/drawing/2014/main" id="{523D683B-A353-C6FD-82A7-00071E93B82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99592" y="5601097"/>
              <a:ext cx="2603305" cy="348183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lnSpc>
                  <a:spcPts val="2400"/>
                </a:lnSpc>
                <a:spcAft>
                  <a:spcPts val="0"/>
                </a:spcAft>
                <a:defRPr/>
              </a:pPr>
              <a:r>
                <a:rPr lang="ja-JP" altLang="en-US" sz="2200" b="1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果実の肥大・成熟</a:t>
              </a:r>
              <a:endParaRPr lang="en-US" altLang="ja-JP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24" name="Rectangle 2">
              <a:extLst>
                <a:ext uri="{FF2B5EF4-FFF2-40B4-BE49-F238E27FC236}">
                  <a16:creationId xmlns:a16="http://schemas.microsoft.com/office/drawing/2014/main" id="{1BECB78D-4598-A2EA-D322-6578CCBA9122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785023" y="6177161"/>
              <a:ext cx="1723081" cy="348183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lnSpc>
                  <a:spcPts val="2400"/>
                </a:lnSpc>
                <a:spcAft>
                  <a:spcPts val="0"/>
                </a:spcAft>
                <a:defRPr/>
              </a:pPr>
              <a:r>
                <a:rPr lang="ja-JP" altLang="en-US" sz="2200" b="1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開花・受精</a:t>
              </a:r>
              <a:endParaRPr lang="en-US" altLang="ja-JP" sz="22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25" name="Rectangle 2">
              <a:extLst>
                <a:ext uri="{FF2B5EF4-FFF2-40B4-BE49-F238E27FC236}">
                  <a16:creationId xmlns:a16="http://schemas.microsoft.com/office/drawing/2014/main" id="{95DF79BD-90D6-E43E-AD8E-34FB21E09D06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691680" y="3501008"/>
              <a:ext cx="1523185" cy="348183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lnSpc>
                  <a:spcPts val="2400"/>
                </a:lnSpc>
                <a:spcAft>
                  <a:spcPts val="0"/>
                </a:spcAft>
                <a:defRPr/>
              </a:pPr>
              <a:r>
                <a:rPr lang="ja-JP" altLang="en-US" sz="2200" b="1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種子</a:t>
              </a:r>
              <a:endParaRPr lang="en-US" altLang="ja-JP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26" name="Rectangle 2">
              <a:extLst>
                <a:ext uri="{FF2B5EF4-FFF2-40B4-BE49-F238E27FC236}">
                  <a16:creationId xmlns:a16="http://schemas.microsoft.com/office/drawing/2014/main" id="{3B018E4F-B0E0-3CBA-07F8-A79647614AE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857127" y="3501008"/>
              <a:ext cx="2099249" cy="348183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lnSpc>
                  <a:spcPts val="2400"/>
                </a:lnSpc>
                <a:spcAft>
                  <a:spcPts val="0"/>
                </a:spcAft>
                <a:defRPr/>
              </a:pPr>
              <a:r>
                <a:rPr lang="ja-JP" altLang="en-US" sz="2200" b="1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茎・葉の増大</a:t>
              </a:r>
              <a:endParaRPr lang="en-US" altLang="ja-JP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27" name="Rectangle 2">
              <a:extLst>
                <a:ext uri="{FF2B5EF4-FFF2-40B4-BE49-F238E27FC236}">
                  <a16:creationId xmlns:a16="http://schemas.microsoft.com/office/drawing/2014/main" id="{6E70A8B5-641B-124A-6D4E-8F5EC619F79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012160" y="4679889"/>
              <a:ext cx="1523185" cy="348183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lnSpc>
                  <a:spcPts val="2400"/>
                </a:lnSpc>
                <a:spcAft>
                  <a:spcPts val="0"/>
                </a:spcAft>
                <a:defRPr/>
              </a:pPr>
              <a:r>
                <a:rPr lang="ja-JP" altLang="en-US" sz="2200" b="1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花芽分化</a:t>
              </a:r>
              <a:endParaRPr lang="en-US" altLang="ja-JP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28" name="Rectangle 2">
              <a:extLst>
                <a:ext uri="{FF2B5EF4-FFF2-40B4-BE49-F238E27FC236}">
                  <a16:creationId xmlns:a16="http://schemas.microsoft.com/office/drawing/2014/main" id="{D2EEB677-3FAF-81F9-9A35-3AEB3D3C76C0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5652120" y="5611274"/>
              <a:ext cx="2963345" cy="348183"/>
            </a:xfrm>
            <a:prstGeom prst="rect">
              <a:avLst/>
            </a:prstGeom>
          </p:spPr>
          <p:txBody>
            <a:bodyPr/>
            <a:lstStyle/>
            <a:p>
              <a:pPr algn="ctr" fontAlgn="auto">
                <a:lnSpc>
                  <a:spcPts val="2400"/>
                </a:lnSpc>
                <a:spcAft>
                  <a:spcPts val="0"/>
                </a:spcAft>
                <a:defRPr/>
              </a:pPr>
              <a:r>
                <a:rPr lang="ja-JP" altLang="en-US" sz="2200" b="1" spc="100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花粉・胚のうの形成</a:t>
              </a:r>
              <a:endParaRPr lang="en-US" altLang="ja-JP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30" name="下矢印 29">
              <a:extLst>
                <a:ext uri="{FF2B5EF4-FFF2-40B4-BE49-F238E27FC236}">
                  <a16:creationId xmlns:a16="http://schemas.microsoft.com/office/drawing/2014/main" id="{90EA03B6-5197-D309-AB32-9E1B92AF1BDD}"/>
                </a:ext>
              </a:extLst>
            </p:cNvPr>
            <p:cNvSpPr/>
            <p:nvPr/>
          </p:nvSpPr>
          <p:spPr>
            <a:xfrm flipV="1">
              <a:off x="2339752" y="4149080"/>
              <a:ext cx="216024" cy="288032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2" name="下矢印 31">
              <a:extLst>
                <a:ext uri="{FF2B5EF4-FFF2-40B4-BE49-F238E27FC236}">
                  <a16:creationId xmlns:a16="http://schemas.microsoft.com/office/drawing/2014/main" id="{AA5E9D64-214A-0977-5138-ECD22BE771C5}"/>
                </a:ext>
              </a:extLst>
            </p:cNvPr>
            <p:cNvSpPr/>
            <p:nvPr/>
          </p:nvSpPr>
          <p:spPr>
            <a:xfrm>
              <a:off x="6660232" y="4174132"/>
              <a:ext cx="216024" cy="288032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下矢印 32">
              <a:extLst>
                <a:ext uri="{FF2B5EF4-FFF2-40B4-BE49-F238E27FC236}">
                  <a16:creationId xmlns:a16="http://schemas.microsoft.com/office/drawing/2014/main" id="{31A22DCF-C3D5-87E8-D469-EDCF46769608}"/>
                </a:ext>
              </a:extLst>
            </p:cNvPr>
            <p:cNvSpPr/>
            <p:nvPr/>
          </p:nvSpPr>
          <p:spPr>
            <a:xfrm rot="1537807">
              <a:off x="6567884" y="5189743"/>
              <a:ext cx="216024" cy="288032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下矢印 33">
              <a:extLst>
                <a:ext uri="{FF2B5EF4-FFF2-40B4-BE49-F238E27FC236}">
                  <a16:creationId xmlns:a16="http://schemas.microsoft.com/office/drawing/2014/main" id="{5A8980A0-D175-A402-048F-25ACF368E292}"/>
                </a:ext>
              </a:extLst>
            </p:cNvPr>
            <p:cNvSpPr/>
            <p:nvPr/>
          </p:nvSpPr>
          <p:spPr>
            <a:xfrm rot="20062193" flipV="1">
              <a:off x="2391420" y="5189744"/>
              <a:ext cx="216024" cy="288032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下矢印 34">
              <a:extLst>
                <a:ext uri="{FF2B5EF4-FFF2-40B4-BE49-F238E27FC236}">
                  <a16:creationId xmlns:a16="http://schemas.microsoft.com/office/drawing/2014/main" id="{01A05754-64CA-8C9A-631D-2085D4448FC1}"/>
                </a:ext>
              </a:extLst>
            </p:cNvPr>
            <p:cNvSpPr/>
            <p:nvPr/>
          </p:nvSpPr>
          <p:spPr>
            <a:xfrm rot="3403139">
              <a:off x="5772923" y="6092317"/>
              <a:ext cx="216024" cy="288032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下矢印 35">
              <a:extLst>
                <a:ext uri="{FF2B5EF4-FFF2-40B4-BE49-F238E27FC236}">
                  <a16:creationId xmlns:a16="http://schemas.microsoft.com/office/drawing/2014/main" id="{4403FB0F-A3A0-1F02-A8B9-7207B3311EFC}"/>
                </a:ext>
              </a:extLst>
            </p:cNvPr>
            <p:cNvSpPr/>
            <p:nvPr/>
          </p:nvSpPr>
          <p:spPr>
            <a:xfrm rot="18196861" flipV="1">
              <a:off x="3238633" y="6077046"/>
              <a:ext cx="216024" cy="288032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下矢印 36">
              <a:extLst>
                <a:ext uri="{FF2B5EF4-FFF2-40B4-BE49-F238E27FC236}">
                  <a16:creationId xmlns:a16="http://schemas.microsoft.com/office/drawing/2014/main" id="{A9BB6D7E-D5A4-7767-51FC-B94F965E3BE2}"/>
                </a:ext>
              </a:extLst>
            </p:cNvPr>
            <p:cNvSpPr/>
            <p:nvPr/>
          </p:nvSpPr>
          <p:spPr>
            <a:xfrm rot="3996084" flipV="1">
              <a:off x="3270904" y="3081266"/>
              <a:ext cx="216024" cy="288032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下矢印 37">
              <a:extLst>
                <a:ext uri="{FF2B5EF4-FFF2-40B4-BE49-F238E27FC236}">
                  <a16:creationId xmlns:a16="http://schemas.microsoft.com/office/drawing/2014/main" id="{1517C8CE-1CA8-83DD-D34F-0245F0F08B4A}"/>
                </a:ext>
              </a:extLst>
            </p:cNvPr>
            <p:cNvSpPr/>
            <p:nvPr/>
          </p:nvSpPr>
          <p:spPr>
            <a:xfrm rot="17603916">
              <a:off x="5657072" y="2984646"/>
              <a:ext cx="216024" cy="288032"/>
            </a:xfrm>
            <a:prstGeom prst="downArrow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0" name="Rectangle 2">
            <a:extLst>
              <a:ext uri="{FF2B5EF4-FFF2-40B4-BE49-F238E27FC236}">
                <a16:creationId xmlns:a16="http://schemas.microsoft.com/office/drawing/2014/main" id="{1F0F1292-CBFA-2775-C17F-41408157B874}"/>
              </a:ext>
            </a:extLst>
          </p:cNvPr>
          <p:cNvSpPr txBox="1">
            <a:spLocks noChangeArrowheads="1"/>
          </p:cNvSpPr>
          <p:nvPr/>
        </p:nvSpPr>
        <p:spPr>
          <a:xfrm>
            <a:off x="1115616" y="6377136"/>
            <a:ext cx="8892480" cy="780231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400"/>
              </a:lnSpc>
              <a:spcAft>
                <a:spcPts val="0"/>
              </a:spcAft>
              <a:defRPr/>
            </a:pPr>
            <a:r>
              <a:rPr lang="ja-JP" altLang="en-US" sz="2400" b="1" spc="100" dirty="0">
                <a:solidFill>
                  <a:srgbClr val="FF0000"/>
                </a:solidFill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＊器官をもつ植物は、シダ植物と種子植物のみである。</a:t>
            </a:r>
            <a:endParaRPr lang="en-US" altLang="ja-JP" sz="2400" spc="100" dirty="0">
              <a:solidFill>
                <a:srgbClr val="FF0000"/>
              </a:solidFill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87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16656"/>
            <a:ext cx="9144000" cy="578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0" y="-57844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2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植物の分類</a:t>
            </a:r>
            <a:endParaRPr lang="en-US" altLang="ja-JP" sz="3200" b="1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grpSp>
        <p:nvGrpSpPr>
          <p:cNvPr id="6" name="グループ化 5"/>
          <p:cNvGrpSpPr/>
          <p:nvPr/>
        </p:nvGrpSpPr>
        <p:grpSpPr>
          <a:xfrm>
            <a:off x="402608" y="1243643"/>
            <a:ext cx="3494860" cy="3202554"/>
            <a:chOff x="1649428" y="1686201"/>
            <a:chExt cx="3494860" cy="3202554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4488975" y="1686201"/>
              <a:ext cx="0" cy="43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コネクタ 9"/>
            <p:cNvCxnSpPr/>
            <p:nvPr/>
          </p:nvCxnSpPr>
          <p:spPr>
            <a:xfrm rot="16200000">
              <a:off x="4298288" y="1264822"/>
              <a:ext cx="0" cy="169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線コネクタ 10"/>
            <p:cNvCxnSpPr/>
            <p:nvPr/>
          </p:nvCxnSpPr>
          <p:spPr>
            <a:xfrm>
              <a:off x="5112692" y="2080755"/>
              <a:ext cx="0" cy="2808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線コネクタ 11"/>
            <p:cNvCxnSpPr/>
            <p:nvPr/>
          </p:nvCxnSpPr>
          <p:spPr>
            <a:xfrm>
              <a:off x="3482355" y="2075706"/>
              <a:ext cx="0" cy="684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コネクタ 12"/>
            <p:cNvCxnSpPr/>
            <p:nvPr/>
          </p:nvCxnSpPr>
          <p:spPr>
            <a:xfrm rot="16200000">
              <a:off x="3555317" y="1896828"/>
              <a:ext cx="0" cy="169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線コネクタ 13"/>
            <p:cNvCxnSpPr/>
            <p:nvPr/>
          </p:nvCxnSpPr>
          <p:spPr>
            <a:xfrm>
              <a:off x="4365501" y="2740351"/>
              <a:ext cx="0" cy="2124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線コネクタ 14"/>
            <p:cNvCxnSpPr/>
            <p:nvPr/>
          </p:nvCxnSpPr>
          <p:spPr>
            <a:xfrm>
              <a:off x="2743225" y="2714097"/>
              <a:ext cx="0" cy="720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直線コネクタ 15"/>
            <p:cNvCxnSpPr/>
            <p:nvPr/>
          </p:nvCxnSpPr>
          <p:spPr>
            <a:xfrm rot="16200000">
              <a:off x="2762195" y="2680425"/>
              <a:ext cx="0" cy="1440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線コネクタ 17"/>
            <p:cNvCxnSpPr/>
            <p:nvPr/>
          </p:nvCxnSpPr>
          <p:spPr>
            <a:xfrm>
              <a:off x="3449432" y="3400425"/>
              <a:ext cx="0" cy="1476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コネクタ 19"/>
            <p:cNvCxnSpPr/>
            <p:nvPr/>
          </p:nvCxnSpPr>
          <p:spPr>
            <a:xfrm>
              <a:off x="2072262" y="3366010"/>
              <a:ext cx="0" cy="720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線コネクタ 20"/>
            <p:cNvCxnSpPr/>
            <p:nvPr/>
          </p:nvCxnSpPr>
          <p:spPr>
            <a:xfrm rot="16200000">
              <a:off x="2045428" y="3671547"/>
              <a:ext cx="0" cy="79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コネクタ 21"/>
            <p:cNvCxnSpPr/>
            <p:nvPr/>
          </p:nvCxnSpPr>
          <p:spPr>
            <a:xfrm>
              <a:off x="2407648" y="4038972"/>
              <a:ext cx="0" cy="79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コネクタ 22"/>
            <p:cNvCxnSpPr/>
            <p:nvPr/>
          </p:nvCxnSpPr>
          <p:spPr>
            <a:xfrm>
              <a:off x="1671384" y="4029447"/>
              <a:ext cx="0" cy="792000"/>
            </a:xfrm>
            <a:prstGeom prst="line">
              <a:avLst/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"/>
          <p:cNvSpPr txBox="1">
            <a:spLocks noChangeArrowheads="1"/>
          </p:cNvSpPr>
          <p:nvPr/>
        </p:nvSpPr>
        <p:spPr>
          <a:xfrm>
            <a:off x="2686633" y="794672"/>
            <a:ext cx="1440160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祖先生物</a:t>
            </a:r>
            <a:endParaRPr lang="en-US" altLang="ja-JP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25" name="Rectangle 2"/>
          <p:cNvSpPr txBox="1">
            <a:spLocks noChangeArrowheads="1"/>
          </p:cNvSpPr>
          <p:nvPr/>
        </p:nvSpPr>
        <p:spPr>
          <a:xfrm>
            <a:off x="3484812" y="4552722"/>
            <a:ext cx="1414034" cy="487363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ジャジクモ</a:t>
            </a:r>
            <a:endParaRPr lang="en-US" altLang="ja-JP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>
          <a:xfrm>
            <a:off x="2734764" y="4552722"/>
            <a:ext cx="792088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コケ</a:t>
            </a:r>
            <a:endParaRPr lang="en-US" altLang="ja-JP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ja-JP" altLang="en-US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植物</a:t>
            </a:r>
            <a:endParaRPr lang="en-US" altLang="ja-JP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27" name="Rectangle 2"/>
          <p:cNvSpPr txBox="1">
            <a:spLocks noChangeArrowheads="1"/>
          </p:cNvSpPr>
          <p:nvPr/>
        </p:nvSpPr>
        <p:spPr>
          <a:xfrm>
            <a:off x="1779065" y="4552722"/>
            <a:ext cx="792088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シダ</a:t>
            </a:r>
            <a:endParaRPr lang="en-US" altLang="ja-JP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ja-JP" altLang="en-US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植物</a:t>
            </a:r>
            <a:endParaRPr lang="en-US" altLang="ja-JP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28" name="Rectangle 2"/>
          <p:cNvSpPr txBox="1">
            <a:spLocks noChangeArrowheads="1"/>
          </p:cNvSpPr>
          <p:nvPr/>
        </p:nvSpPr>
        <p:spPr>
          <a:xfrm>
            <a:off x="761148" y="4552722"/>
            <a:ext cx="792088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裸子植物</a:t>
            </a:r>
            <a:endParaRPr lang="en-US" altLang="ja-JP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29" name="Rectangle 2"/>
          <p:cNvSpPr txBox="1">
            <a:spLocks noChangeArrowheads="1"/>
          </p:cNvSpPr>
          <p:nvPr/>
        </p:nvSpPr>
        <p:spPr>
          <a:xfrm>
            <a:off x="24884" y="4552722"/>
            <a:ext cx="792088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被子植物</a:t>
            </a:r>
            <a:endParaRPr lang="en-US" altLang="ja-JP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1400720" y="1782062"/>
            <a:ext cx="1656184" cy="34028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Rectangle 2"/>
          <p:cNvSpPr txBox="1">
            <a:spLocks noChangeArrowheads="1"/>
          </p:cNvSpPr>
          <p:nvPr/>
        </p:nvSpPr>
        <p:spPr>
          <a:xfrm>
            <a:off x="1433216" y="1762306"/>
            <a:ext cx="1747948" cy="36004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陸上への進出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31" name="正方形/長方形 30"/>
          <p:cNvSpPr/>
          <p:nvPr/>
        </p:nvSpPr>
        <p:spPr>
          <a:xfrm>
            <a:off x="1020601" y="2456260"/>
            <a:ext cx="936104" cy="34028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Rectangle 2"/>
          <p:cNvSpPr txBox="1">
            <a:spLocks noChangeArrowheads="1"/>
          </p:cNvSpPr>
          <p:nvPr/>
        </p:nvSpPr>
        <p:spPr>
          <a:xfrm>
            <a:off x="1053097" y="2436504"/>
            <a:ext cx="1047624" cy="36004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維管束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490419" y="3124088"/>
            <a:ext cx="674198" cy="34028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4" name="Rectangle 2"/>
          <p:cNvSpPr txBox="1">
            <a:spLocks noChangeArrowheads="1"/>
          </p:cNvSpPr>
          <p:nvPr/>
        </p:nvSpPr>
        <p:spPr>
          <a:xfrm>
            <a:off x="522914" y="3104332"/>
            <a:ext cx="785719" cy="36004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種子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88846" y="3785223"/>
            <a:ext cx="674198" cy="340284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6" name="Rectangle 2"/>
          <p:cNvSpPr txBox="1">
            <a:spLocks noChangeArrowheads="1"/>
          </p:cNvSpPr>
          <p:nvPr/>
        </p:nvSpPr>
        <p:spPr>
          <a:xfrm>
            <a:off x="121341" y="3765467"/>
            <a:ext cx="785719" cy="36004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子房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cxnSp>
        <p:nvCxnSpPr>
          <p:cNvPr id="9" name="直線コネクタ 8"/>
          <p:cNvCxnSpPr/>
          <p:nvPr/>
        </p:nvCxnSpPr>
        <p:spPr>
          <a:xfrm>
            <a:off x="1920094" y="6052592"/>
            <a:ext cx="2844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2"/>
          <p:cNvSpPr txBox="1">
            <a:spLocks noChangeArrowheads="1"/>
          </p:cNvSpPr>
          <p:nvPr/>
        </p:nvSpPr>
        <p:spPr>
          <a:xfrm>
            <a:off x="2199178" y="6250720"/>
            <a:ext cx="2088232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花が咲かない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cxnSp>
        <p:nvCxnSpPr>
          <p:cNvPr id="41" name="直線コネクタ 40"/>
          <p:cNvCxnSpPr/>
          <p:nvPr/>
        </p:nvCxnSpPr>
        <p:spPr>
          <a:xfrm>
            <a:off x="196116" y="6052592"/>
            <a:ext cx="1188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-223508" y="6249158"/>
            <a:ext cx="2088232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花が咲く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cxnSp>
        <p:nvCxnSpPr>
          <p:cNvPr id="64" name="直線コネクタ 63"/>
          <p:cNvCxnSpPr/>
          <p:nvPr/>
        </p:nvCxnSpPr>
        <p:spPr>
          <a:xfrm>
            <a:off x="7502012" y="1141667"/>
            <a:ext cx="0" cy="432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直線コネクタ 64"/>
          <p:cNvCxnSpPr/>
          <p:nvPr/>
        </p:nvCxnSpPr>
        <p:spPr>
          <a:xfrm rot="16200000">
            <a:off x="7502012" y="720288"/>
            <a:ext cx="0" cy="1692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直線コネクタ 65"/>
          <p:cNvCxnSpPr/>
          <p:nvPr/>
        </p:nvCxnSpPr>
        <p:spPr>
          <a:xfrm>
            <a:off x="8309382" y="1536221"/>
            <a:ext cx="0" cy="2592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線コネクタ 66"/>
          <p:cNvCxnSpPr/>
          <p:nvPr/>
        </p:nvCxnSpPr>
        <p:spPr>
          <a:xfrm>
            <a:off x="6688559" y="1531172"/>
            <a:ext cx="0" cy="1332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線コネクタ 67"/>
          <p:cNvCxnSpPr/>
          <p:nvPr/>
        </p:nvCxnSpPr>
        <p:spPr>
          <a:xfrm rot="16200000">
            <a:off x="6674045" y="2076435"/>
            <a:ext cx="0" cy="1584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2"/>
          <p:cNvSpPr txBox="1">
            <a:spLocks noChangeArrowheads="1"/>
          </p:cNvSpPr>
          <p:nvPr/>
        </p:nvSpPr>
        <p:spPr>
          <a:xfrm>
            <a:off x="6962778" y="692696"/>
            <a:ext cx="1440160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被子植物</a:t>
            </a:r>
            <a:endParaRPr lang="en-US" altLang="ja-JP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52" name="正方形/長方形 51"/>
          <p:cNvSpPr/>
          <p:nvPr/>
        </p:nvSpPr>
        <p:spPr>
          <a:xfrm>
            <a:off x="5998520" y="1876654"/>
            <a:ext cx="1387608" cy="5967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5796136" y="1856898"/>
            <a:ext cx="1839112" cy="68855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双子葉類</a:t>
            </a:r>
            <a:endParaRPr lang="en-US" altLang="ja-JP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（子葉が</a:t>
            </a:r>
            <a:r>
              <a:rPr lang="en-US" altLang="ja-JP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</a:t>
            </a:r>
            <a:r>
              <a:rPr lang="ja-JP" altLang="en-US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枚）</a:t>
            </a:r>
            <a:endParaRPr lang="en-US" altLang="ja-JP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79" name="正方形/長方形 78"/>
          <p:cNvSpPr/>
          <p:nvPr/>
        </p:nvSpPr>
        <p:spPr>
          <a:xfrm>
            <a:off x="7631290" y="1880078"/>
            <a:ext cx="1387608" cy="5967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0" name="Rectangle 2"/>
          <p:cNvSpPr txBox="1">
            <a:spLocks noChangeArrowheads="1"/>
          </p:cNvSpPr>
          <p:nvPr/>
        </p:nvSpPr>
        <p:spPr>
          <a:xfrm>
            <a:off x="7428906" y="1860322"/>
            <a:ext cx="1839112" cy="68855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単子葉類</a:t>
            </a:r>
            <a:endParaRPr lang="en-US" altLang="ja-JP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（子葉が</a:t>
            </a:r>
            <a:r>
              <a:rPr lang="en-US" altLang="ja-JP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</a:t>
            </a:r>
            <a:r>
              <a:rPr lang="ja-JP" altLang="en-US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枚）</a:t>
            </a:r>
            <a:endParaRPr lang="en-US" altLang="ja-JP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cxnSp>
        <p:nvCxnSpPr>
          <p:cNvPr id="81" name="直線コネクタ 80"/>
          <p:cNvCxnSpPr/>
          <p:nvPr/>
        </p:nvCxnSpPr>
        <p:spPr>
          <a:xfrm>
            <a:off x="7429550" y="2852936"/>
            <a:ext cx="0" cy="1296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正方形/長方形 82"/>
          <p:cNvSpPr/>
          <p:nvPr/>
        </p:nvSpPr>
        <p:spPr>
          <a:xfrm>
            <a:off x="6719602" y="3149696"/>
            <a:ext cx="1430478" cy="5967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4" name="Rectangle 2"/>
          <p:cNvSpPr txBox="1">
            <a:spLocks noChangeArrowheads="1"/>
          </p:cNvSpPr>
          <p:nvPr/>
        </p:nvSpPr>
        <p:spPr>
          <a:xfrm>
            <a:off x="6495114" y="3129406"/>
            <a:ext cx="1895622" cy="68855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離弁花</a:t>
            </a:r>
            <a:endParaRPr lang="en-US" altLang="ja-JP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（花弁が離生）</a:t>
            </a:r>
            <a:endParaRPr lang="en-US" altLang="ja-JP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cxnSp>
        <p:nvCxnSpPr>
          <p:cNvPr id="85" name="直線コネクタ 84"/>
          <p:cNvCxnSpPr/>
          <p:nvPr/>
        </p:nvCxnSpPr>
        <p:spPr>
          <a:xfrm>
            <a:off x="5917620" y="2843042"/>
            <a:ext cx="0" cy="129600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正方形/長方形 85"/>
          <p:cNvSpPr/>
          <p:nvPr/>
        </p:nvSpPr>
        <p:spPr>
          <a:xfrm>
            <a:off x="5198732" y="3152440"/>
            <a:ext cx="1430478" cy="5967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7" name="Rectangle 2"/>
          <p:cNvSpPr txBox="1">
            <a:spLocks noChangeArrowheads="1"/>
          </p:cNvSpPr>
          <p:nvPr/>
        </p:nvSpPr>
        <p:spPr>
          <a:xfrm>
            <a:off x="4974244" y="3132150"/>
            <a:ext cx="1895622" cy="68855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合弁花</a:t>
            </a:r>
            <a:endParaRPr lang="en-US" altLang="ja-JP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ja-JP" altLang="en-US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（花弁が合着）</a:t>
            </a:r>
            <a:endParaRPr lang="en-US" altLang="ja-JP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88" name="Rectangle 2"/>
          <p:cNvSpPr txBox="1">
            <a:spLocks noChangeArrowheads="1"/>
          </p:cNvSpPr>
          <p:nvPr/>
        </p:nvSpPr>
        <p:spPr>
          <a:xfrm>
            <a:off x="7884368" y="4149080"/>
            <a:ext cx="792088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ts val="2700"/>
              </a:lnSpc>
              <a:spcAft>
                <a:spcPts val="0"/>
              </a:spcAft>
              <a:defRPr/>
            </a:pPr>
            <a:r>
              <a:rPr lang="ja-JP" altLang="en-US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イネ</a:t>
            </a:r>
            <a:endParaRPr lang="en-US" altLang="ja-JP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  <a:p>
            <a:pPr algn="ctr" fontAlgn="auto">
              <a:lnSpc>
                <a:spcPts val="2700"/>
              </a:lnSpc>
              <a:spcAft>
                <a:spcPts val="0"/>
              </a:spcAft>
              <a:defRPr/>
            </a:pPr>
            <a:r>
              <a:rPr lang="ja-JP" altLang="en-US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ユリ</a:t>
            </a:r>
            <a:endParaRPr lang="en-US" altLang="ja-JP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89" name="Rectangle 2"/>
          <p:cNvSpPr txBox="1">
            <a:spLocks noChangeArrowheads="1"/>
          </p:cNvSpPr>
          <p:nvPr/>
        </p:nvSpPr>
        <p:spPr>
          <a:xfrm>
            <a:off x="6731116" y="4149080"/>
            <a:ext cx="1166642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ts val="2700"/>
              </a:lnSpc>
              <a:spcAft>
                <a:spcPts val="0"/>
              </a:spcAft>
              <a:defRPr/>
            </a:pPr>
            <a:r>
              <a:rPr lang="ja-JP" altLang="en-US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アブラナサクラ</a:t>
            </a:r>
            <a:endParaRPr lang="en-US" altLang="ja-JP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90" name="Rectangle 2"/>
          <p:cNvSpPr txBox="1">
            <a:spLocks noChangeArrowheads="1"/>
          </p:cNvSpPr>
          <p:nvPr/>
        </p:nvSpPr>
        <p:spPr>
          <a:xfrm>
            <a:off x="5292080" y="4149642"/>
            <a:ext cx="1166642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ts val="2700"/>
              </a:lnSpc>
              <a:spcAft>
                <a:spcPts val="0"/>
              </a:spcAft>
              <a:defRPr/>
            </a:pPr>
            <a:r>
              <a:rPr lang="ja-JP" altLang="en-US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アサガオタンポポ</a:t>
            </a:r>
            <a:endParaRPr lang="en-US" altLang="ja-JP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2" name="右中かっこ 1">
            <a:extLst>
              <a:ext uri="{FF2B5EF4-FFF2-40B4-BE49-F238E27FC236}">
                <a16:creationId xmlns:a16="http://schemas.microsoft.com/office/drawing/2014/main" id="{A57EB995-AD98-3361-A29E-0F21AF4E62BC}"/>
              </a:ext>
            </a:extLst>
          </p:cNvPr>
          <p:cNvSpPr/>
          <p:nvPr/>
        </p:nvSpPr>
        <p:spPr>
          <a:xfrm rot="5400000">
            <a:off x="1243143" y="4223712"/>
            <a:ext cx="180916" cy="2300333"/>
          </a:xfrm>
          <a:prstGeom prst="rightBrace">
            <a:avLst/>
          </a:prstGeom>
          <a:ln w="9525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solidFill>
                <a:srgbClr val="FF0000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1D8A160-E5D6-578C-BB17-35954513FAD2}"/>
              </a:ext>
            </a:extLst>
          </p:cNvPr>
          <p:cNvSpPr txBox="1">
            <a:spLocks noChangeArrowheads="1"/>
          </p:cNvSpPr>
          <p:nvPr/>
        </p:nvSpPr>
        <p:spPr>
          <a:xfrm>
            <a:off x="230168" y="5530640"/>
            <a:ext cx="2088232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z="2000" b="1" spc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器官をもつ植物</a:t>
            </a:r>
            <a:endParaRPr lang="en-US" altLang="ja-JP" sz="2000" b="1" spc="1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0752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-131476"/>
            <a:ext cx="9144000" cy="748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-1270" y="-56674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2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単子葉植物と双子葉植物の比較</a:t>
            </a:r>
            <a:endParaRPr lang="en-US" altLang="ja-JP" sz="3200" b="1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59" name="Rectangle 2"/>
          <p:cNvSpPr txBox="1">
            <a:spLocks noChangeArrowheads="1"/>
          </p:cNvSpPr>
          <p:nvPr/>
        </p:nvSpPr>
        <p:spPr>
          <a:xfrm>
            <a:off x="226720" y="628282"/>
            <a:ext cx="1944216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2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単子葉類</a:t>
            </a:r>
            <a:endParaRPr lang="en-US" altLang="ja-JP" sz="22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/>
          <a:srcRect l="2260" r="56777" b="8272"/>
          <a:stretch/>
        </p:blipFill>
        <p:spPr>
          <a:xfrm>
            <a:off x="2266214" y="2500395"/>
            <a:ext cx="1828800" cy="3766160"/>
          </a:xfrm>
          <a:prstGeom prst="rect">
            <a:avLst/>
          </a:prstGeom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3"/>
          <a:srcRect l="60238" t="11295" r="8566" b="10243"/>
          <a:stretch/>
        </p:blipFill>
        <p:spPr>
          <a:xfrm>
            <a:off x="106586" y="2981590"/>
            <a:ext cx="1392703" cy="3221502"/>
          </a:xfrm>
          <a:prstGeom prst="rect">
            <a:avLst/>
          </a:prstGeom>
        </p:spPr>
      </p:pic>
      <p:grpSp>
        <p:nvGrpSpPr>
          <p:cNvPr id="32" name="グループ化 31"/>
          <p:cNvGrpSpPr/>
          <p:nvPr/>
        </p:nvGrpSpPr>
        <p:grpSpPr>
          <a:xfrm>
            <a:off x="7452320" y="1642719"/>
            <a:ext cx="753036" cy="432048"/>
            <a:chOff x="5076056" y="2708920"/>
            <a:chExt cx="753036" cy="432048"/>
          </a:xfrm>
        </p:grpSpPr>
        <p:sp>
          <p:nvSpPr>
            <p:cNvPr id="25" name="フリーフォーム 24"/>
            <p:cNvSpPr/>
            <p:nvPr/>
          </p:nvSpPr>
          <p:spPr>
            <a:xfrm>
              <a:off x="5076056" y="2708920"/>
              <a:ext cx="753036" cy="396688"/>
            </a:xfrm>
            <a:custGeom>
              <a:avLst/>
              <a:gdLst>
                <a:gd name="connsiteX0" fmla="*/ 0 w 753036"/>
                <a:gd name="connsiteY0" fmla="*/ 53788 h 396688"/>
                <a:gd name="connsiteX1" fmla="*/ 121024 w 753036"/>
                <a:gd name="connsiteY1" fmla="*/ 0 h 396688"/>
                <a:gd name="connsiteX2" fmla="*/ 268942 w 753036"/>
                <a:gd name="connsiteY2" fmla="*/ 20170 h 396688"/>
                <a:gd name="connsiteX3" fmla="*/ 356347 w 753036"/>
                <a:gd name="connsiteY3" fmla="*/ 87405 h 396688"/>
                <a:gd name="connsiteX4" fmla="*/ 376518 w 753036"/>
                <a:gd name="connsiteY4" fmla="*/ 40341 h 396688"/>
                <a:gd name="connsiteX5" fmla="*/ 396689 w 753036"/>
                <a:gd name="connsiteY5" fmla="*/ 87405 h 396688"/>
                <a:gd name="connsiteX6" fmla="*/ 490818 w 753036"/>
                <a:gd name="connsiteY6" fmla="*/ 20170 h 396688"/>
                <a:gd name="connsiteX7" fmla="*/ 685800 w 753036"/>
                <a:gd name="connsiteY7" fmla="*/ 6723 h 396688"/>
                <a:gd name="connsiteX8" fmla="*/ 753036 w 753036"/>
                <a:gd name="connsiteY8" fmla="*/ 73958 h 396688"/>
                <a:gd name="connsiteX9" fmla="*/ 658906 w 753036"/>
                <a:gd name="connsiteY9" fmla="*/ 127747 h 396688"/>
                <a:gd name="connsiteX10" fmla="*/ 524436 w 753036"/>
                <a:gd name="connsiteY10" fmla="*/ 127747 h 396688"/>
                <a:gd name="connsiteX11" fmla="*/ 450477 w 753036"/>
                <a:gd name="connsiteY11" fmla="*/ 100853 h 396688"/>
                <a:gd name="connsiteX12" fmla="*/ 403412 w 753036"/>
                <a:gd name="connsiteY12" fmla="*/ 134470 h 396688"/>
                <a:gd name="connsiteX13" fmla="*/ 410136 w 753036"/>
                <a:gd name="connsiteY13" fmla="*/ 396688 h 396688"/>
                <a:gd name="connsiteX14" fmla="*/ 329453 w 753036"/>
                <a:gd name="connsiteY14" fmla="*/ 396688 h 396688"/>
                <a:gd name="connsiteX15" fmla="*/ 349624 w 753036"/>
                <a:gd name="connsiteY15" fmla="*/ 114300 h 396688"/>
                <a:gd name="connsiteX16" fmla="*/ 322730 w 753036"/>
                <a:gd name="connsiteY16" fmla="*/ 100853 h 396688"/>
                <a:gd name="connsiteX17" fmla="*/ 168089 w 753036"/>
                <a:gd name="connsiteY17" fmla="*/ 141194 h 396688"/>
                <a:gd name="connsiteX18" fmla="*/ 0 w 753036"/>
                <a:gd name="connsiteY18" fmla="*/ 53788 h 3966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53036" h="396688">
                  <a:moveTo>
                    <a:pt x="0" y="53788"/>
                  </a:moveTo>
                  <a:lnTo>
                    <a:pt x="121024" y="0"/>
                  </a:lnTo>
                  <a:lnTo>
                    <a:pt x="268942" y="20170"/>
                  </a:lnTo>
                  <a:lnTo>
                    <a:pt x="356347" y="87405"/>
                  </a:lnTo>
                  <a:lnTo>
                    <a:pt x="376518" y="40341"/>
                  </a:lnTo>
                  <a:lnTo>
                    <a:pt x="396689" y="87405"/>
                  </a:lnTo>
                  <a:lnTo>
                    <a:pt x="490818" y="20170"/>
                  </a:lnTo>
                  <a:lnTo>
                    <a:pt x="685800" y="6723"/>
                  </a:lnTo>
                  <a:lnTo>
                    <a:pt x="753036" y="73958"/>
                  </a:lnTo>
                  <a:lnTo>
                    <a:pt x="658906" y="127747"/>
                  </a:lnTo>
                  <a:lnTo>
                    <a:pt x="524436" y="127747"/>
                  </a:lnTo>
                  <a:lnTo>
                    <a:pt x="450477" y="100853"/>
                  </a:lnTo>
                  <a:lnTo>
                    <a:pt x="403412" y="134470"/>
                  </a:lnTo>
                  <a:lnTo>
                    <a:pt x="410136" y="396688"/>
                  </a:lnTo>
                  <a:lnTo>
                    <a:pt x="329453" y="396688"/>
                  </a:lnTo>
                  <a:lnTo>
                    <a:pt x="349624" y="114300"/>
                  </a:lnTo>
                  <a:lnTo>
                    <a:pt x="322730" y="100853"/>
                  </a:lnTo>
                  <a:lnTo>
                    <a:pt x="168089" y="141194"/>
                  </a:lnTo>
                  <a:lnTo>
                    <a:pt x="0" y="53788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92D050">
                    <a:tint val="66000"/>
                    <a:satMod val="160000"/>
                  </a:srgbClr>
                </a:gs>
                <a:gs pos="50000">
                  <a:srgbClr val="92D050">
                    <a:tint val="44500"/>
                    <a:satMod val="160000"/>
                  </a:srgbClr>
                </a:gs>
                <a:gs pos="100000">
                  <a:srgbClr val="92D050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 w="12700">
              <a:solidFill>
                <a:srgbClr val="00B05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5088582" y="3068960"/>
              <a:ext cx="720080" cy="720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4" name="グループ化 13"/>
          <p:cNvGrpSpPr/>
          <p:nvPr/>
        </p:nvGrpSpPr>
        <p:grpSpPr>
          <a:xfrm>
            <a:off x="5436096" y="1292642"/>
            <a:ext cx="720080" cy="792088"/>
            <a:chOff x="7884368" y="1340768"/>
            <a:chExt cx="720080" cy="792088"/>
          </a:xfrm>
        </p:grpSpPr>
        <p:grpSp>
          <p:nvGrpSpPr>
            <p:cNvPr id="29" name="グループ化 28"/>
            <p:cNvGrpSpPr/>
            <p:nvPr/>
          </p:nvGrpSpPr>
          <p:grpSpPr>
            <a:xfrm>
              <a:off x="8172401" y="1340768"/>
              <a:ext cx="72007" cy="733736"/>
              <a:chOff x="6804248" y="2482933"/>
              <a:chExt cx="94129" cy="887715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27" name="フリーフォーム 26"/>
              <p:cNvSpPr/>
              <p:nvPr/>
            </p:nvSpPr>
            <p:spPr>
              <a:xfrm>
                <a:off x="6814697" y="2482933"/>
                <a:ext cx="60512" cy="490818"/>
              </a:xfrm>
              <a:custGeom>
                <a:avLst/>
                <a:gdLst>
                  <a:gd name="connsiteX0" fmla="*/ 0 w 60512"/>
                  <a:gd name="connsiteY0" fmla="*/ 0 h 490818"/>
                  <a:gd name="connsiteX1" fmla="*/ 6724 w 60512"/>
                  <a:gd name="connsiteY1" fmla="*/ 477371 h 490818"/>
                  <a:gd name="connsiteX2" fmla="*/ 60512 w 60512"/>
                  <a:gd name="connsiteY2" fmla="*/ 490818 h 490818"/>
                  <a:gd name="connsiteX3" fmla="*/ 53788 w 60512"/>
                  <a:gd name="connsiteY3" fmla="*/ 194983 h 490818"/>
                  <a:gd name="connsiteX4" fmla="*/ 0 w 60512"/>
                  <a:gd name="connsiteY4" fmla="*/ 0 h 490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0512" h="490818">
                    <a:moveTo>
                      <a:pt x="0" y="0"/>
                    </a:moveTo>
                    <a:cubicBezTo>
                      <a:pt x="2241" y="159124"/>
                      <a:pt x="4483" y="318247"/>
                      <a:pt x="6724" y="477371"/>
                    </a:cubicBezTo>
                    <a:lnTo>
                      <a:pt x="60512" y="490818"/>
                    </a:lnTo>
                    <a:lnTo>
                      <a:pt x="53788" y="194983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6" name="フリーフォーム 25"/>
              <p:cNvSpPr/>
              <p:nvPr/>
            </p:nvSpPr>
            <p:spPr>
              <a:xfrm>
                <a:off x="6804248" y="2852936"/>
                <a:ext cx="94129" cy="517712"/>
              </a:xfrm>
              <a:custGeom>
                <a:avLst/>
                <a:gdLst>
                  <a:gd name="connsiteX0" fmla="*/ 0 w 94129"/>
                  <a:gd name="connsiteY0" fmla="*/ 0 h 517712"/>
                  <a:gd name="connsiteX1" fmla="*/ 20170 w 94129"/>
                  <a:gd name="connsiteY1" fmla="*/ 517712 h 517712"/>
                  <a:gd name="connsiteX2" fmla="*/ 94129 w 94129"/>
                  <a:gd name="connsiteY2" fmla="*/ 517712 h 517712"/>
                  <a:gd name="connsiteX3" fmla="*/ 87405 w 94129"/>
                  <a:gd name="connsiteY3" fmla="*/ 141194 h 517712"/>
                  <a:gd name="connsiteX4" fmla="*/ 0 w 94129"/>
                  <a:gd name="connsiteY4" fmla="*/ 0 h 517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29" h="517712">
                    <a:moveTo>
                      <a:pt x="0" y="0"/>
                    </a:moveTo>
                    <a:lnTo>
                      <a:pt x="20170" y="517712"/>
                    </a:lnTo>
                    <a:lnTo>
                      <a:pt x="94129" y="517712"/>
                    </a:lnTo>
                    <a:lnTo>
                      <a:pt x="87405" y="141194"/>
                    </a:lnTo>
                    <a:lnTo>
                      <a:pt x="0" y="0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rgbClr val="92D050">
                      <a:tint val="66000"/>
                      <a:satMod val="160000"/>
                    </a:srgbClr>
                  </a:gs>
                  <a:gs pos="50000">
                    <a:srgbClr val="92D050">
                      <a:tint val="44500"/>
                      <a:satMod val="160000"/>
                    </a:srgbClr>
                  </a:gs>
                  <a:gs pos="100000">
                    <a:srgbClr val="92D050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 w="127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35" name="正方形/長方形 34"/>
            <p:cNvSpPr/>
            <p:nvPr/>
          </p:nvSpPr>
          <p:spPr>
            <a:xfrm>
              <a:off x="7884368" y="2060848"/>
              <a:ext cx="720080" cy="72008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27" name="グループ化 1026"/>
          <p:cNvGrpSpPr/>
          <p:nvPr/>
        </p:nvGrpSpPr>
        <p:grpSpPr>
          <a:xfrm>
            <a:off x="2363144" y="1326115"/>
            <a:ext cx="759024" cy="721014"/>
            <a:chOff x="2915816" y="5589240"/>
            <a:chExt cx="759024" cy="721014"/>
          </a:xfrm>
        </p:grpSpPr>
        <p:sp>
          <p:nvSpPr>
            <p:cNvPr id="39" name="フリーフォーム 38"/>
            <p:cNvSpPr/>
            <p:nvPr/>
          </p:nvSpPr>
          <p:spPr>
            <a:xfrm>
              <a:off x="2915816" y="5589240"/>
              <a:ext cx="759024" cy="721014"/>
            </a:xfrm>
            <a:custGeom>
              <a:avLst/>
              <a:gdLst>
                <a:gd name="connsiteX0" fmla="*/ 197236 w 759024"/>
                <a:gd name="connsiteY0" fmla="*/ 110597 h 721014"/>
                <a:gd name="connsiteX1" fmla="*/ 334695 w 759024"/>
                <a:gd name="connsiteY1" fmla="*/ 3021 h 721014"/>
                <a:gd name="connsiteX2" fmla="*/ 502036 w 759024"/>
                <a:gd name="connsiteY2" fmla="*/ 38880 h 721014"/>
                <a:gd name="connsiteX3" fmla="*/ 543872 w 759024"/>
                <a:gd name="connsiteY3" fmla="*/ 134503 h 721014"/>
                <a:gd name="connsiteX4" fmla="*/ 555824 w 759024"/>
                <a:gd name="connsiteY4" fmla="*/ 122550 h 721014"/>
                <a:gd name="connsiteX5" fmla="*/ 675354 w 759024"/>
                <a:gd name="connsiteY5" fmla="*/ 152433 h 721014"/>
                <a:gd name="connsiteX6" fmla="*/ 759024 w 759024"/>
                <a:gd name="connsiteY6" fmla="*/ 319774 h 721014"/>
                <a:gd name="connsiteX7" fmla="*/ 675354 w 759024"/>
                <a:gd name="connsiteY7" fmla="*/ 475162 h 721014"/>
                <a:gd name="connsiteX8" fmla="*/ 663401 w 759024"/>
                <a:gd name="connsiteY8" fmla="*/ 570785 h 721014"/>
                <a:gd name="connsiteX9" fmla="*/ 561801 w 759024"/>
                <a:gd name="connsiteY9" fmla="*/ 702268 h 721014"/>
                <a:gd name="connsiteX10" fmla="*/ 370554 w 759024"/>
                <a:gd name="connsiteY10" fmla="*/ 684338 h 721014"/>
                <a:gd name="connsiteX11" fmla="*/ 251024 w 759024"/>
                <a:gd name="connsiteY11" fmla="*/ 720197 h 721014"/>
                <a:gd name="connsiteX12" fmla="*/ 107589 w 759024"/>
                <a:gd name="connsiteY12" fmla="*/ 642503 h 721014"/>
                <a:gd name="connsiteX13" fmla="*/ 71730 w 759024"/>
                <a:gd name="connsiteY13" fmla="*/ 457233 h 721014"/>
                <a:gd name="connsiteX14" fmla="*/ 13 w 759024"/>
                <a:gd name="connsiteY14" fmla="*/ 343680 h 721014"/>
                <a:gd name="connsiteX15" fmla="*/ 77707 w 759024"/>
                <a:gd name="connsiteY15" fmla="*/ 146456 h 721014"/>
                <a:gd name="connsiteX16" fmla="*/ 197236 w 759024"/>
                <a:gd name="connsiteY16" fmla="*/ 110597 h 721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759024" h="721014">
                  <a:moveTo>
                    <a:pt x="197236" y="110597"/>
                  </a:moveTo>
                  <a:cubicBezTo>
                    <a:pt x="240067" y="86691"/>
                    <a:pt x="283895" y="14974"/>
                    <a:pt x="334695" y="3021"/>
                  </a:cubicBezTo>
                  <a:cubicBezTo>
                    <a:pt x="385495" y="-8932"/>
                    <a:pt x="467173" y="16966"/>
                    <a:pt x="502036" y="38880"/>
                  </a:cubicBezTo>
                  <a:cubicBezTo>
                    <a:pt x="536899" y="60794"/>
                    <a:pt x="534907" y="120558"/>
                    <a:pt x="543872" y="134503"/>
                  </a:cubicBezTo>
                  <a:cubicBezTo>
                    <a:pt x="552837" y="148448"/>
                    <a:pt x="533910" y="119562"/>
                    <a:pt x="555824" y="122550"/>
                  </a:cubicBezTo>
                  <a:cubicBezTo>
                    <a:pt x="577738" y="125538"/>
                    <a:pt x="641487" y="119562"/>
                    <a:pt x="675354" y="152433"/>
                  </a:cubicBezTo>
                  <a:cubicBezTo>
                    <a:pt x="709221" y="185304"/>
                    <a:pt x="759024" y="265986"/>
                    <a:pt x="759024" y="319774"/>
                  </a:cubicBezTo>
                  <a:cubicBezTo>
                    <a:pt x="759024" y="373562"/>
                    <a:pt x="691291" y="433327"/>
                    <a:pt x="675354" y="475162"/>
                  </a:cubicBezTo>
                  <a:cubicBezTo>
                    <a:pt x="659417" y="516997"/>
                    <a:pt x="682327" y="532934"/>
                    <a:pt x="663401" y="570785"/>
                  </a:cubicBezTo>
                  <a:cubicBezTo>
                    <a:pt x="644476" y="608636"/>
                    <a:pt x="610609" y="683343"/>
                    <a:pt x="561801" y="702268"/>
                  </a:cubicBezTo>
                  <a:cubicBezTo>
                    <a:pt x="512993" y="721193"/>
                    <a:pt x="422350" y="681350"/>
                    <a:pt x="370554" y="684338"/>
                  </a:cubicBezTo>
                  <a:cubicBezTo>
                    <a:pt x="318758" y="687326"/>
                    <a:pt x="294852" y="727170"/>
                    <a:pt x="251024" y="720197"/>
                  </a:cubicBezTo>
                  <a:cubicBezTo>
                    <a:pt x="207196" y="713224"/>
                    <a:pt x="137471" y="686330"/>
                    <a:pt x="107589" y="642503"/>
                  </a:cubicBezTo>
                  <a:cubicBezTo>
                    <a:pt x="77707" y="598676"/>
                    <a:pt x="89659" y="507037"/>
                    <a:pt x="71730" y="457233"/>
                  </a:cubicBezTo>
                  <a:cubicBezTo>
                    <a:pt x="53801" y="407429"/>
                    <a:pt x="-983" y="395476"/>
                    <a:pt x="13" y="343680"/>
                  </a:cubicBezTo>
                  <a:cubicBezTo>
                    <a:pt x="1009" y="291884"/>
                    <a:pt x="43840" y="185303"/>
                    <a:pt x="77707" y="146456"/>
                  </a:cubicBezTo>
                  <a:cubicBezTo>
                    <a:pt x="111574" y="107609"/>
                    <a:pt x="154405" y="134503"/>
                    <a:pt x="197236" y="110597"/>
                  </a:cubicBezTo>
                  <a:close/>
                </a:path>
              </a:pathLst>
            </a:custGeom>
            <a:gradFill flip="none" rotWithShape="1">
              <a:gsLst>
                <a:gs pos="38000">
                  <a:srgbClr val="FFFDFB"/>
                </a:gs>
                <a:gs pos="2000">
                  <a:srgbClr val="FCDED8"/>
                </a:gs>
                <a:gs pos="66000">
                  <a:srgbClr val="FFFBF7"/>
                </a:gs>
                <a:gs pos="100000">
                  <a:srgbClr val="FAE6E2"/>
                </a:gs>
              </a:gsLst>
              <a:lin ang="10800000" scaled="0"/>
              <a:tileRect/>
            </a:gradFill>
            <a:ln w="12700">
              <a:solidFill>
                <a:srgbClr val="BD839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44" name="直線コネクタ 43"/>
            <p:cNvCxnSpPr>
              <a:stCxn id="39" idx="0"/>
              <a:endCxn id="42" idx="1"/>
            </p:cNvCxnSpPr>
            <p:nvPr/>
          </p:nvCxnSpPr>
          <p:spPr>
            <a:xfrm>
              <a:off x="3113052" y="5699837"/>
              <a:ext cx="105900" cy="166943"/>
            </a:xfrm>
            <a:prstGeom prst="line">
              <a:avLst/>
            </a:prstGeom>
            <a:ln>
              <a:solidFill>
                <a:srgbClr val="C28D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線コネクタ 48"/>
            <p:cNvCxnSpPr>
              <a:endCxn id="42" idx="6"/>
            </p:cNvCxnSpPr>
            <p:nvPr/>
          </p:nvCxnSpPr>
          <p:spPr>
            <a:xfrm flipV="1">
              <a:off x="2975872" y="5943156"/>
              <a:ext cx="427468" cy="79888"/>
            </a:xfrm>
            <a:prstGeom prst="line">
              <a:avLst/>
            </a:prstGeom>
            <a:ln>
              <a:solidFill>
                <a:srgbClr val="C28D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直線コネクタ 53"/>
            <p:cNvCxnSpPr/>
            <p:nvPr/>
          </p:nvCxnSpPr>
          <p:spPr>
            <a:xfrm flipH="1">
              <a:off x="3351341" y="5711790"/>
              <a:ext cx="116822" cy="154072"/>
            </a:xfrm>
            <a:prstGeom prst="line">
              <a:avLst/>
            </a:prstGeom>
            <a:ln>
              <a:solidFill>
                <a:srgbClr val="C28D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直線コネクタ 59"/>
            <p:cNvCxnSpPr/>
            <p:nvPr/>
          </p:nvCxnSpPr>
          <p:spPr>
            <a:xfrm flipH="1" flipV="1">
              <a:off x="3344387" y="5966290"/>
              <a:ext cx="243306" cy="105066"/>
            </a:xfrm>
            <a:prstGeom prst="line">
              <a:avLst/>
            </a:prstGeom>
            <a:ln>
              <a:solidFill>
                <a:srgbClr val="C28D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楕円 41"/>
            <p:cNvSpPr/>
            <p:nvPr/>
          </p:nvSpPr>
          <p:spPr>
            <a:xfrm>
              <a:off x="3187316" y="5835144"/>
              <a:ext cx="216024" cy="216024"/>
            </a:xfrm>
            <a:prstGeom prst="ellipse">
              <a:avLst/>
            </a:prstGeom>
            <a:solidFill>
              <a:srgbClr val="FFFCD9"/>
            </a:solidFill>
            <a:ln w="12700">
              <a:solidFill>
                <a:srgbClr val="D1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cxnSp>
          <p:nvCxnSpPr>
            <p:cNvPr id="62" name="直線コネクタ 61"/>
            <p:cNvCxnSpPr>
              <a:stCxn id="39" idx="10"/>
              <a:endCxn id="42" idx="4"/>
            </p:cNvCxnSpPr>
            <p:nvPr/>
          </p:nvCxnSpPr>
          <p:spPr>
            <a:xfrm flipV="1">
              <a:off x="3286370" y="6051168"/>
              <a:ext cx="8958" cy="222410"/>
            </a:xfrm>
            <a:prstGeom prst="line">
              <a:avLst/>
            </a:prstGeom>
            <a:ln>
              <a:solidFill>
                <a:srgbClr val="C28D9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32" name="グループ化 1031"/>
          <p:cNvGrpSpPr/>
          <p:nvPr/>
        </p:nvGrpSpPr>
        <p:grpSpPr>
          <a:xfrm>
            <a:off x="3437928" y="1266139"/>
            <a:ext cx="857584" cy="806557"/>
            <a:chOff x="3203848" y="5733256"/>
            <a:chExt cx="857584" cy="806557"/>
          </a:xfrm>
        </p:grpSpPr>
        <p:grpSp>
          <p:nvGrpSpPr>
            <p:cNvPr id="1031" name="グループ化 1030"/>
            <p:cNvGrpSpPr/>
            <p:nvPr/>
          </p:nvGrpSpPr>
          <p:grpSpPr>
            <a:xfrm>
              <a:off x="3203848" y="5733256"/>
              <a:ext cx="857584" cy="806557"/>
              <a:chOff x="5273263" y="5491583"/>
              <a:chExt cx="857584" cy="806557"/>
            </a:xfrm>
          </p:grpSpPr>
          <p:sp>
            <p:nvSpPr>
              <p:cNvPr id="1030" name="フリーフォーム 1029"/>
              <p:cNvSpPr/>
              <p:nvPr/>
            </p:nvSpPr>
            <p:spPr>
              <a:xfrm>
                <a:off x="5596646" y="5491583"/>
                <a:ext cx="211773" cy="389625"/>
              </a:xfrm>
              <a:custGeom>
                <a:avLst/>
                <a:gdLst>
                  <a:gd name="connsiteX0" fmla="*/ 78148 w 211773"/>
                  <a:gd name="connsiteY0" fmla="*/ 385390 h 389625"/>
                  <a:gd name="connsiteX1" fmla="*/ 33 w 211773"/>
                  <a:gd name="connsiteY1" fmla="*/ 252136 h 389625"/>
                  <a:gd name="connsiteX2" fmla="*/ 68958 w 211773"/>
                  <a:gd name="connsiteY2" fmla="*/ 54552 h 389625"/>
                  <a:gd name="connsiteX3" fmla="*/ 110313 w 211773"/>
                  <a:gd name="connsiteY3" fmla="*/ 4007 h 389625"/>
                  <a:gd name="connsiteX4" fmla="*/ 188427 w 211773"/>
                  <a:gd name="connsiteY4" fmla="*/ 137261 h 389625"/>
                  <a:gd name="connsiteX5" fmla="*/ 211402 w 211773"/>
                  <a:gd name="connsiteY5" fmla="*/ 229161 h 389625"/>
                  <a:gd name="connsiteX6" fmla="*/ 174642 w 211773"/>
                  <a:gd name="connsiteY6" fmla="*/ 344035 h 389625"/>
                  <a:gd name="connsiteX7" fmla="*/ 78148 w 211773"/>
                  <a:gd name="connsiteY7" fmla="*/ 385390 h 38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773" h="389625">
                    <a:moveTo>
                      <a:pt x="78148" y="385390"/>
                    </a:moveTo>
                    <a:cubicBezTo>
                      <a:pt x="49046" y="370073"/>
                      <a:pt x="1565" y="307276"/>
                      <a:pt x="33" y="252136"/>
                    </a:cubicBezTo>
                    <a:cubicBezTo>
                      <a:pt x="-1499" y="196996"/>
                      <a:pt x="50578" y="95907"/>
                      <a:pt x="68958" y="54552"/>
                    </a:cubicBezTo>
                    <a:cubicBezTo>
                      <a:pt x="87338" y="13197"/>
                      <a:pt x="90402" y="-9778"/>
                      <a:pt x="110313" y="4007"/>
                    </a:cubicBezTo>
                    <a:cubicBezTo>
                      <a:pt x="130225" y="17792"/>
                      <a:pt x="171579" y="99736"/>
                      <a:pt x="188427" y="137261"/>
                    </a:cubicBezTo>
                    <a:cubicBezTo>
                      <a:pt x="205275" y="174786"/>
                      <a:pt x="213699" y="194699"/>
                      <a:pt x="211402" y="229161"/>
                    </a:cubicBezTo>
                    <a:cubicBezTo>
                      <a:pt x="209105" y="263623"/>
                      <a:pt x="189193" y="316465"/>
                      <a:pt x="174642" y="344035"/>
                    </a:cubicBezTo>
                    <a:cubicBezTo>
                      <a:pt x="160091" y="371605"/>
                      <a:pt x="107250" y="400707"/>
                      <a:pt x="78148" y="385390"/>
                    </a:cubicBezTo>
                    <a:close/>
                  </a:path>
                </a:pathLst>
              </a:custGeom>
              <a:gradFill>
                <a:gsLst>
                  <a:gs pos="2000">
                    <a:srgbClr val="FCDED8"/>
                  </a:gs>
                  <a:gs pos="54000">
                    <a:srgbClr val="FFFBF7"/>
                  </a:gs>
                  <a:gs pos="100000">
                    <a:srgbClr val="FAE6E2"/>
                  </a:gs>
                </a:gsLst>
                <a:lin ang="10800000" scaled="0"/>
              </a:gradFill>
              <a:ln w="9525">
                <a:solidFill>
                  <a:srgbClr val="BD839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2" name="フリーフォーム 71"/>
              <p:cNvSpPr/>
              <p:nvPr/>
            </p:nvSpPr>
            <p:spPr>
              <a:xfrm rot="17227153">
                <a:off x="5362189" y="5643356"/>
                <a:ext cx="211773" cy="389625"/>
              </a:xfrm>
              <a:custGeom>
                <a:avLst/>
                <a:gdLst>
                  <a:gd name="connsiteX0" fmla="*/ 78148 w 211773"/>
                  <a:gd name="connsiteY0" fmla="*/ 385390 h 389625"/>
                  <a:gd name="connsiteX1" fmla="*/ 33 w 211773"/>
                  <a:gd name="connsiteY1" fmla="*/ 252136 h 389625"/>
                  <a:gd name="connsiteX2" fmla="*/ 68958 w 211773"/>
                  <a:gd name="connsiteY2" fmla="*/ 54552 h 389625"/>
                  <a:gd name="connsiteX3" fmla="*/ 110313 w 211773"/>
                  <a:gd name="connsiteY3" fmla="*/ 4007 h 389625"/>
                  <a:gd name="connsiteX4" fmla="*/ 188427 w 211773"/>
                  <a:gd name="connsiteY4" fmla="*/ 137261 h 389625"/>
                  <a:gd name="connsiteX5" fmla="*/ 211402 w 211773"/>
                  <a:gd name="connsiteY5" fmla="*/ 229161 h 389625"/>
                  <a:gd name="connsiteX6" fmla="*/ 174642 w 211773"/>
                  <a:gd name="connsiteY6" fmla="*/ 344035 h 389625"/>
                  <a:gd name="connsiteX7" fmla="*/ 78148 w 211773"/>
                  <a:gd name="connsiteY7" fmla="*/ 385390 h 38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773" h="389625">
                    <a:moveTo>
                      <a:pt x="78148" y="385390"/>
                    </a:moveTo>
                    <a:cubicBezTo>
                      <a:pt x="49046" y="370073"/>
                      <a:pt x="1565" y="307276"/>
                      <a:pt x="33" y="252136"/>
                    </a:cubicBezTo>
                    <a:cubicBezTo>
                      <a:pt x="-1499" y="196996"/>
                      <a:pt x="50578" y="95907"/>
                      <a:pt x="68958" y="54552"/>
                    </a:cubicBezTo>
                    <a:cubicBezTo>
                      <a:pt x="87338" y="13197"/>
                      <a:pt x="90402" y="-9778"/>
                      <a:pt x="110313" y="4007"/>
                    </a:cubicBezTo>
                    <a:cubicBezTo>
                      <a:pt x="130225" y="17792"/>
                      <a:pt x="171579" y="99736"/>
                      <a:pt x="188427" y="137261"/>
                    </a:cubicBezTo>
                    <a:cubicBezTo>
                      <a:pt x="205275" y="174786"/>
                      <a:pt x="213699" y="194699"/>
                      <a:pt x="211402" y="229161"/>
                    </a:cubicBezTo>
                    <a:cubicBezTo>
                      <a:pt x="209105" y="263623"/>
                      <a:pt x="189193" y="316465"/>
                      <a:pt x="174642" y="344035"/>
                    </a:cubicBezTo>
                    <a:cubicBezTo>
                      <a:pt x="160091" y="371605"/>
                      <a:pt x="107250" y="400707"/>
                      <a:pt x="78148" y="385390"/>
                    </a:cubicBezTo>
                    <a:close/>
                  </a:path>
                </a:pathLst>
              </a:custGeom>
              <a:gradFill>
                <a:gsLst>
                  <a:gs pos="2000">
                    <a:srgbClr val="FCDED8"/>
                  </a:gs>
                  <a:gs pos="54000">
                    <a:srgbClr val="FFFBF7"/>
                  </a:gs>
                  <a:gs pos="100000">
                    <a:srgbClr val="FAE6E2"/>
                  </a:gs>
                </a:gsLst>
                <a:lin ang="10800000" scaled="0"/>
              </a:gradFill>
              <a:ln w="9525">
                <a:solidFill>
                  <a:srgbClr val="BD8392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3" name="フリーフォーム 72"/>
              <p:cNvSpPr/>
              <p:nvPr/>
            </p:nvSpPr>
            <p:spPr>
              <a:xfrm rot="12871613">
                <a:off x="5468170" y="5906599"/>
                <a:ext cx="211773" cy="389625"/>
              </a:xfrm>
              <a:custGeom>
                <a:avLst/>
                <a:gdLst>
                  <a:gd name="connsiteX0" fmla="*/ 78148 w 211773"/>
                  <a:gd name="connsiteY0" fmla="*/ 385390 h 389625"/>
                  <a:gd name="connsiteX1" fmla="*/ 33 w 211773"/>
                  <a:gd name="connsiteY1" fmla="*/ 252136 h 389625"/>
                  <a:gd name="connsiteX2" fmla="*/ 68958 w 211773"/>
                  <a:gd name="connsiteY2" fmla="*/ 54552 h 389625"/>
                  <a:gd name="connsiteX3" fmla="*/ 110313 w 211773"/>
                  <a:gd name="connsiteY3" fmla="*/ 4007 h 389625"/>
                  <a:gd name="connsiteX4" fmla="*/ 188427 w 211773"/>
                  <a:gd name="connsiteY4" fmla="*/ 137261 h 389625"/>
                  <a:gd name="connsiteX5" fmla="*/ 211402 w 211773"/>
                  <a:gd name="connsiteY5" fmla="*/ 229161 h 389625"/>
                  <a:gd name="connsiteX6" fmla="*/ 174642 w 211773"/>
                  <a:gd name="connsiteY6" fmla="*/ 344035 h 389625"/>
                  <a:gd name="connsiteX7" fmla="*/ 78148 w 211773"/>
                  <a:gd name="connsiteY7" fmla="*/ 385390 h 38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773" h="389625">
                    <a:moveTo>
                      <a:pt x="78148" y="385390"/>
                    </a:moveTo>
                    <a:cubicBezTo>
                      <a:pt x="49046" y="370073"/>
                      <a:pt x="1565" y="307276"/>
                      <a:pt x="33" y="252136"/>
                    </a:cubicBezTo>
                    <a:cubicBezTo>
                      <a:pt x="-1499" y="196996"/>
                      <a:pt x="50578" y="95907"/>
                      <a:pt x="68958" y="54552"/>
                    </a:cubicBezTo>
                    <a:cubicBezTo>
                      <a:pt x="87338" y="13197"/>
                      <a:pt x="90402" y="-9778"/>
                      <a:pt x="110313" y="4007"/>
                    </a:cubicBezTo>
                    <a:cubicBezTo>
                      <a:pt x="130225" y="17792"/>
                      <a:pt x="171579" y="99736"/>
                      <a:pt x="188427" y="137261"/>
                    </a:cubicBezTo>
                    <a:cubicBezTo>
                      <a:pt x="205275" y="174786"/>
                      <a:pt x="213699" y="194699"/>
                      <a:pt x="211402" y="229161"/>
                    </a:cubicBezTo>
                    <a:cubicBezTo>
                      <a:pt x="209105" y="263623"/>
                      <a:pt x="189193" y="316465"/>
                      <a:pt x="174642" y="344035"/>
                    </a:cubicBezTo>
                    <a:cubicBezTo>
                      <a:pt x="160091" y="371605"/>
                      <a:pt x="107250" y="400707"/>
                      <a:pt x="78148" y="385390"/>
                    </a:cubicBezTo>
                    <a:close/>
                  </a:path>
                </a:pathLst>
              </a:custGeom>
              <a:gradFill>
                <a:gsLst>
                  <a:gs pos="2000">
                    <a:srgbClr val="FCDED8"/>
                  </a:gs>
                  <a:gs pos="54000">
                    <a:srgbClr val="FFFBF7"/>
                  </a:gs>
                  <a:gs pos="100000">
                    <a:srgbClr val="FAE6E2"/>
                  </a:gs>
                </a:gsLst>
                <a:lin ang="10800000" scaled="0"/>
              </a:gradFill>
              <a:ln w="9525">
                <a:solidFill>
                  <a:srgbClr val="BD8392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4" name="フリーフォーム 73"/>
              <p:cNvSpPr/>
              <p:nvPr/>
            </p:nvSpPr>
            <p:spPr>
              <a:xfrm rot="8924266">
                <a:off x="5738042" y="5908515"/>
                <a:ext cx="211773" cy="389625"/>
              </a:xfrm>
              <a:custGeom>
                <a:avLst/>
                <a:gdLst>
                  <a:gd name="connsiteX0" fmla="*/ 78148 w 211773"/>
                  <a:gd name="connsiteY0" fmla="*/ 385390 h 389625"/>
                  <a:gd name="connsiteX1" fmla="*/ 33 w 211773"/>
                  <a:gd name="connsiteY1" fmla="*/ 252136 h 389625"/>
                  <a:gd name="connsiteX2" fmla="*/ 68958 w 211773"/>
                  <a:gd name="connsiteY2" fmla="*/ 54552 h 389625"/>
                  <a:gd name="connsiteX3" fmla="*/ 110313 w 211773"/>
                  <a:gd name="connsiteY3" fmla="*/ 4007 h 389625"/>
                  <a:gd name="connsiteX4" fmla="*/ 188427 w 211773"/>
                  <a:gd name="connsiteY4" fmla="*/ 137261 h 389625"/>
                  <a:gd name="connsiteX5" fmla="*/ 211402 w 211773"/>
                  <a:gd name="connsiteY5" fmla="*/ 229161 h 389625"/>
                  <a:gd name="connsiteX6" fmla="*/ 174642 w 211773"/>
                  <a:gd name="connsiteY6" fmla="*/ 344035 h 389625"/>
                  <a:gd name="connsiteX7" fmla="*/ 78148 w 211773"/>
                  <a:gd name="connsiteY7" fmla="*/ 385390 h 38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773" h="389625">
                    <a:moveTo>
                      <a:pt x="78148" y="385390"/>
                    </a:moveTo>
                    <a:cubicBezTo>
                      <a:pt x="49046" y="370073"/>
                      <a:pt x="1565" y="307276"/>
                      <a:pt x="33" y="252136"/>
                    </a:cubicBezTo>
                    <a:cubicBezTo>
                      <a:pt x="-1499" y="196996"/>
                      <a:pt x="50578" y="95907"/>
                      <a:pt x="68958" y="54552"/>
                    </a:cubicBezTo>
                    <a:cubicBezTo>
                      <a:pt x="87338" y="13197"/>
                      <a:pt x="90402" y="-9778"/>
                      <a:pt x="110313" y="4007"/>
                    </a:cubicBezTo>
                    <a:cubicBezTo>
                      <a:pt x="130225" y="17792"/>
                      <a:pt x="171579" y="99736"/>
                      <a:pt x="188427" y="137261"/>
                    </a:cubicBezTo>
                    <a:cubicBezTo>
                      <a:pt x="205275" y="174786"/>
                      <a:pt x="213699" y="194699"/>
                      <a:pt x="211402" y="229161"/>
                    </a:cubicBezTo>
                    <a:cubicBezTo>
                      <a:pt x="209105" y="263623"/>
                      <a:pt x="189193" y="316465"/>
                      <a:pt x="174642" y="344035"/>
                    </a:cubicBezTo>
                    <a:cubicBezTo>
                      <a:pt x="160091" y="371605"/>
                      <a:pt x="107250" y="400707"/>
                      <a:pt x="78148" y="385390"/>
                    </a:cubicBezTo>
                    <a:close/>
                  </a:path>
                </a:pathLst>
              </a:custGeom>
              <a:gradFill>
                <a:gsLst>
                  <a:gs pos="2000">
                    <a:srgbClr val="FCDED8"/>
                  </a:gs>
                  <a:gs pos="54000">
                    <a:srgbClr val="FFFBF7"/>
                  </a:gs>
                  <a:gs pos="100000">
                    <a:srgbClr val="FAE6E2"/>
                  </a:gs>
                </a:gsLst>
                <a:lin ang="10800000" scaled="0"/>
              </a:gradFill>
              <a:ln w="9525">
                <a:solidFill>
                  <a:srgbClr val="BD8392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75" name="フリーフォーム 74"/>
              <p:cNvSpPr/>
              <p:nvPr/>
            </p:nvSpPr>
            <p:spPr>
              <a:xfrm rot="4166944">
                <a:off x="5830148" y="5638262"/>
                <a:ext cx="211773" cy="389625"/>
              </a:xfrm>
              <a:custGeom>
                <a:avLst/>
                <a:gdLst>
                  <a:gd name="connsiteX0" fmla="*/ 78148 w 211773"/>
                  <a:gd name="connsiteY0" fmla="*/ 385390 h 389625"/>
                  <a:gd name="connsiteX1" fmla="*/ 33 w 211773"/>
                  <a:gd name="connsiteY1" fmla="*/ 252136 h 389625"/>
                  <a:gd name="connsiteX2" fmla="*/ 68958 w 211773"/>
                  <a:gd name="connsiteY2" fmla="*/ 54552 h 389625"/>
                  <a:gd name="connsiteX3" fmla="*/ 110313 w 211773"/>
                  <a:gd name="connsiteY3" fmla="*/ 4007 h 389625"/>
                  <a:gd name="connsiteX4" fmla="*/ 188427 w 211773"/>
                  <a:gd name="connsiteY4" fmla="*/ 137261 h 389625"/>
                  <a:gd name="connsiteX5" fmla="*/ 211402 w 211773"/>
                  <a:gd name="connsiteY5" fmla="*/ 229161 h 389625"/>
                  <a:gd name="connsiteX6" fmla="*/ 174642 w 211773"/>
                  <a:gd name="connsiteY6" fmla="*/ 344035 h 389625"/>
                  <a:gd name="connsiteX7" fmla="*/ 78148 w 211773"/>
                  <a:gd name="connsiteY7" fmla="*/ 385390 h 389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11773" h="389625">
                    <a:moveTo>
                      <a:pt x="78148" y="385390"/>
                    </a:moveTo>
                    <a:cubicBezTo>
                      <a:pt x="49046" y="370073"/>
                      <a:pt x="1565" y="307276"/>
                      <a:pt x="33" y="252136"/>
                    </a:cubicBezTo>
                    <a:cubicBezTo>
                      <a:pt x="-1499" y="196996"/>
                      <a:pt x="50578" y="95907"/>
                      <a:pt x="68958" y="54552"/>
                    </a:cubicBezTo>
                    <a:cubicBezTo>
                      <a:pt x="87338" y="13197"/>
                      <a:pt x="90402" y="-9778"/>
                      <a:pt x="110313" y="4007"/>
                    </a:cubicBezTo>
                    <a:cubicBezTo>
                      <a:pt x="130225" y="17792"/>
                      <a:pt x="171579" y="99736"/>
                      <a:pt x="188427" y="137261"/>
                    </a:cubicBezTo>
                    <a:cubicBezTo>
                      <a:pt x="205275" y="174786"/>
                      <a:pt x="213699" y="194699"/>
                      <a:pt x="211402" y="229161"/>
                    </a:cubicBezTo>
                    <a:cubicBezTo>
                      <a:pt x="209105" y="263623"/>
                      <a:pt x="189193" y="316465"/>
                      <a:pt x="174642" y="344035"/>
                    </a:cubicBezTo>
                    <a:cubicBezTo>
                      <a:pt x="160091" y="371605"/>
                      <a:pt x="107250" y="400707"/>
                      <a:pt x="78148" y="385390"/>
                    </a:cubicBezTo>
                    <a:close/>
                  </a:path>
                </a:pathLst>
              </a:custGeom>
              <a:gradFill>
                <a:gsLst>
                  <a:gs pos="2000">
                    <a:srgbClr val="FCDED8"/>
                  </a:gs>
                  <a:gs pos="54000">
                    <a:srgbClr val="FFFBF7"/>
                  </a:gs>
                  <a:gs pos="100000">
                    <a:srgbClr val="FAE6E2"/>
                  </a:gs>
                </a:gsLst>
                <a:lin ang="10800000" scaled="0"/>
              </a:gradFill>
              <a:ln w="9525">
                <a:solidFill>
                  <a:srgbClr val="BD8392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77" name="楕円 76"/>
            <p:cNvSpPr/>
            <p:nvPr/>
          </p:nvSpPr>
          <p:spPr>
            <a:xfrm>
              <a:off x="3536583" y="6066361"/>
              <a:ext cx="177760" cy="177760"/>
            </a:xfrm>
            <a:prstGeom prst="ellipse">
              <a:avLst/>
            </a:prstGeom>
            <a:solidFill>
              <a:srgbClr val="FFFCD9"/>
            </a:solidFill>
            <a:ln w="12700">
              <a:solidFill>
                <a:srgbClr val="D1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1037" name="グループ化 1036"/>
          <p:cNvGrpSpPr/>
          <p:nvPr/>
        </p:nvGrpSpPr>
        <p:grpSpPr>
          <a:xfrm>
            <a:off x="386414" y="1265152"/>
            <a:ext cx="864096" cy="663528"/>
            <a:chOff x="1259632" y="5661248"/>
            <a:chExt cx="989690" cy="759970"/>
          </a:xfrm>
        </p:grpSpPr>
        <p:grpSp>
          <p:nvGrpSpPr>
            <p:cNvPr id="1036" name="グループ化 1035"/>
            <p:cNvGrpSpPr/>
            <p:nvPr/>
          </p:nvGrpSpPr>
          <p:grpSpPr>
            <a:xfrm>
              <a:off x="1259632" y="5661248"/>
              <a:ext cx="989690" cy="759970"/>
              <a:chOff x="6968052" y="5517232"/>
              <a:chExt cx="989690" cy="759970"/>
            </a:xfrm>
          </p:grpSpPr>
          <p:sp>
            <p:nvSpPr>
              <p:cNvPr id="1033" name="楕円 1032"/>
              <p:cNvSpPr/>
              <p:nvPr/>
            </p:nvSpPr>
            <p:spPr>
              <a:xfrm>
                <a:off x="7380312" y="5517232"/>
                <a:ext cx="144016" cy="504056"/>
              </a:xfrm>
              <a:prstGeom prst="ellipse">
                <a:avLst/>
              </a:prstGeom>
              <a:gradFill>
                <a:gsLst>
                  <a:gs pos="2000">
                    <a:srgbClr val="FCDED8"/>
                  </a:gs>
                  <a:gs pos="54000">
                    <a:srgbClr val="FFFBF7"/>
                  </a:gs>
                  <a:gs pos="100000">
                    <a:srgbClr val="FAE6E2"/>
                  </a:gs>
                </a:gsLst>
                <a:lin ang="10800000" scaled="0"/>
              </a:gradFill>
              <a:ln w="9525">
                <a:solidFill>
                  <a:srgbClr val="AE6077"/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0" name="楕円 79"/>
              <p:cNvSpPr/>
              <p:nvPr/>
            </p:nvSpPr>
            <p:spPr>
              <a:xfrm rot="17955394">
                <a:off x="7633706" y="5953166"/>
                <a:ext cx="144016" cy="504056"/>
              </a:xfrm>
              <a:prstGeom prst="ellipse">
                <a:avLst/>
              </a:prstGeom>
              <a:gradFill>
                <a:gsLst>
                  <a:gs pos="2000">
                    <a:srgbClr val="FCDED8"/>
                  </a:gs>
                  <a:gs pos="54000">
                    <a:srgbClr val="FFFBF7"/>
                  </a:gs>
                  <a:gs pos="100000">
                    <a:srgbClr val="FAE6E2"/>
                  </a:gs>
                </a:gsLst>
                <a:lin ang="10800000" scaled="0"/>
              </a:gradFill>
              <a:ln w="6350">
                <a:solidFill>
                  <a:srgbClr val="AE6077"/>
                </a:solidFill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3" name="楕円 82"/>
              <p:cNvSpPr/>
              <p:nvPr/>
            </p:nvSpPr>
            <p:spPr>
              <a:xfrm rot="14435404">
                <a:off x="7148072" y="5949968"/>
                <a:ext cx="144016" cy="504056"/>
              </a:xfrm>
              <a:prstGeom prst="ellipse">
                <a:avLst/>
              </a:prstGeom>
              <a:gradFill>
                <a:gsLst>
                  <a:gs pos="2000">
                    <a:srgbClr val="FCDED8"/>
                  </a:gs>
                  <a:gs pos="54000">
                    <a:srgbClr val="FFFBF7"/>
                  </a:gs>
                  <a:gs pos="100000">
                    <a:srgbClr val="FAE6E2"/>
                  </a:gs>
                </a:gsLst>
                <a:lin ang="10800000" scaled="0"/>
              </a:gradFill>
              <a:ln w="6350">
                <a:solidFill>
                  <a:srgbClr val="AE6077"/>
                </a:solidFill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  <p:sp>
          <p:nvSpPr>
            <p:cNvPr id="87" name="楕円 86"/>
            <p:cNvSpPr/>
            <p:nvPr/>
          </p:nvSpPr>
          <p:spPr>
            <a:xfrm>
              <a:off x="1651867" y="6119052"/>
              <a:ext cx="177760" cy="177760"/>
            </a:xfrm>
            <a:prstGeom prst="ellipse">
              <a:avLst/>
            </a:prstGeom>
            <a:solidFill>
              <a:srgbClr val="FFFCD9"/>
            </a:solidFill>
            <a:ln w="12700">
              <a:solidFill>
                <a:srgbClr val="D1CC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43" name="Rectangle 2"/>
          <p:cNvSpPr txBox="1">
            <a:spLocks noChangeArrowheads="1"/>
          </p:cNvSpPr>
          <p:nvPr/>
        </p:nvSpPr>
        <p:spPr>
          <a:xfrm>
            <a:off x="2643644" y="626304"/>
            <a:ext cx="1944216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2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双子葉類</a:t>
            </a:r>
            <a:endParaRPr lang="en-US" altLang="ja-JP" sz="22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5" name="正方形/長方形 4"/>
          <p:cNvSpPr/>
          <p:nvPr/>
        </p:nvSpPr>
        <p:spPr>
          <a:xfrm rot="1377980" flipV="1">
            <a:off x="2755415" y="6005028"/>
            <a:ext cx="354992" cy="45719"/>
          </a:xfrm>
          <a:prstGeom prst="rect">
            <a:avLst/>
          </a:prstGeom>
          <a:gradFill flip="none" rotWithShape="1">
            <a:gsLst>
              <a:gs pos="55000">
                <a:schemeClr val="tx1"/>
              </a:gs>
              <a:gs pos="7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0" name="正方形/長方形 49"/>
          <p:cNvSpPr/>
          <p:nvPr/>
        </p:nvSpPr>
        <p:spPr>
          <a:xfrm rot="1228785" flipV="1">
            <a:off x="2810694" y="5442898"/>
            <a:ext cx="445196" cy="45719"/>
          </a:xfrm>
          <a:prstGeom prst="rect">
            <a:avLst/>
          </a:prstGeom>
          <a:gradFill flip="none" rotWithShape="1">
            <a:gsLst>
              <a:gs pos="23000">
                <a:schemeClr val="tx1"/>
              </a:gs>
              <a:gs pos="37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2122198" y="5703036"/>
            <a:ext cx="864096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側根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52" name="Rectangle 2"/>
          <p:cNvSpPr txBox="1">
            <a:spLocks noChangeArrowheads="1"/>
          </p:cNvSpPr>
          <p:nvPr/>
        </p:nvSpPr>
        <p:spPr>
          <a:xfrm>
            <a:off x="2148486" y="5164690"/>
            <a:ext cx="864096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主根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53" name="正方形/長方形 52"/>
          <p:cNvSpPr/>
          <p:nvPr/>
        </p:nvSpPr>
        <p:spPr>
          <a:xfrm rot="2651453" flipH="1" flipV="1">
            <a:off x="1128763" y="6000840"/>
            <a:ext cx="232446" cy="45719"/>
          </a:xfrm>
          <a:prstGeom prst="rect">
            <a:avLst/>
          </a:prstGeom>
          <a:gradFill flip="none" rotWithShape="1">
            <a:gsLst>
              <a:gs pos="55000">
                <a:schemeClr val="tx1"/>
              </a:gs>
              <a:gs pos="73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5" name="Rectangle 2"/>
          <p:cNvSpPr txBox="1">
            <a:spLocks noChangeArrowheads="1"/>
          </p:cNvSpPr>
          <p:nvPr/>
        </p:nvSpPr>
        <p:spPr>
          <a:xfrm>
            <a:off x="882461" y="6104914"/>
            <a:ext cx="1224136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ひげ根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56" name="Rectangle 2"/>
          <p:cNvSpPr txBox="1">
            <a:spLocks noChangeArrowheads="1"/>
          </p:cNvSpPr>
          <p:nvPr/>
        </p:nvSpPr>
        <p:spPr>
          <a:xfrm>
            <a:off x="3771526" y="3127584"/>
            <a:ext cx="1224136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網状脈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57" name="Rectangle 2"/>
          <p:cNvSpPr txBox="1">
            <a:spLocks noChangeArrowheads="1"/>
          </p:cNvSpPr>
          <p:nvPr/>
        </p:nvSpPr>
        <p:spPr>
          <a:xfrm>
            <a:off x="1042506" y="3127584"/>
            <a:ext cx="1224136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平行脈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61" name="Rectangle 2"/>
          <p:cNvSpPr txBox="1">
            <a:spLocks noChangeArrowheads="1"/>
          </p:cNvSpPr>
          <p:nvPr/>
        </p:nvSpPr>
        <p:spPr>
          <a:xfrm>
            <a:off x="2547390" y="6439268"/>
            <a:ext cx="1440160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主根構造</a:t>
            </a:r>
            <a:endParaRPr lang="en-US" altLang="ja-JP" sz="20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63" name="Rectangle 2"/>
          <p:cNvSpPr txBox="1">
            <a:spLocks noChangeArrowheads="1"/>
          </p:cNvSpPr>
          <p:nvPr/>
        </p:nvSpPr>
        <p:spPr>
          <a:xfrm>
            <a:off x="90848" y="6443360"/>
            <a:ext cx="1800200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ひげ根構造</a:t>
            </a:r>
            <a:endParaRPr lang="en-US" altLang="ja-JP" sz="20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64" name="Rectangle 2"/>
          <p:cNvSpPr txBox="1">
            <a:spLocks noChangeArrowheads="1"/>
          </p:cNvSpPr>
          <p:nvPr/>
        </p:nvSpPr>
        <p:spPr>
          <a:xfrm>
            <a:off x="1822342" y="2240776"/>
            <a:ext cx="1895622" cy="68855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合弁花</a:t>
            </a:r>
            <a:endParaRPr lang="en-US" altLang="ja-JP" sz="2000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65" name="Rectangle 2"/>
          <p:cNvSpPr txBox="1">
            <a:spLocks noChangeArrowheads="1"/>
          </p:cNvSpPr>
          <p:nvPr/>
        </p:nvSpPr>
        <p:spPr>
          <a:xfrm>
            <a:off x="2939208" y="2240776"/>
            <a:ext cx="1895622" cy="688550"/>
          </a:xfrm>
          <a:prstGeom prst="rect">
            <a:avLst/>
          </a:prstGeom>
        </p:spPr>
        <p:txBody>
          <a:bodyPr/>
          <a:lstStyle/>
          <a:p>
            <a:pPr algn="ctr"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離弁花</a:t>
            </a:r>
            <a:endParaRPr lang="en-US" altLang="ja-JP" sz="2000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66" name="Rectangle 2"/>
          <p:cNvSpPr txBox="1">
            <a:spLocks noChangeArrowheads="1"/>
          </p:cNvSpPr>
          <p:nvPr/>
        </p:nvSpPr>
        <p:spPr>
          <a:xfrm>
            <a:off x="170390" y="2168768"/>
            <a:ext cx="1895622" cy="688550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100"/>
              </a:lnSpc>
              <a:spcAft>
                <a:spcPts val="0"/>
              </a:spcAft>
              <a:defRPr/>
            </a:pPr>
            <a:r>
              <a:rPr lang="ja-JP" altLang="en-US" sz="2000" spc="100" dirty="0">
                <a:latin typeface="Arial" panose="020B0604020202020204" pitchFamily="34" charset="0"/>
                <a:cs typeface="Arial" panose="020B0604020202020204" pitchFamily="34" charset="0"/>
              </a:rPr>
              <a:t>花弁の数は</a:t>
            </a:r>
            <a:endParaRPr lang="en-US" altLang="ja-JP" sz="2000" spc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ts val="2100"/>
              </a:lnSpc>
              <a:spcAft>
                <a:spcPts val="0"/>
              </a:spcAft>
              <a:defRPr/>
            </a:pPr>
            <a:r>
              <a:rPr lang="en-US" altLang="ja-JP" sz="2000" spc="1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ja-JP" altLang="en-US" sz="2000" spc="100" dirty="0" err="1">
                <a:latin typeface="Arial" panose="020B0604020202020204" pitchFamily="34" charset="0"/>
                <a:cs typeface="Arial" panose="020B0604020202020204" pitchFamily="34" charset="0"/>
              </a:rPr>
              <a:t>、</a:t>
            </a:r>
            <a:r>
              <a:rPr lang="en-US" altLang="ja-JP" sz="2000" spc="1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ja-JP" altLang="en-US" sz="2000" spc="100" dirty="0">
                <a:latin typeface="Arial" panose="020B0604020202020204" pitchFamily="34" charset="0"/>
                <a:cs typeface="Arial" panose="020B0604020202020204" pitchFamily="34" charset="0"/>
              </a:rPr>
              <a:t>が多い</a:t>
            </a:r>
            <a:endParaRPr lang="en-US" altLang="ja-JP" sz="2000" spc="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lnSpc>
                <a:spcPts val="2100"/>
              </a:lnSpc>
              <a:spcAft>
                <a:spcPts val="0"/>
              </a:spcAft>
              <a:defRPr/>
            </a:pPr>
            <a:endParaRPr lang="en-US" altLang="ja-JP" sz="2000" spc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Rectangle 2"/>
          <p:cNvSpPr txBox="1">
            <a:spLocks noChangeArrowheads="1"/>
          </p:cNvSpPr>
          <p:nvPr/>
        </p:nvSpPr>
        <p:spPr>
          <a:xfrm>
            <a:off x="5148064" y="628466"/>
            <a:ext cx="1944216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2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単子葉類</a:t>
            </a:r>
            <a:endParaRPr lang="en-US" altLang="ja-JP" sz="22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68" name="Rectangle 2"/>
          <p:cNvSpPr txBox="1">
            <a:spLocks noChangeArrowheads="1"/>
          </p:cNvSpPr>
          <p:nvPr/>
        </p:nvSpPr>
        <p:spPr>
          <a:xfrm>
            <a:off x="7236296" y="626488"/>
            <a:ext cx="1944216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2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双子葉類</a:t>
            </a:r>
            <a:endParaRPr lang="en-US" altLang="ja-JP" sz="22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70" name="Rectangle 2"/>
          <p:cNvSpPr txBox="1">
            <a:spLocks noChangeArrowheads="1"/>
          </p:cNvSpPr>
          <p:nvPr/>
        </p:nvSpPr>
        <p:spPr>
          <a:xfrm>
            <a:off x="5148064" y="2198942"/>
            <a:ext cx="1872208" cy="490648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100"/>
              </a:lnSpc>
              <a:spcAft>
                <a:spcPts val="0"/>
              </a:spcAft>
              <a:defRPr/>
            </a:pPr>
            <a:r>
              <a:rPr lang="ja-JP" altLang="en-US" spc="100" dirty="0">
                <a:latin typeface="Arial" panose="020B0604020202020204" pitchFamily="34" charset="0"/>
                <a:cs typeface="Arial" panose="020B0604020202020204" pitchFamily="34" charset="0"/>
              </a:rPr>
              <a:t>発芽時、</a:t>
            </a:r>
            <a:r>
              <a:rPr lang="en-US" altLang="ja-JP" spc="1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ja-JP" altLang="en-US" spc="100" dirty="0">
                <a:latin typeface="Arial" panose="020B0604020202020204" pitchFamily="34" charset="0"/>
                <a:cs typeface="Arial" panose="020B0604020202020204" pitchFamily="34" charset="0"/>
              </a:rPr>
              <a:t>枚</a:t>
            </a:r>
            <a:endParaRPr lang="en-US" altLang="ja-JP" spc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4"/>
          <a:srcRect l="64236"/>
          <a:stretch/>
        </p:blipFill>
        <p:spPr>
          <a:xfrm>
            <a:off x="5292080" y="3326872"/>
            <a:ext cx="1133680" cy="1112520"/>
          </a:xfrm>
          <a:prstGeom prst="rect">
            <a:avLst/>
          </a:prstGeom>
        </p:spPr>
      </p:pic>
      <p:pic>
        <p:nvPicPr>
          <p:cNvPr id="79" name="図 78"/>
          <p:cNvPicPr>
            <a:picLocks noChangeAspect="1"/>
          </p:cNvPicPr>
          <p:nvPr/>
        </p:nvPicPr>
        <p:blipFill rotWithShape="1">
          <a:blip r:embed="rId4"/>
          <a:srcRect l="7004" t="17190" r="65148"/>
          <a:stretch/>
        </p:blipFill>
        <p:spPr>
          <a:xfrm>
            <a:off x="7476564" y="3418133"/>
            <a:ext cx="962527" cy="1004529"/>
          </a:xfrm>
          <a:prstGeom prst="rect">
            <a:avLst/>
          </a:prstGeom>
        </p:spPr>
      </p:pic>
      <p:sp>
        <p:nvSpPr>
          <p:cNvPr id="85" name="Rectangle 2"/>
          <p:cNvSpPr txBox="1">
            <a:spLocks noChangeArrowheads="1"/>
          </p:cNvSpPr>
          <p:nvPr/>
        </p:nvSpPr>
        <p:spPr>
          <a:xfrm>
            <a:off x="7044516" y="3389076"/>
            <a:ext cx="1224136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木部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86" name="Rectangle 2"/>
          <p:cNvSpPr txBox="1">
            <a:spLocks noChangeArrowheads="1"/>
          </p:cNvSpPr>
          <p:nvPr/>
        </p:nvSpPr>
        <p:spPr>
          <a:xfrm>
            <a:off x="7692588" y="3173052"/>
            <a:ext cx="720080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師部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88" name="Rectangle 2"/>
          <p:cNvSpPr txBox="1">
            <a:spLocks noChangeArrowheads="1"/>
          </p:cNvSpPr>
          <p:nvPr/>
        </p:nvSpPr>
        <p:spPr>
          <a:xfrm>
            <a:off x="8189284" y="3358612"/>
            <a:ext cx="971600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b="1" spc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形成層</a:t>
            </a:r>
            <a:endParaRPr lang="en-US" altLang="ja-JP" b="1" spc="1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89" name="Rectangle 2"/>
          <p:cNvSpPr txBox="1">
            <a:spLocks noChangeArrowheads="1"/>
          </p:cNvSpPr>
          <p:nvPr/>
        </p:nvSpPr>
        <p:spPr>
          <a:xfrm>
            <a:off x="5060320" y="3215256"/>
            <a:ext cx="774503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木部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90" name="Rectangle 2"/>
          <p:cNvSpPr txBox="1">
            <a:spLocks noChangeArrowheads="1"/>
          </p:cNvSpPr>
          <p:nvPr/>
        </p:nvSpPr>
        <p:spPr>
          <a:xfrm>
            <a:off x="5908499" y="3230332"/>
            <a:ext cx="773161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師部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92" name="Rectangle 2"/>
          <p:cNvSpPr txBox="1">
            <a:spLocks noChangeArrowheads="1"/>
          </p:cNvSpPr>
          <p:nvPr/>
        </p:nvSpPr>
        <p:spPr>
          <a:xfrm>
            <a:off x="7106348" y="2198942"/>
            <a:ext cx="1872208" cy="490648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100"/>
              </a:lnSpc>
              <a:spcAft>
                <a:spcPts val="0"/>
              </a:spcAft>
              <a:defRPr/>
            </a:pPr>
            <a:r>
              <a:rPr lang="ja-JP" altLang="en-US" spc="100" dirty="0">
                <a:latin typeface="Arial" panose="020B0604020202020204" pitchFamily="34" charset="0"/>
                <a:cs typeface="Arial" panose="020B0604020202020204" pitchFamily="34" charset="0"/>
              </a:rPr>
              <a:t>発芽時、</a:t>
            </a:r>
            <a:r>
              <a:rPr lang="en-US" altLang="ja-JP" spc="1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ja-JP" altLang="en-US" spc="100" dirty="0">
                <a:latin typeface="Arial" panose="020B0604020202020204" pitchFamily="34" charset="0"/>
                <a:cs typeface="Arial" panose="020B0604020202020204" pitchFamily="34" charset="0"/>
              </a:rPr>
              <a:t>枚</a:t>
            </a:r>
            <a:endParaRPr lang="en-US" altLang="ja-JP" spc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3" name="Rectangle 2"/>
          <p:cNvSpPr txBox="1">
            <a:spLocks noChangeArrowheads="1"/>
          </p:cNvSpPr>
          <p:nvPr/>
        </p:nvSpPr>
        <p:spPr>
          <a:xfrm>
            <a:off x="6444208" y="1028854"/>
            <a:ext cx="1944216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u="sng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子葉</a:t>
            </a:r>
            <a:endParaRPr lang="en-US" altLang="ja-JP" sz="2000" u="sng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94" name="Rectangle 2"/>
          <p:cNvSpPr txBox="1">
            <a:spLocks noChangeArrowheads="1"/>
          </p:cNvSpPr>
          <p:nvPr/>
        </p:nvSpPr>
        <p:spPr>
          <a:xfrm>
            <a:off x="5292080" y="4395520"/>
            <a:ext cx="1152128" cy="490648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100"/>
              </a:lnSpc>
              <a:spcAft>
                <a:spcPts val="0"/>
              </a:spcAft>
              <a:defRPr/>
            </a:pPr>
            <a:r>
              <a:rPr lang="ja-JP" altLang="en-US" spc="100" dirty="0">
                <a:latin typeface="Arial" panose="020B0604020202020204" pitchFamily="34" charset="0"/>
                <a:cs typeface="Arial" panose="020B0604020202020204" pitchFamily="34" charset="0"/>
              </a:rPr>
              <a:t>ばらばら</a:t>
            </a:r>
            <a:endParaRPr lang="en-US" altLang="ja-JP" spc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>
          <a:xfrm>
            <a:off x="7548572" y="4395520"/>
            <a:ext cx="864096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ts val="2100"/>
              </a:lnSpc>
              <a:spcAft>
                <a:spcPts val="0"/>
              </a:spcAft>
              <a:defRPr/>
            </a:pPr>
            <a:r>
              <a:rPr lang="ja-JP" altLang="en-US" spc="100" dirty="0">
                <a:latin typeface="Arial" panose="020B0604020202020204" pitchFamily="34" charset="0"/>
                <a:cs typeface="Arial" panose="020B0604020202020204" pitchFamily="34" charset="0"/>
              </a:rPr>
              <a:t>輪状</a:t>
            </a:r>
            <a:endParaRPr lang="en-US" altLang="ja-JP" spc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Rectangle 2"/>
          <p:cNvSpPr txBox="1">
            <a:spLocks noChangeArrowheads="1"/>
          </p:cNvSpPr>
          <p:nvPr/>
        </p:nvSpPr>
        <p:spPr>
          <a:xfrm>
            <a:off x="5940152" y="2754412"/>
            <a:ext cx="2720568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u="sng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草本茎の維管束</a:t>
            </a:r>
            <a:endParaRPr lang="en-US" altLang="ja-JP" sz="2000" u="sng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r="6337"/>
          <a:stretch/>
        </p:blipFill>
        <p:spPr>
          <a:xfrm>
            <a:off x="5396253" y="4955775"/>
            <a:ext cx="1243224" cy="1446797"/>
          </a:xfrm>
          <a:prstGeom prst="rect">
            <a:avLst/>
          </a:prstGeom>
        </p:spPr>
      </p:pic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9693" r="11322"/>
          <a:stretch/>
        </p:blipFill>
        <p:spPr>
          <a:xfrm>
            <a:off x="7495642" y="4955775"/>
            <a:ext cx="1216128" cy="1440160"/>
          </a:xfrm>
          <a:prstGeom prst="rect">
            <a:avLst/>
          </a:prstGeom>
        </p:spPr>
      </p:pic>
      <p:sp>
        <p:nvSpPr>
          <p:cNvPr id="115" name="Rectangle 2"/>
          <p:cNvSpPr txBox="1">
            <a:spLocks noChangeArrowheads="1"/>
          </p:cNvSpPr>
          <p:nvPr/>
        </p:nvSpPr>
        <p:spPr>
          <a:xfrm>
            <a:off x="6544232" y="4887329"/>
            <a:ext cx="1152128" cy="29825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16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師部繊維</a:t>
            </a:r>
            <a:endParaRPr lang="en-US" altLang="ja-JP" sz="1600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17" name="Rectangle 2"/>
          <p:cNvSpPr txBox="1">
            <a:spLocks noChangeArrowheads="1"/>
          </p:cNvSpPr>
          <p:nvPr/>
        </p:nvSpPr>
        <p:spPr>
          <a:xfrm>
            <a:off x="6672002" y="5130133"/>
            <a:ext cx="1152128" cy="288032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16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伴細胞</a:t>
            </a:r>
            <a:endParaRPr lang="en-US" altLang="ja-JP" sz="1600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18" name="Rectangle 2"/>
          <p:cNvSpPr txBox="1">
            <a:spLocks noChangeArrowheads="1"/>
          </p:cNvSpPr>
          <p:nvPr/>
        </p:nvSpPr>
        <p:spPr>
          <a:xfrm>
            <a:off x="6769446" y="5377205"/>
            <a:ext cx="773161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16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師管</a:t>
            </a:r>
            <a:endParaRPr lang="en-US" altLang="ja-JP" sz="16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119" name="Rectangle 2"/>
          <p:cNvSpPr txBox="1">
            <a:spLocks noChangeArrowheads="1"/>
          </p:cNvSpPr>
          <p:nvPr/>
        </p:nvSpPr>
        <p:spPr>
          <a:xfrm>
            <a:off x="6769446" y="5615432"/>
            <a:ext cx="773161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16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道管</a:t>
            </a:r>
            <a:endParaRPr lang="en-US" altLang="ja-JP" sz="16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cxnSp>
        <p:nvCxnSpPr>
          <p:cNvPr id="46" name="直線コネクタ 45"/>
          <p:cNvCxnSpPr/>
          <p:nvPr/>
        </p:nvCxnSpPr>
        <p:spPr>
          <a:xfrm>
            <a:off x="6444208" y="5666665"/>
            <a:ext cx="288032" cy="14401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直線コネクタ 123"/>
          <p:cNvCxnSpPr/>
          <p:nvPr/>
        </p:nvCxnSpPr>
        <p:spPr>
          <a:xfrm flipV="1">
            <a:off x="7363983" y="5747863"/>
            <a:ext cx="504056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直線コネクタ 111"/>
          <p:cNvCxnSpPr/>
          <p:nvPr/>
        </p:nvCxnSpPr>
        <p:spPr>
          <a:xfrm>
            <a:off x="7472751" y="5752458"/>
            <a:ext cx="130231" cy="919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直線コネクタ 129"/>
          <p:cNvCxnSpPr/>
          <p:nvPr/>
        </p:nvCxnSpPr>
        <p:spPr>
          <a:xfrm>
            <a:off x="6548381" y="5522649"/>
            <a:ext cx="154718" cy="3216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直線コネクタ 132"/>
          <p:cNvCxnSpPr/>
          <p:nvPr/>
        </p:nvCxnSpPr>
        <p:spPr>
          <a:xfrm flipV="1">
            <a:off x="7363983" y="5531839"/>
            <a:ext cx="163202" cy="7200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6" name="Rectangle 2"/>
          <p:cNvSpPr txBox="1">
            <a:spLocks noChangeArrowheads="1"/>
          </p:cNvSpPr>
          <p:nvPr/>
        </p:nvSpPr>
        <p:spPr>
          <a:xfrm>
            <a:off x="6441571" y="5845929"/>
            <a:ext cx="1584176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16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木部柔細胞</a:t>
            </a:r>
            <a:endParaRPr lang="en-US" altLang="ja-JP" sz="16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137" name="Rectangle 2"/>
          <p:cNvSpPr txBox="1">
            <a:spLocks noChangeArrowheads="1"/>
          </p:cNvSpPr>
          <p:nvPr/>
        </p:nvSpPr>
        <p:spPr>
          <a:xfrm>
            <a:off x="6544232" y="6116060"/>
            <a:ext cx="1152128" cy="298255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16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木部繊維</a:t>
            </a:r>
            <a:endParaRPr lang="en-US" altLang="ja-JP" sz="1600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</p:txBody>
      </p:sp>
      <p:cxnSp>
        <p:nvCxnSpPr>
          <p:cNvPr id="138" name="直線コネクタ 137"/>
          <p:cNvCxnSpPr/>
          <p:nvPr/>
        </p:nvCxnSpPr>
        <p:spPr>
          <a:xfrm>
            <a:off x="6503943" y="6161531"/>
            <a:ext cx="72000" cy="3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直線コネクタ 142"/>
          <p:cNvCxnSpPr/>
          <p:nvPr/>
        </p:nvCxnSpPr>
        <p:spPr>
          <a:xfrm flipV="1">
            <a:off x="7507999" y="6161531"/>
            <a:ext cx="76603" cy="18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Rectangle 2"/>
          <p:cNvSpPr txBox="1">
            <a:spLocks noChangeArrowheads="1"/>
          </p:cNvSpPr>
          <p:nvPr/>
        </p:nvSpPr>
        <p:spPr>
          <a:xfrm>
            <a:off x="8676456" y="5348473"/>
            <a:ext cx="504056" cy="1080120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b="1" spc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形成層</a:t>
            </a:r>
            <a:endParaRPr lang="en-US" altLang="ja-JP" b="1" spc="1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1029" name="左中かっこ 1028"/>
          <p:cNvSpPr/>
          <p:nvPr/>
        </p:nvSpPr>
        <p:spPr>
          <a:xfrm>
            <a:off x="5180148" y="4965412"/>
            <a:ext cx="144016" cy="504056"/>
          </a:xfrm>
          <a:prstGeom prst="leftBrac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9" name="左中かっこ 148"/>
          <p:cNvSpPr/>
          <p:nvPr/>
        </p:nvSpPr>
        <p:spPr>
          <a:xfrm>
            <a:off x="5189673" y="5575384"/>
            <a:ext cx="121457" cy="830188"/>
          </a:xfrm>
          <a:prstGeom prst="leftBrac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0" name="Rectangle 2"/>
          <p:cNvSpPr txBox="1">
            <a:spLocks noChangeArrowheads="1"/>
          </p:cNvSpPr>
          <p:nvPr/>
        </p:nvSpPr>
        <p:spPr>
          <a:xfrm>
            <a:off x="4816599" y="5660800"/>
            <a:ext cx="360040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木部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151" name="Rectangle 2"/>
          <p:cNvSpPr txBox="1">
            <a:spLocks noChangeArrowheads="1"/>
          </p:cNvSpPr>
          <p:nvPr/>
        </p:nvSpPr>
        <p:spPr>
          <a:xfrm>
            <a:off x="4816599" y="4878237"/>
            <a:ext cx="360040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師部</a:t>
            </a:r>
            <a:endParaRPr lang="en-US" altLang="ja-JP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152" name="Rectangle 2"/>
          <p:cNvSpPr txBox="1">
            <a:spLocks noChangeArrowheads="1"/>
          </p:cNvSpPr>
          <p:nvPr/>
        </p:nvSpPr>
        <p:spPr>
          <a:xfrm>
            <a:off x="7380312" y="6469378"/>
            <a:ext cx="1584176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開放維管束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153" name="Rectangle 2"/>
          <p:cNvSpPr txBox="1">
            <a:spLocks noChangeArrowheads="1"/>
          </p:cNvSpPr>
          <p:nvPr/>
        </p:nvSpPr>
        <p:spPr>
          <a:xfrm>
            <a:off x="5259996" y="6469378"/>
            <a:ext cx="1584176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閉鎖維管束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946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16656"/>
            <a:ext cx="9144000" cy="578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0" y="-57844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2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茎の分類</a:t>
            </a:r>
            <a:endParaRPr lang="en-US" altLang="ja-JP" sz="3200" b="1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grpSp>
        <p:nvGrpSpPr>
          <p:cNvPr id="43" name="グループ化 42"/>
          <p:cNvGrpSpPr/>
          <p:nvPr/>
        </p:nvGrpSpPr>
        <p:grpSpPr>
          <a:xfrm>
            <a:off x="392108" y="755252"/>
            <a:ext cx="4381058" cy="904714"/>
            <a:chOff x="831971" y="1189896"/>
            <a:chExt cx="3819124" cy="904714"/>
          </a:xfrm>
        </p:grpSpPr>
        <p:sp>
          <p:nvSpPr>
            <p:cNvPr id="46" name="Rectangle 2"/>
            <p:cNvSpPr txBox="1">
              <a:spLocks noChangeArrowheads="1"/>
            </p:cNvSpPr>
            <p:nvPr/>
          </p:nvSpPr>
          <p:spPr>
            <a:xfrm>
              <a:off x="831971" y="1361650"/>
              <a:ext cx="2592288" cy="490648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spcAft>
                  <a:spcPts val="0"/>
                </a:spcAft>
                <a:defRPr/>
              </a:pPr>
              <a:r>
                <a:rPr lang="ja-JP" altLang="en-US" sz="2200" b="1" spc="100" dirty="0">
                  <a:solidFill>
                    <a:srgbClr val="FF0000"/>
                  </a:solidFill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草本（草）茎</a:t>
              </a:r>
              <a:endParaRPr lang="en-US" altLang="ja-JP" sz="2200" b="1" spc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2" name="左中かっこ 1"/>
            <p:cNvSpPr/>
            <p:nvPr/>
          </p:nvSpPr>
          <p:spPr>
            <a:xfrm>
              <a:off x="2578636" y="1392512"/>
              <a:ext cx="136493" cy="473194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200"/>
            </a:p>
          </p:txBody>
        </p:sp>
        <p:sp>
          <p:nvSpPr>
            <p:cNvPr id="58" name="Rectangle 2"/>
            <p:cNvSpPr txBox="1">
              <a:spLocks noChangeArrowheads="1"/>
            </p:cNvSpPr>
            <p:nvPr/>
          </p:nvSpPr>
          <p:spPr>
            <a:xfrm>
              <a:off x="2749171" y="1189896"/>
              <a:ext cx="1898496" cy="490648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spcAft>
                  <a:spcPts val="0"/>
                </a:spcAft>
                <a:defRPr/>
              </a:pPr>
              <a:r>
                <a:rPr lang="ja-JP" altLang="en-US" sz="2200" b="1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単子葉草本茎</a:t>
              </a:r>
              <a:endParaRPr lang="en-US" altLang="ja-JP" sz="22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  <p:sp>
          <p:nvSpPr>
            <p:cNvPr id="59" name="Rectangle 2"/>
            <p:cNvSpPr txBox="1">
              <a:spLocks noChangeArrowheads="1"/>
            </p:cNvSpPr>
            <p:nvPr/>
          </p:nvSpPr>
          <p:spPr>
            <a:xfrm>
              <a:off x="2752599" y="1603962"/>
              <a:ext cx="1898496" cy="490648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spcAft>
                  <a:spcPts val="0"/>
                </a:spcAft>
                <a:defRPr/>
              </a:pPr>
              <a:r>
                <a:rPr lang="ja-JP" altLang="en-US" sz="2200" b="1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rPr>
                <a:t>双子葉草本茎</a:t>
              </a:r>
              <a:endParaRPr lang="en-US" altLang="ja-JP" sz="22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endParaRPr>
            </a:p>
          </p:txBody>
        </p:sp>
      </p:grpSp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3"/>
          <a:srcRect l="2856" t="11973" r="68913" b="10039"/>
          <a:stretch/>
        </p:blipFill>
        <p:spPr>
          <a:xfrm>
            <a:off x="322382" y="3765034"/>
            <a:ext cx="1785179" cy="1728192"/>
          </a:xfrm>
          <a:prstGeom prst="rect">
            <a:avLst/>
          </a:prstGeom>
        </p:spPr>
      </p:pic>
      <p:pic>
        <p:nvPicPr>
          <p:cNvPr id="82" name="図 81"/>
          <p:cNvPicPr>
            <a:picLocks noChangeAspect="1"/>
          </p:cNvPicPr>
          <p:nvPr/>
        </p:nvPicPr>
        <p:blipFill rotWithShape="1">
          <a:blip r:embed="rId3"/>
          <a:srcRect l="71110" t="11973" r="3478" b="10039"/>
          <a:stretch/>
        </p:blipFill>
        <p:spPr>
          <a:xfrm>
            <a:off x="6568792" y="3810754"/>
            <a:ext cx="1606899" cy="1728192"/>
          </a:xfrm>
          <a:prstGeom prst="rect">
            <a:avLst/>
          </a:prstGeom>
        </p:spPr>
      </p:pic>
      <p:pic>
        <p:nvPicPr>
          <p:cNvPr id="91" name="図 90"/>
          <p:cNvPicPr>
            <a:picLocks noChangeAspect="1"/>
          </p:cNvPicPr>
          <p:nvPr/>
        </p:nvPicPr>
        <p:blipFill rotWithShape="1">
          <a:blip r:embed="rId3"/>
          <a:srcRect l="38509" t="11973" r="36854" b="10039"/>
          <a:stretch/>
        </p:blipFill>
        <p:spPr>
          <a:xfrm>
            <a:off x="3400440" y="3765034"/>
            <a:ext cx="1557908" cy="1728192"/>
          </a:xfrm>
          <a:prstGeom prst="rect">
            <a:avLst/>
          </a:prstGeom>
        </p:spPr>
      </p:pic>
      <p:sp>
        <p:nvSpPr>
          <p:cNvPr id="92" name="Rectangle 2"/>
          <p:cNvSpPr txBox="1">
            <a:spLocks noChangeArrowheads="1"/>
          </p:cNvSpPr>
          <p:nvPr/>
        </p:nvSpPr>
        <p:spPr>
          <a:xfrm>
            <a:off x="322382" y="2974092"/>
            <a:ext cx="2177835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2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単子葉草本茎</a:t>
            </a:r>
            <a:endParaRPr lang="en-US" altLang="ja-JP" sz="22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93" name="Rectangle 2"/>
          <p:cNvSpPr txBox="1">
            <a:spLocks noChangeArrowheads="1"/>
          </p:cNvSpPr>
          <p:nvPr/>
        </p:nvSpPr>
        <p:spPr>
          <a:xfrm>
            <a:off x="3279284" y="2974092"/>
            <a:ext cx="2615148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2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双子葉木本茎</a:t>
            </a:r>
            <a:endParaRPr lang="en-US" altLang="ja-JP" sz="22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94" name="Rectangle 2"/>
          <p:cNvSpPr txBox="1">
            <a:spLocks noChangeArrowheads="1"/>
          </p:cNvSpPr>
          <p:nvPr/>
        </p:nvSpPr>
        <p:spPr>
          <a:xfrm>
            <a:off x="5526390" y="2928372"/>
            <a:ext cx="3767276" cy="490648"/>
          </a:xfrm>
          <a:prstGeom prst="rect">
            <a:avLst/>
          </a:prstGeom>
        </p:spPr>
        <p:txBody>
          <a:bodyPr/>
          <a:lstStyle/>
          <a:p>
            <a:pPr algn="ctr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ja-JP" altLang="en-US" sz="22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双子葉木本茎</a:t>
            </a:r>
            <a:endParaRPr lang="en-US" altLang="ja-JP" sz="22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  <a:p>
            <a:pPr algn="ctr" fontAlgn="auto">
              <a:lnSpc>
                <a:spcPts val="2200"/>
              </a:lnSpc>
              <a:spcAft>
                <a:spcPts val="0"/>
              </a:spcAft>
              <a:defRPr/>
            </a:pPr>
            <a:r>
              <a:rPr lang="ja-JP" altLang="en-US" sz="22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（</a:t>
            </a:r>
            <a:r>
              <a:rPr lang="ja-JP" altLang="en-US" sz="2200" b="1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仮道管をもつ裸子植物</a:t>
            </a:r>
            <a:r>
              <a:rPr lang="ja-JP" altLang="en-US" sz="22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）</a:t>
            </a:r>
            <a:endParaRPr lang="en-US" altLang="ja-JP" sz="22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95" name="Rectangle 2"/>
          <p:cNvSpPr txBox="1">
            <a:spLocks noChangeArrowheads="1"/>
          </p:cNvSpPr>
          <p:nvPr/>
        </p:nvSpPr>
        <p:spPr>
          <a:xfrm>
            <a:off x="166936" y="3571870"/>
            <a:ext cx="792088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木部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96" name="Rectangle 2"/>
          <p:cNvSpPr txBox="1">
            <a:spLocks noChangeArrowheads="1"/>
          </p:cNvSpPr>
          <p:nvPr/>
        </p:nvSpPr>
        <p:spPr>
          <a:xfrm>
            <a:off x="1402502" y="3571870"/>
            <a:ext cx="792088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師部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97" name="Rectangle 2"/>
          <p:cNvSpPr txBox="1">
            <a:spLocks noChangeArrowheads="1"/>
          </p:cNvSpPr>
          <p:nvPr/>
        </p:nvSpPr>
        <p:spPr>
          <a:xfrm>
            <a:off x="2968392" y="3724270"/>
            <a:ext cx="792088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木部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98" name="Rectangle 2"/>
          <p:cNvSpPr txBox="1">
            <a:spLocks noChangeArrowheads="1"/>
          </p:cNvSpPr>
          <p:nvPr/>
        </p:nvSpPr>
        <p:spPr>
          <a:xfrm>
            <a:off x="3798198" y="3571870"/>
            <a:ext cx="792088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師部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99" name="Rectangle 2"/>
          <p:cNvSpPr txBox="1">
            <a:spLocks noChangeArrowheads="1"/>
          </p:cNvSpPr>
          <p:nvPr/>
        </p:nvSpPr>
        <p:spPr>
          <a:xfrm>
            <a:off x="4624576" y="3724270"/>
            <a:ext cx="1080120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形成層</a:t>
            </a:r>
            <a:endParaRPr lang="en-US" altLang="ja-JP" sz="2000" spc="1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100" name="Rectangle 2"/>
          <p:cNvSpPr txBox="1">
            <a:spLocks noChangeArrowheads="1"/>
          </p:cNvSpPr>
          <p:nvPr/>
        </p:nvSpPr>
        <p:spPr>
          <a:xfrm>
            <a:off x="6136744" y="3727316"/>
            <a:ext cx="792088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木部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101" name="Rectangle 2"/>
          <p:cNvSpPr txBox="1">
            <a:spLocks noChangeArrowheads="1"/>
          </p:cNvSpPr>
          <p:nvPr/>
        </p:nvSpPr>
        <p:spPr>
          <a:xfrm>
            <a:off x="7000840" y="3571870"/>
            <a:ext cx="792088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師部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102" name="Rectangle 2"/>
          <p:cNvSpPr txBox="1">
            <a:spLocks noChangeArrowheads="1"/>
          </p:cNvSpPr>
          <p:nvPr/>
        </p:nvSpPr>
        <p:spPr>
          <a:xfrm>
            <a:off x="7720920" y="3727316"/>
            <a:ext cx="1080120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solidFill>
                  <a:srgbClr val="FF000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形成層</a:t>
            </a:r>
            <a:endParaRPr lang="en-US" altLang="ja-JP" sz="2000" spc="100" dirty="0">
              <a:solidFill>
                <a:srgbClr val="FF0000"/>
              </a:solidFill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103" name="Rectangle 2"/>
          <p:cNvSpPr txBox="1">
            <a:spLocks noChangeArrowheads="1"/>
          </p:cNvSpPr>
          <p:nvPr/>
        </p:nvSpPr>
        <p:spPr>
          <a:xfrm>
            <a:off x="293357" y="5504656"/>
            <a:ext cx="2177835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維管束が散在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104" name="Rectangle 2"/>
          <p:cNvSpPr txBox="1">
            <a:spLocks noChangeArrowheads="1"/>
          </p:cNvSpPr>
          <p:nvPr/>
        </p:nvSpPr>
        <p:spPr>
          <a:xfrm>
            <a:off x="2950797" y="5504656"/>
            <a:ext cx="2753899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0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維管束が輪状に並ぶ</a:t>
            </a:r>
            <a:endParaRPr lang="en-US" altLang="ja-JP" sz="20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cxnSp>
        <p:nvCxnSpPr>
          <p:cNvPr id="47" name="直線コネクタ 46"/>
          <p:cNvCxnSpPr/>
          <p:nvPr/>
        </p:nvCxnSpPr>
        <p:spPr>
          <a:xfrm>
            <a:off x="3040400" y="5948134"/>
            <a:ext cx="5472608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5" name="Rectangle 2"/>
          <p:cNvSpPr txBox="1">
            <a:spLocks noChangeArrowheads="1"/>
          </p:cNvSpPr>
          <p:nvPr/>
        </p:nvSpPr>
        <p:spPr>
          <a:xfrm>
            <a:off x="322382" y="5945588"/>
            <a:ext cx="2177835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2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閉鎖維管束</a:t>
            </a:r>
            <a:endParaRPr lang="en-US" altLang="ja-JP" sz="2200" b="1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sp>
        <p:nvSpPr>
          <p:cNvPr id="106" name="Rectangle 2"/>
          <p:cNvSpPr txBox="1">
            <a:spLocks noChangeArrowheads="1"/>
          </p:cNvSpPr>
          <p:nvPr/>
        </p:nvSpPr>
        <p:spPr>
          <a:xfrm>
            <a:off x="3995936" y="5949280"/>
            <a:ext cx="4555936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200" b="1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開放維管束</a:t>
            </a:r>
            <a:r>
              <a:rPr lang="ja-JP" altLang="en-US" sz="22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（</a:t>
            </a: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形成層あり</a:t>
            </a:r>
            <a:r>
              <a:rPr lang="en-US" altLang="ja-JP" sz="2200" b="1" spc="100" baseline="30000" dirty="0">
                <a:solidFill>
                  <a:srgbClr val="00B0F0"/>
                </a:solidFill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*</a:t>
            </a:r>
            <a:r>
              <a:rPr lang="ja-JP" altLang="en-US" sz="2200" spc="1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itchFamily="34" charset="0"/>
              </a:rPr>
              <a:t>）</a:t>
            </a:r>
            <a:endParaRPr lang="en-US" altLang="ja-JP" sz="2200" spc="1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itchFamily="34" charset="0"/>
            </a:endParaRPr>
          </a:p>
        </p:txBody>
      </p:sp>
      <p:grpSp>
        <p:nvGrpSpPr>
          <p:cNvPr id="49" name="グループ化 48"/>
          <p:cNvGrpSpPr/>
          <p:nvPr/>
        </p:nvGrpSpPr>
        <p:grpSpPr>
          <a:xfrm>
            <a:off x="380678" y="1637330"/>
            <a:ext cx="4842822" cy="904714"/>
            <a:chOff x="240090" y="1588182"/>
            <a:chExt cx="4842822" cy="904714"/>
          </a:xfrm>
        </p:grpSpPr>
        <p:grpSp>
          <p:nvGrpSpPr>
            <p:cNvPr id="39" name="グループ化 38"/>
            <p:cNvGrpSpPr/>
            <p:nvPr/>
          </p:nvGrpSpPr>
          <p:grpSpPr>
            <a:xfrm>
              <a:off x="240090" y="1588182"/>
              <a:ext cx="4842822" cy="904714"/>
              <a:chOff x="706428" y="2330594"/>
              <a:chExt cx="4842822" cy="904714"/>
            </a:xfrm>
          </p:grpSpPr>
          <p:sp>
            <p:nvSpPr>
              <p:cNvPr id="56" name="Rectangle 2"/>
              <p:cNvSpPr txBox="1">
                <a:spLocks noChangeArrowheads="1"/>
              </p:cNvSpPr>
              <p:nvPr/>
            </p:nvSpPr>
            <p:spPr>
              <a:xfrm>
                <a:off x="706428" y="2546618"/>
                <a:ext cx="2592288" cy="490648"/>
              </a:xfrm>
              <a:prstGeom prst="rect">
                <a:avLst/>
              </a:prstGeom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r>
                  <a:rPr lang="ja-JP" altLang="en-US" sz="2200" b="1" spc="100" dirty="0">
                    <a:latin typeface="ＭＳ ゴシック" panose="020B0609070205080204" pitchFamily="49" charset="-128"/>
                    <a:ea typeface="ＭＳ ゴシック" panose="020B0609070205080204" pitchFamily="49" charset="-128"/>
                    <a:cs typeface="Arial" pitchFamily="34" charset="0"/>
                  </a:rPr>
                  <a:t>木本（木）茎</a:t>
                </a:r>
                <a:endParaRPr lang="en-US" altLang="ja-JP" sz="2200" b="1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endParaRPr>
              </a:p>
            </p:txBody>
          </p:sp>
          <p:sp>
            <p:nvSpPr>
              <p:cNvPr id="61" name="Rectangle 2"/>
              <p:cNvSpPr txBox="1">
                <a:spLocks noChangeArrowheads="1"/>
              </p:cNvSpPr>
              <p:nvPr/>
            </p:nvSpPr>
            <p:spPr>
              <a:xfrm>
                <a:off x="2930674" y="2330594"/>
                <a:ext cx="2615148" cy="490648"/>
              </a:xfrm>
              <a:prstGeom prst="rect">
                <a:avLst/>
              </a:prstGeom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r>
                  <a:rPr lang="ja-JP" altLang="en-US" sz="2200" b="1" spc="100" dirty="0">
                    <a:latin typeface="ＭＳ ゴシック" panose="020B0609070205080204" pitchFamily="49" charset="-128"/>
                    <a:ea typeface="ＭＳ ゴシック" panose="020B0609070205080204" pitchFamily="49" charset="-128"/>
                    <a:cs typeface="Arial" pitchFamily="34" charset="0"/>
                  </a:rPr>
                  <a:t>双子葉木本茎</a:t>
                </a:r>
                <a:endParaRPr lang="en-US" altLang="ja-JP" sz="2200" b="1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endParaRPr>
              </a:p>
            </p:txBody>
          </p:sp>
          <p:sp>
            <p:nvSpPr>
              <p:cNvPr id="62" name="Rectangle 2"/>
              <p:cNvSpPr txBox="1">
                <a:spLocks noChangeArrowheads="1"/>
              </p:cNvSpPr>
              <p:nvPr/>
            </p:nvSpPr>
            <p:spPr>
              <a:xfrm>
                <a:off x="2934102" y="2744660"/>
                <a:ext cx="2615148" cy="490648"/>
              </a:xfrm>
              <a:prstGeom prst="rect">
                <a:avLst/>
              </a:prstGeom>
            </p:spPr>
            <p:txBody>
              <a:bodyPr/>
              <a:lstStyle/>
              <a:p>
                <a:pPr fontAlgn="auto">
                  <a:spcAft>
                    <a:spcPts val="0"/>
                  </a:spcAft>
                  <a:defRPr/>
                </a:pPr>
                <a:r>
                  <a:rPr lang="ja-JP" altLang="en-US" sz="2200" b="1" spc="100" dirty="0">
                    <a:latin typeface="ＭＳ ゴシック" panose="020B0609070205080204" pitchFamily="49" charset="-128"/>
                    <a:ea typeface="ＭＳ ゴシック" panose="020B0609070205080204" pitchFamily="49" charset="-128"/>
                    <a:cs typeface="Arial" pitchFamily="34" charset="0"/>
                  </a:rPr>
                  <a:t>裸子植物の茎</a:t>
                </a:r>
                <a:endParaRPr lang="en-US" altLang="ja-JP" sz="2200" b="1" spc="1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itchFamily="34" charset="0"/>
                </a:endParaRPr>
              </a:p>
            </p:txBody>
          </p:sp>
        </p:grpSp>
        <p:sp>
          <p:nvSpPr>
            <p:cNvPr id="107" name="左中かっこ 106"/>
            <p:cNvSpPr/>
            <p:nvPr/>
          </p:nvSpPr>
          <p:spPr>
            <a:xfrm>
              <a:off x="2256314" y="1792248"/>
              <a:ext cx="156576" cy="473194"/>
            </a:xfrm>
            <a:prstGeom prst="leftBrac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 sz="2200"/>
            </a:p>
          </p:txBody>
        </p:sp>
      </p:grpSp>
      <p:sp>
        <p:nvSpPr>
          <p:cNvPr id="109" name="Rectangle 2"/>
          <p:cNvSpPr txBox="1">
            <a:spLocks noChangeArrowheads="1"/>
          </p:cNvSpPr>
          <p:nvPr/>
        </p:nvSpPr>
        <p:spPr>
          <a:xfrm>
            <a:off x="2480340" y="6413072"/>
            <a:ext cx="6840760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2000" spc="1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*</a:t>
            </a:r>
            <a:r>
              <a:rPr lang="ja-JP" altLang="en-US" sz="2000" spc="1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 </a:t>
            </a:r>
            <a:r>
              <a:rPr lang="ja-JP" altLang="en-US" sz="2000" spc="1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itchFamily="34" charset="0"/>
              </a:rPr>
              <a:t>茎は、形成層からできる木部・師部により肥大成長する。</a:t>
            </a:r>
            <a:endParaRPr lang="en-US" altLang="ja-JP" sz="2000" spc="1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itchFamily="34" charset="0"/>
            </a:endParaRPr>
          </a:p>
        </p:txBody>
      </p:sp>
      <p:sp>
        <p:nvSpPr>
          <p:cNvPr id="110" name="Rectangle 2"/>
          <p:cNvSpPr txBox="1">
            <a:spLocks noChangeArrowheads="1"/>
          </p:cNvSpPr>
          <p:nvPr/>
        </p:nvSpPr>
        <p:spPr>
          <a:xfrm>
            <a:off x="5025702" y="810424"/>
            <a:ext cx="4067944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注</a:t>
            </a:r>
            <a:r>
              <a:rPr lang="en-US" altLang="ja-JP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1;</a:t>
            </a:r>
            <a:r>
              <a:rPr lang="ja-JP" altLang="en-US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単子葉類に木本はない。</a:t>
            </a:r>
            <a:endParaRPr lang="en-US" altLang="ja-JP" sz="2200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11" name="Rectangle 2"/>
          <p:cNvSpPr txBox="1">
            <a:spLocks noChangeArrowheads="1"/>
          </p:cNvSpPr>
          <p:nvPr/>
        </p:nvSpPr>
        <p:spPr>
          <a:xfrm>
            <a:off x="5025702" y="1260758"/>
            <a:ext cx="4067944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注</a:t>
            </a:r>
            <a:r>
              <a:rPr lang="en-US" altLang="ja-JP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2;</a:t>
            </a:r>
            <a:r>
              <a:rPr lang="ja-JP" altLang="en-US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裸子植物に草本はない。</a:t>
            </a:r>
            <a:endParaRPr lang="en-US" altLang="ja-JP" sz="2200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12" name="Rectangle 2"/>
          <p:cNvSpPr txBox="1">
            <a:spLocks noChangeArrowheads="1"/>
          </p:cNvSpPr>
          <p:nvPr/>
        </p:nvSpPr>
        <p:spPr>
          <a:xfrm>
            <a:off x="5025702" y="1725646"/>
            <a:ext cx="4067944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ja-JP" altLang="en-US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注</a:t>
            </a:r>
            <a:r>
              <a:rPr lang="en-US" altLang="ja-JP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3;</a:t>
            </a:r>
            <a:r>
              <a:rPr lang="ja-JP" altLang="en-US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シダ植物の茎は地下に　　</a:t>
            </a:r>
            <a:endParaRPr lang="en-US" altLang="ja-JP" sz="2200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ja-JP" altLang="en-US" sz="2200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 ある（地下茎）。</a:t>
            </a:r>
            <a:endParaRPr lang="en-US" altLang="ja-JP" sz="2200" spc="1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13" name="Rectangle 2"/>
          <p:cNvSpPr txBox="1">
            <a:spLocks noChangeArrowheads="1"/>
          </p:cNvSpPr>
          <p:nvPr/>
        </p:nvSpPr>
        <p:spPr>
          <a:xfrm>
            <a:off x="24066" y="582970"/>
            <a:ext cx="792088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24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14" name="Rectangle 2"/>
          <p:cNvSpPr txBox="1">
            <a:spLocks noChangeArrowheads="1"/>
          </p:cNvSpPr>
          <p:nvPr/>
        </p:nvSpPr>
        <p:spPr>
          <a:xfrm>
            <a:off x="24066" y="2624032"/>
            <a:ext cx="792088" cy="490648"/>
          </a:xfrm>
          <a:prstGeom prst="rect">
            <a:avLst/>
          </a:prstGeo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altLang="ja-JP" sz="24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2942962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1" descr="3-09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4" y="1199265"/>
            <a:ext cx="8992492" cy="553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正方形/長方形 16"/>
          <p:cNvSpPr/>
          <p:nvPr/>
        </p:nvSpPr>
        <p:spPr>
          <a:xfrm>
            <a:off x="0" y="16656"/>
            <a:ext cx="9144000" cy="748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0" y="26516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2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葉の構造と主たる機能</a:t>
            </a:r>
            <a:endParaRPr lang="en-US" altLang="ja-JP" sz="3200" b="1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39" name="Rectangle 2"/>
          <p:cNvSpPr txBox="1">
            <a:spLocks noChangeArrowheads="1"/>
          </p:cNvSpPr>
          <p:nvPr/>
        </p:nvSpPr>
        <p:spPr>
          <a:xfrm>
            <a:off x="-21438" y="764704"/>
            <a:ext cx="1080120" cy="432048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400"/>
              </a:lnSpc>
              <a:spcAft>
                <a:spcPts val="0"/>
              </a:spcAft>
              <a:defRPr/>
            </a:pPr>
            <a:r>
              <a:rPr lang="en-US" altLang="ja-JP" sz="24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1" name="Rectangle 2"/>
          <p:cNvSpPr txBox="1">
            <a:spLocks noChangeArrowheads="1"/>
          </p:cNvSpPr>
          <p:nvPr/>
        </p:nvSpPr>
        <p:spPr>
          <a:xfrm>
            <a:off x="3856236" y="764704"/>
            <a:ext cx="1080120" cy="432048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400"/>
              </a:lnSpc>
              <a:spcAft>
                <a:spcPts val="0"/>
              </a:spcAft>
              <a:defRPr/>
            </a:pPr>
            <a:r>
              <a:rPr lang="en-US" altLang="ja-JP" sz="24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Rectangle 2"/>
          <p:cNvSpPr txBox="1">
            <a:spLocks noChangeArrowheads="1"/>
          </p:cNvSpPr>
          <p:nvPr/>
        </p:nvSpPr>
        <p:spPr>
          <a:xfrm>
            <a:off x="3347864" y="4005064"/>
            <a:ext cx="1080120" cy="432048"/>
          </a:xfrm>
          <a:prstGeom prst="rect">
            <a:avLst/>
          </a:prstGeom>
        </p:spPr>
        <p:txBody>
          <a:bodyPr/>
          <a:lstStyle/>
          <a:p>
            <a:pPr fontAlgn="auto">
              <a:lnSpc>
                <a:spcPts val="2400"/>
              </a:lnSpc>
              <a:spcAft>
                <a:spcPts val="0"/>
              </a:spcAft>
              <a:defRPr/>
            </a:pPr>
            <a:r>
              <a:rPr lang="en-US" altLang="ja-JP" sz="2400" b="1" spc="1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6618941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32627" y="2603463"/>
            <a:ext cx="8963330" cy="2620733"/>
            <a:chOff x="32627" y="4123680"/>
            <a:chExt cx="8963330" cy="2620733"/>
          </a:xfrm>
        </p:grpSpPr>
        <p:sp>
          <p:nvSpPr>
            <p:cNvPr id="48" name="正方形/長方形 47"/>
            <p:cNvSpPr/>
            <p:nvPr/>
          </p:nvSpPr>
          <p:spPr>
            <a:xfrm>
              <a:off x="971600" y="6357127"/>
              <a:ext cx="2088232" cy="3872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300"/>
                </a:lnSpc>
              </a:pPr>
              <a:r>
                <a:rPr lang="en-US" altLang="ja-JP" sz="2000" b="1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A</a:t>
              </a:r>
              <a:r>
                <a:rPr lang="ja-JP" altLang="en-US" sz="2000" b="1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 ヤツデの陽葉</a:t>
              </a:r>
              <a:endPara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49" name="正方形/長方形 48"/>
            <p:cNvSpPr/>
            <p:nvPr/>
          </p:nvSpPr>
          <p:spPr>
            <a:xfrm>
              <a:off x="6084168" y="6349818"/>
              <a:ext cx="2088232" cy="3872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ja-JP"/>
              </a:defPPr>
              <a:lvl1pPr marL="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umimoji="1"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ts val="2300"/>
                </a:lnSpc>
              </a:pPr>
              <a:r>
                <a:rPr lang="en-US" altLang="ja-JP" sz="2000" b="1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B </a:t>
              </a:r>
              <a:r>
                <a:rPr lang="ja-JP" altLang="en-US" sz="2000" b="1" dirty="0">
                  <a:latin typeface="Arial" panose="020B0604020202020204" pitchFamily="34" charset="0"/>
                  <a:ea typeface="ＭＳ ゴシック" panose="020B0609070205080204" pitchFamily="49" charset="-128"/>
                  <a:cs typeface="Arial" panose="020B0604020202020204" pitchFamily="34" charset="0"/>
                </a:rPr>
                <a:t>ヤツデの陰葉</a:t>
              </a:r>
              <a:endPara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  <p:grpSp>
          <p:nvGrpSpPr>
            <p:cNvPr id="4" name="グループ化 3"/>
            <p:cNvGrpSpPr/>
            <p:nvPr/>
          </p:nvGrpSpPr>
          <p:grpSpPr>
            <a:xfrm>
              <a:off x="32627" y="4123680"/>
              <a:ext cx="8963330" cy="2174786"/>
              <a:chOff x="32627" y="4216896"/>
              <a:chExt cx="8963330" cy="2174786"/>
            </a:xfrm>
          </p:grpSpPr>
          <p:pic>
            <p:nvPicPr>
              <p:cNvPr id="3" name="図 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t="5426" r="52621" b="15003"/>
              <a:stretch/>
            </p:blipFill>
            <p:spPr>
              <a:xfrm>
                <a:off x="32627" y="4216896"/>
                <a:ext cx="3786997" cy="1794933"/>
              </a:xfrm>
              <a:prstGeom prst="rect">
                <a:avLst/>
              </a:prstGeom>
            </p:spPr>
          </p:pic>
          <p:pic>
            <p:nvPicPr>
              <p:cNvPr id="45" name="図 44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53951" t="5426" r="928" b="15003"/>
              <a:stretch/>
            </p:blipFill>
            <p:spPr>
              <a:xfrm>
                <a:off x="5389488" y="4216896"/>
                <a:ext cx="3606469" cy="1794933"/>
              </a:xfrm>
              <a:prstGeom prst="rect">
                <a:avLst/>
              </a:prstGeom>
            </p:spPr>
          </p:pic>
          <p:sp>
            <p:nvSpPr>
              <p:cNvPr id="46" name="正方形/長方形 45"/>
              <p:cNvSpPr/>
              <p:nvPr/>
            </p:nvSpPr>
            <p:spPr>
              <a:xfrm>
                <a:off x="3860428" y="4648944"/>
                <a:ext cx="1647676" cy="387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300"/>
                  </a:lnSpc>
                </a:pPr>
                <a:r>
                  <a:rPr lang="ja-JP" altLang="en-US" sz="2000" dirty="0">
                    <a:latin typeface="ＭＳ ゴシック" panose="020B0609070205080204" pitchFamily="49" charset="-128"/>
                    <a:ea typeface="ＭＳ ゴシック" panose="020B0609070205080204" pitchFamily="49" charset="-128"/>
                    <a:cs typeface="Arial" panose="020B0604020202020204" pitchFamily="34" charset="0"/>
                  </a:rPr>
                  <a:t>さく状組織</a:t>
                </a:r>
                <a:endParaRPr lang="en-US" altLang="ja-JP" sz="20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47" name="正方形/長方形 46"/>
              <p:cNvSpPr/>
              <p:nvPr/>
            </p:nvSpPr>
            <p:spPr>
              <a:xfrm>
                <a:off x="3860428" y="5197762"/>
                <a:ext cx="1647676" cy="387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300"/>
                  </a:lnSpc>
                </a:pPr>
                <a:r>
                  <a:rPr lang="ja-JP" altLang="en-US" sz="2000" dirty="0">
                    <a:latin typeface="ＭＳ ゴシック" panose="020B0609070205080204" pitchFamily="49" charset="-128"/>
                    <a:ea typeface="ＭＳ ゴシック" panose="020B0609070205080204" pitchFamily="49" charset="-128"/>
                    <a:cs typeface="Arial" panose="020B0604020202020204" pitchFamily="34" charset="0"/>
                  </a:rPr>
                  <a:t>海綿状組織</a:t>
                </a:r>
                <a:endParaRPr lang="en-US" altLang="ja-JP" sz="20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0" name="正方形/長方形 49"/>
              <p:cNvSpPr/>
              <p:nvPr/>
            </p:nvSpPr>
            <p:spPr>
              <a:xfrm>
                <a:off x="852984" y="5983188"/>
                <a:ext cx="648072" cy="387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300"/>
                  </a:lnSpc>
                </a:pPr>
                <a:r>
                  <a:rPr lang="ja-JP" altLang="en-US" dirty="0">
                    <a:latin typeface="ＭＳ ゴシック" panose="020B0609070205080204" pitchFamily="49" charset="-128"/>
                    <a:ea typeface="ＭＳ ゴシック" panose="020B0609070205080204" pitchFamily="49" charset="-128"/>
                    <a:cs typeface="Arial" panose="020B0604020202020204" pitchFamily="34" charset="0"/>
                  </a:rPr>
                  <a:t>写真</a:t>
                </a:r>
                <a:endParaRPr lang="en-US" altLang="ja-JP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1" name="正方形/長方形 50"/>
              <p:cNvSpPr/>
              <p:nvPr/>
            </p:nvSpPr>
            <p:spPr>
              <a:xfrm>
                <a:off x="2725192" y="5983188"/>
                <a:ext cx="1008112" cy="387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300"/>
                  </a:lnSpc>
                </a:pPr>
                <a:r>
                  <a:rPr lang="ja-JP" altLang="en-US" dirty="0">
                    <a:latin typeface="ＭＳ ゴシック" panose="020B0609070205080204" pitchFamily="49" charset="-128"/>
                    <a:ea typeface="ＭＳ ゴシック" panose="020B0609070205080204" pitchFamily="49" charset="-128"/>
                    <a:cs typeface="Arial" panose="020B0604020202020204" pitchFamily="34" charset="0"/>
                  </a:rPr>
                  <a:t>模式図</a:t>
                </a:r>
                <a:endParaRPr lang="en-US" altLang="ja-JP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2" name="正方形/長方形 51"/>
              <p:cNvSpPr/>
              <p:nvPr/>
            </p:nvSpPr>
            <p:spPr>
              <a:xfrm>
                <a:off x="7596336" y="6004396"/>
                <a:ext cx="648072" cy="387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300"/>
                  </a:lnSpc>
                </a:pPr>
                <a:r>
                  <a:rPr lang="ja-JP" altLang="en-US" dirty="0">
                    <a:latin typeface="ＭＳ ゴシック" panose="020B0609070205080204" pitchFamily="49" charset="-128"/>
                    <a:ea typeface="ＭＳ ゴシック" panose="020B0609070205080204" pitchFamily="49" charset="-128"/>
                    <a:cs typeface="Arial" panose="020B0604020202020204" pitchFamily="34" charset="0"/>
                  </a:rPr>
                  <a:t>写真</a:t>
                </a:r>
                <a:endParaRPr lang="en-US" altLang="ja-JP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p:txBody>
          </p:sp>
          <p:sp>
            <p:nvSpPr>
              <p:cNvPr id="53" name="正方形/長方形 52"/>
              <p:cNvSpPr/>
              <p:nvPr/>
            </p:nvSpPr>
            <p:spPr>
              <a:xfrm>
                <a:off x="5590272" y="6004396"/>
                <a:ext cx="1008112" cy="3872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>
                <a:defPPr>
                  <a:defRPr lang="ja-JP"/>
                </a:defPPr>
                <a:lvl1pPr marL="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umimoji="1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lnSpc>
                    <a:spcPts val="2300"/>
                  </a:lnSpc>
                </a:pPr>
                <a:r>
                  <a:rPr lang="ja-JP" altLang="en-US" dirty="0">
                    <a:latin typeface="ＭＳ ゴシック" panose="020B0609070205080204" pitchFamily="49" charset="-128"/>
                    <a:ea typeface="ＭＳ ゴシック" panose="020B0609070205080204" pitchFamily="49" charset="-128"/>
                    <a:cs typeface="Arial" panose="020B0604020202020204" pitchFamily="34" charset="0"/>
                  </a:rPr>
                  <a:t>模式図</a:t>
                </a:r>
                <a:endParaRPr lang="en-US" altLang="ja-JP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17" name="正方形/長方形 16"/>
          <p:cNvSpPr/>
          <p:nvPr/>
        </p:nvSpPr>
        <p:spPr>
          <a:xfrm>
            <a:off x="0" y="-259325"/>
            <a:ext cx="9144000" cy="9312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0" y="-26674"/>
            <a:ext cx="9144000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陽葉と陰葉</a:t>
            </a:r>
            <a:endParaRPr lang="zh-CN" altLang="en-US" sz="3000" b="1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113" name="正方形/長方形 112"/>
          <p:cNvSpPr/>
          <p:nvPr/>
        </p:nvSpPr>
        <p:spPr>
          <a:xfrm>
            <a:off x="107504" y="5420965"/>
            <a:ext cx="9073008" cy="65659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200"/>
              </a:lnSpc>
            </a:pP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A 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陽葉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；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強光の条件で、効率よく光合成を行うが、弱光の条件では生育が難しい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。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　　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光合成速度（大）、</a:t>
            </a:r>
            <a:r>
              <a:rPr lang="ja-JP" altLang="en-US" sz="20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光飽和点（高い）、光補償点（高い）、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呼吸速度（大）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18" name="正方形/長方形 117"/>
          <p:cNvSpPr/>
          <p:nvPr/>
        </p:nvSpPr>
        <p:spPr>
          <a:xfrm>
            <a:off x="108909" y="6149267"/>
            <a:ext cx="9228175" cy="68223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300"/>
              </a:lnSpc>
            </a:pPr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B 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陰葉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；弱光の条件での光合成能力が比較的高い。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　　　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光合成速度（小）、</a:t>
            </a:r>
            <a:r>
              <a:rPr lang="ja-JP" altLang="en-US" sz="2000" dirty="0">
                <a:solidFill>
                  <a:srgbClr val="00B0F0"/>
                </a:solidFill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光飽和点（低い）、光補償点（低い）、</a:t>
            </a:r>
            <a:r>
              <a:rPr lang="ja-JP" altLang="en-US" sz="2000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呼吸速度（小）</a:t>
            </a:r>
            <a:endParaRPr lang="en-US" altLang="ja-JP" sz="2000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5" name="正方形/長方形 54"/>
          <p:cNvSpPr/>
          <p:nvPr/>
        </p:nvSpPr>
        <p:spPr>
          <a:xfrm>
            <a:off x="251520" y="747119"/>
            <a:ext cx="9407424" cy="199420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･さく状組織は、</a:t>
            </a:r>
            <a:r>
              <a:rPr lang="ja-JP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葉の表側の表皮直下に存在する細胞層であり、その細胞は</a:t>
            </a:r>
            <a:endParaRPr lang="en-US" altLang="ja-JP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verdana" panose="020B0604030504040204" pitchFamily="34" charset="0"/>
            </a:endParaRPr>
          </a:p>
          <a:p>
            <a:pPr>
              <a:lnSpc>
                <a:spcPts val="2500"/>
              </a:lnSpc>
            </a:pPr>
            <a:r>
              <a:rPr lang="ja-JP" altLang="en-US" sz="2000" b="0" i="0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verdana" panose="020B0604030504040204" pitchFamily="34" charset="0"/>
              </a:rPr>
              <a:t>葉緑体を多く含み光合成の中心的な役割を担う。</a:t>
            </a:r>
            <a:endParaRPr lang="en-US" altLang="ja-JP" sz="20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verdana" panose="020B0604030504040204" pitchFamily="34" charset="0"/>
            </a:endParaRPr>
          </a:p>
          <a:p>
            <a:pPr>
              <a:lnSpc>
                <a:spcPts val="25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･ヤツデの例のように、強光の条件で生育した葉はさく状組織が発達し厚く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なる</a:t>
            </a:r>
            <a:r>
              <a:rPr lang="ja-JP" altLang="en-US" sz="2000" dirty="0">
                <a:latin typeface="+mn-ea"/>
                <a:cs typeface="Arial" panose="020B0604020202020204" pitchFamily="34" charset="0"/>
              </a:rPr>
              <a:t>（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図</a:t>
            </a:r>
            <a:r>
              <a:rPr lang="en-US" altLang="ja-JP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A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；陽葉</a:t>
            </a:r>
            <a:r>
              <a:rPr lang="ja-JP" altLang="en-US" sz="2000" dirty="0">
                <a:latin typeface="+mn-ea"/>
                <a:cs typeface="Arial" panose="020B0604020202020204" pitchFamily="34" charset="0"/>
              </a:rPr>
              <a:t>）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が、弱光の条件で生育した葉はさく状組織の発達がわるく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薄くなる</a:t>
            </a:r>
            <a:r>
              <a:rPr lang="ja-JP" altLang="en-US" sz="2000" dirty="0">
                <a:latin typeface="+mn-ea"/>
                <a:cs typeface="Arial" panose="020B0604020202020204" pitchFamily="34" charset="0"/>
              </a:rPr>
              <a:t>（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図</a:t>
            </a:r>
            <a:r>
              <a:rPr lang="en-US" altLang="ja-JP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B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；陰葉</a:t>
            </a:r>
            <a:r>
              <a:rPr lang="ja-JP" altLang="en-US" sz="2000" dirty="0">
                <a:latin typeface="+mn-ea"/>
                <a:cs typeface="Arial" panose="020B0604020202020204" pitchFamily="34" charset="0"/>
              </a:rPr>
              <a:t>）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。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>
              <a:lnSpc>
                <a:spcPts val="2500"/>
              </a:lnSpc>
            </a:pP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17297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16656"/>
            <a:ext cx="9144000" cy="578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-334640" y="-57844"/>
            <a:ext cx="9828584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0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ツバキの葉の断面の観察</a:t>
            </a: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2" name="正方形/長方形 1"/>
          <p:cNvSpPr/>
          <p:nvPr/>
        </p:nvSpPr>
        <p:spPr>
          <a:xfrm>
            <a:off x="47544" y="620688"/>
            <a:ext cx="3600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Arial" panose="020B0604020202020204" pitchFamily="34" charset="0"/>
                <a:cs typeface="Arial" panose="020B0604020202020204" pitchFamily="34" charset="0"/>
              </a:rPr>
              <a:t>A   </a:t>
            </a:r>
            <a:r>
              <a:rPr lang="ja-JP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ピス； 顕微鏡観察用の</a:t>
            </a:r>
            <a:endParaRPr lang="en-US" altLang="ja-JP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　　　薄片の作製用支持材</a:t>
            </a:r>
          </a:p>
        </p:txBody>
      </p:sp>
      <p:pic>
        <p:nvPicPr>
          <p:cNvPr id="1028" name="Picture 4" descr="ピスを使った切片作成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769" r="9009" b="25149"/>
          <a:stretch/>
        </p:blipFill>
        <p:spPr bwMode="auto">
          <a:xfrm>
            <a:off x="1088578" y="1814844"/>
            <a:ext cx="1371094" cy="1291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植物組織の観察(徒手切片法) さん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40" b="22224"/>
          <a:stretch/>
        </p:blipFill>
        <p:spPr bwMode="auto">
          <a:xfrm>
            <a:off x="1376610" y="4938226"/>
            <a:ext cx="725231" cy="123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/>
          <a:srcRect l="23041" t="28796" r="51458" b="38036"/>
          <a:stretch/>
        </p:blipFill>
        <p:spPr>
          <a:xfrm>
            <a:off x="4595816" y="1547800"/>
            <a:ext cx="864096" cy="948038"/>
          </a:xfrm>
          <a:prstGeom prst="rect">
            <a:avLst/>
          </a:prstGeom>
        </p:spPr>
      </p:pic>
      <p:pic>
        <p:nvPicPr>
          <p:cNvPr id="5" name="図 4"/>
          <p:cNvPicPr>
            <a:picLocks noChangeAspect="1"/>
          </p:cNvPicPr>
          <p:nvPr/>
        </p:nvPicPr>
        <p:blipFill rotWithShape="1">
          <a:blip r:embed="rId6"/>
          <a:srcRect l="18518" t="36688" r="58015" b="48081"/>
          <a:stretch/>
        </p:blipFill>
        <p:spPr>
          <a:xfrm>
            <a:off x="6612040" y="1547800"/>
            <a:ext cx="1728192" cy="946139"/>
          </a:xfrm>
          <a:prstGeom prst="rect">
            <a:avLst/>
          </a:prstGeom>
        </p:spPr>
      </p:pic>
      <p:pic>
        <p:nvPicPr>
          <p:cNvPr id="8" name="図 7"/>
          <p:cNvPicPr>
            <a:picLocks noChangeAspect="1"/>
          </p:cNvPicPr>
          <p:nvPr/>
        </p:nvPicPr>
        <p:blipFill rotWithShape="1">
          <a:blip r:embed="rId7"/>
          <a:srcRect l="19545" t="29313" r="58160" b="47691"/>
          <a:stretch/>
        </p:blipFill>
        <p:spPr>
          <a:xfrm>
            <a:off x="5603928" y="4221088"/>
            <a:ext cx="1241449" cy="1080120"/>
          </a:xfrm>
          <a:prstGeom prst="rect">
            <a:avLst/>
          </a:prstGeom>
        </p:spPr>
      </p:pic>
      <p:sp>
        <p:nvSpPr>
          <p:cNvPr id="9" name="下矢印 8"/>
          <p:cNvSpPr/>
          <p:nvPr/>
        </p:nvSpPr>
        <p:spPr>
          <a:xfrm>
            <a:off x="1448618" y="5154250"/>
            <a:ext cx="144016" cy="432048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/>
          <p:cNvSpPr/>
          <p:nvPr/>
        </p:nvSpPr>
        <p:spPr>
          <a:xfrm>
            <a:off x="4355976" y="6550223"/>
            <a:ext cx="62281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引用元； ツバキの葉の断面を見る－中学 </a:t>
            </a:r>
            <a:r>
              <a:rPr lang="en-US" altLang="ja-JP" sz="14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| NHK for School</a:t>
            </a:r>
          </a:p>
        </p:txBody>
      </p:sp>
      <p:sp>
        <p:nvSpPr>
          <p:cNvPr id="11" name="正方形/長方形 10"/>
          <p:cNvSpPr/>
          <p:nvPr/>
        </p:nvSpPr>
        <p:spPr>
          <a:xfrm>
            <a:off x="296490" y="3645024"/>
            <a:ext cx="24785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引用元； </a:t>
            </a:r>
            <a:r>
              <a:rPr lang="zh-CN" alt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菌学教育研究会会誌</a:t>
            </a:r>
            <a:endParaRPr lang="en-US" altLang="zh-CN" sz="1400" dirty="0">
              <a:solidFill>
                <a:srgbClr val="000000"/>
              </a:solidFill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r>
              <a:rPr lang="en-US" altLang="zh-CN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             </a:t>
            </a:r>
            <a:r>
              <a:rPr lang="zh-CN" altLang="en-US" sz="1400" dirty="0">
                <a:solidFill>
                  <a:srgbClr val="000000"/>
                </a:solidFill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「菌教通信第３号」</a:t>
            </a:r>
            <a:endParaRPr lang="ja-JP" altLang="en-US" sz="14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50" name="正方形/長方形 49"/>
          <p:cNvSpPr/>
          <p:nvPr/>
        </p:nvSpPr>
        <p:spPr>
          <a:xfrm>
            <a:off x="710606" y="3110988"/>
            <a:ext cx="10081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ニワトコ</a:t>
            </a:r>
          </a:p>
        </p:txBody>
      </p:sp>
      <p:sp>
        <p:nvSpPr>
          <p:cNvPr id="54" name="正方形/長方形 53"/>
          <p:cNvSpPr/>
          <p:nvPr/>
        </p:nvSpPr>
        <p:spPr>
          <a:xfrm>
            <a:off x="1577644" y="3110988"/>
            <a:ext cx="6601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キビ</a:t>
            </a:r>
          </a:p>
        </p:txBody>
      </p:sp>
      <p:sp>
        <p:nvSpPr>
          <p:cNvPr id="56" name="正方形/長方形 55"/>
          <p:cNvSpPr/>
          <p:nvPr/>
        </p:nvSpPr>
        <p:spPr>
          <a:xfrm>
            <a:off x="2168698" y="3125978"/>
            <a:ext cx="1368152" cy="579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900"/>
              </a:lnSpc>
            </a:pP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発泡</a:t>
            </a:r>
            <a:endParaRPr lang="en-US" altLang="ja-JP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900"/>
              </a:lnSpc>
            </a:pPr>
            <a:r>
              <a:rPr lang="ja-JP" altLang="en-US" dirty="0">
                <a:latin typeface="Arial" panose="020B0604020202020204" pitchFamily="34" charset="0"/>
                <a:cs typeface="Arial" panose="020B0604020202020204" pitchFamily="34" charset="0"/>
              </a:rPr>
              <a:t>スチロール</a:t>
            </a:r>
          </a:p>
        </p:txBody>
      </p:sp>
      <p:sp>
        <p:nvSpPr>
          <p:cNvPr id="14" name="正方形/長方形 13"/>
          <p:cNvSpPr/>
          <p:nvPr/>
        </p:nvSpPr>
        <p:spPr>
          <a:xfrm>
            <a:off x="152474" y="6259830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引用元； 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https://staff.fukuoka-edu.ac.jp</a:t>
            </a:r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　　　　</a:t>
            </a:r>
            <a:endParaRPr lang="en-US" altLang="ja-JP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ja-JP" altLang="en-US" sz="1400" dirty="0">
                <a:latin typeface="Arial" panose="020B0604020202020204" pitchFamily="34" charset="0"/>
                <a:cs typeface="Arial" panose="020B0604020202020204" pitchFamily="34" charset="0"/>
              </a:rPr>
              <a:t>　　　　　　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fukuhara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altLang="ja-JP" sz="1400" dirty="0" err="1">
                <a:latin typeface="Arial" panose="020B0604020202020204" pitchFamily="34" charset="0"/>
                <a:cs typeface="Arial" panose="020B0604020202020204" pitchFamily="34" charset="0"/>
              </a:rPr>
              <a:t>jikken</a:t>
            </a:r>
            <a:r>
              <a:rPr lang="en-US" altLang="ja-JP" sz="1400" dirty="0">
                <a:latin typeface="Arial" panose="020B0604020202020204" pitchFamily="34" charset="0"/>
                <a:cs typeface="Arial" panose="020B0604020202020204" pitchFamily="34" charset="0"/>
              </a:rPr>
              <a:t>/toshu.html</a:t>
            </a:r>
            <a:endParaRPr lang="ja-JP" alt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1205556" y="1427766"/>
            <a:ext cx="14401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ビスの例</a:t>
            </a:r>
          </a:p>
        </p:txBody>
      </p:sp>
      <p:sp>
        <p:nvSpPr>
          <p:cNvPr id="59" name="正方形/長方形 58"/>
          <p:cNvSpPr/>
          <p:nvPr/>
        </p:nvSpPr>
        <p:spPr>
          <a:xfrm>
            <a:off x="827584" y="4377152"/>
            <a:ext cx="191717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ビスの使用例</a:t>
            </a:r>
          </a:p>
        </p:txBody>
      </p:sp>
      <p:sp>
        <p:nvSpPr>
          <p:cNvPr id="60" name="正方形/長方形 59"/>
          <p:cNvSpPr/>
          <p:nvPr/>
        </p:nvSpPr>
        <p:spPr>
          <a:xfrm>
            <a:off x="3659712" y="1087117"/>
            <a:ext cx="5724128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➀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ハサミで葉を切り、切込みを入れた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ビスに挟む。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5" name="右矢印 14"/>
          <p:cNvSpPr/>
          <p:nvPr/>
        </p:nvSpPr>
        <p:spPr>
          <a:xfrm>
            <a:off x="5819952" y="1835832"/>
            <a:ext cx="288032" cy="288032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1" name="正方形/長方形 60"/>
          <p:cNvSpPr/>
          <p:nvPr/>
        </p:nvSpPr>
        <p:spPr>
          <a:xfrm>
            <a:off x="3659712" y="3056912"/>
            <a:ext cx="5724128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➁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葉を挿んだビスの先端を削って平らにする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。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62" name="正方形/長方形 61"/>
          <p:cNvSpPr/>
          <p:nvPr/>
        </p:nvSpPr>
        <p:spPr>
          <a:xfrm>
            <a:off x="3659712" y="3772453"/>
            <a:ext cx="5724128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➂ 葉を挿んだビスの表面を薄く削ぎ取る。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659712" y="5712528"/>
            <a:ext cx="53285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dirty="0"/>
              <a:t>➃ 切片をスライドグラス上に滴下した水溜まりに　</a:t>
            </a:r>
            <a:endParaRPr lang="en-US" altLang="ja-JP" sz="2000" dirty="0"/>
          </a:p>
          <a:p>
            <a:r>
              <a:rPr lang="ja-JP" altLang="en-US" sz="2000" dirty="0"/>
              <a:t>　移し、カバーグラスを掛ける。</a:t>
            </a:r>
          </a:p>
        </p:txBody>
      </p:sp>
      <p:sp>
        <p:nvSpPr>
          <p:cNvPr id="63" name="正方形/長方形 62"/>
          <p:cNvSpPr/>
          <p:nvPr/>
        </p:nvSpPr>
        <p:spPr>
          <a:xfrm>
            <a:off x="3491880" y="620688"/>
            <a:ext cx="252028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B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 実験操作</a:t>
            </a:r>
          </a:p>
        </p:txBody>
      </p:sp>
    </p:spTree>
    <p:extLst>
      <p:ext uri="{BB962C8B-B14F-4D97-AF65-F5344CB8AC3E}">
        <p14:creationId xmlns:p14="http://schemas.microsoft.com/office/powerpoint/2010/main" val="24836800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16656"/>
            <a:ext cx="9144000" cy="578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-238145" y="-81172"/>
            <a:ext cx="968456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ファンタジー（道管観察液）を用いた植物の道管の観察</a:t>
            </a:r>
            <a:endParaRPr lang="en-US" altLang="ja-JP" sz="3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18814" y="617140"/>
            <a:ext cx="4553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A</a:t>
            </a:r>
            <a:r>
              <a:rPr lang="ja-JP" altLang="en-US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  必要な試薬と試料</a:t>
            </a:r>
          </a:p>
        </p:txBody>
      </p:sp>
      <p:sp>
        <p:nvSpPr>
          <p:cNvPr id="43" name="正方形/長方形 42"/>
          <p:cNvSpPr/>
          <p:nvPr/>
        </p:nvSpPr>
        <p:spPr>
          <a:xfrm>
            <a:off x="0" y="1533573"/>
            <a:ext cx="4553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B</a:t>
            </a:r>
            <a:r>
              <a:rPr lang="ja-JP" altLang="en-US" sz="24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  実験操作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B206122A-C0DE-C111-5CAC-301C5CE0A1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109" r="16499" b="29268"/>
          <a:stretch/>
        </p:blipFill>
        <p:spPr>
          <a:xfrm rot="10800000">
            <a:off x="6246716" y="3068960"/>
            <a:ext cx="2679672" cy="112215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0D32F4C3-1513-97C6-5E6E-5A15231231C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547" t="12412" r="29548"/>
          <a:stretch/>
        </p:blipFill>
        <p:spPr>
          <a:xfrm rot="16200000">
            <a:off x="6981785" y="630657"/>
            <a:ext cx="1122151" cy="2679671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263E525-9885-F9A8-A639-7EB0CE57E42C}"/>
              </a:ext>
            </a:extLst>
          </p:cNvPr>
          <p:cNvSpPr/>
          <p:nvPr/>
        </p:nvSpPr>
        <p:spPr>
          <a:xfrm>
            <a:off x="107505" y="2110892"/>
            <a:ext cx="562837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① 植物体を土壌から回収する（図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）。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3F3ECCE1-8AAD-1306-1F9D-9C2E134654CB}"/>
              </a:ext>
            </a:extLst>
          </p:cNvPr>
          <p:cNvSpPr/>
          <p:nvPr/>
        </p:nvSpPr>
        <p:spPr>
          <a:xfrm>
            <a:off x="107505" y="3427403"/>
            <a:ext cx="6095520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② 植物体の根を切断し除く（図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）。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F5376252-B259-C564-E15C-84B9083F3B26}"/>
              </a:ext>
            </a:extLst>
          </p:cNvPr>
          <p:cNvSpPr/>
          <p:nvPr/>
        </p:nvSpPr>
        <p:spPr>
          <a:xfrm>
            <a:off x="107504" y="4507523"/>
            <a:ext cx="5628375" cy="12727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③ 植物体の茎の切断面をファンタジー 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lang="en-US" altLang="ja-JP" sz="24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  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につける。（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20-60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分）</a:t>
            </a:r>
            <a:endParaRPr lang="en-US" altLang="ja-JP" sz="24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8F0C472-D9FC-F6CD-55F5-3E59B87F84B4}"/>
              </a:ext>
            </a:extLst>
          </p:cNvPr>
          <p:cNvSpPr/>
          <p:nvPr/>
        </p:nvSpPr>
        <p:spPr>
          <a:xfrm>
            <a:off x="107504" y="5828624"/>
            <a:ext cx="5844399" cy="8772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200"/>
              </a:lnSpc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④ 花弁が赤く染まったことを確認した後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>
              <a:lnSpc>
                <a:spcPts val="3200"/>
              </a:lnSpc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 茎と葉を顕微鏡で観察する（図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3</a:t>
            </a: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）。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grpSp>
        <p:nvGrpSpPr>
          <p:cNvPr id="16" name="グループ化 15">
            <a:extLst>
              <a:ext uri="{FF2B5EF4-FFF2-40B4-BE49-F238E27FC236}">
                <a16:creationId xmlns:a16="http://schemas.microsoft.com/office/drawing/2014/main" id="{28CC81A3-9BA7-D3D9-233D-504A3196D09C}"/>
              </a:ext>
            </a:extLst>
          </p:cNvPr>
          <p:cNvGrpSpPr/>
          <p:nvPr/>
        </p:nvGrpSpPr>
        <p:grpSpPr>
          <a:xfrm>
            <a:off x="6256122" y="4744194"/>
            <a:ext cx="2765516" cy="1836516"/>
            <a:chOff x="6081156" y="4701919"/>
            <a:chExt cx="2765516" cy="1836516"/>
          </a:xfrm>
        </p:grpSpPr>
        <p:pic>
          <p:nvPicPr>
            <p:cNvPr id="10" name="図 9">
              <a:extLst>
                <a:ext uri="{FF2B5EF4-FFF2-40B4-BE49-F238E27FC236}">
                  <a16:creationId xmlns:a16="http://schemas.microsoft.com/office/drawing/2014/main" id="{1C19B2A7-1BD9-B88D-8D76-18994674E8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839" t="36554" r="42047" b="19990"/>
            <a:stretch/>
          </p:blipFill>
          <p:spPr>
            <a:xfrm>
              <a:off x="6081156" y="4701919"/>
              <a:ext cx="1083132" cy="1490255"/>
            </a:xfrm>
            <a:prstGeom prst="rect">
              <a:avLst/>
            </a:prstGeom>
          </p:spPr>
        </p:pic>
        <p:pic>
          <p:nvPicPr>
            <p:cNvPr id="11" name="図 10">
              <a:extLst>
                <a:ext uri="{FF2B5EF4-FFF2-40B4-BE49-F238E27FC236}">
                  <a16:creationId xmlns:a16="http://schemas.microsoft.com/office/drawing/2014/main" id="{76381C7D-A9D8-E665-2E68-7E6FC8D8A7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3247" t="29011" r="32911" b="19562"/>
            <a:stretch/>
          </p:blipFill>
          <p:spPr>
            <a:xfrm>
              <a:off x="7650275" y="4701919"/>
              <a:ext cx="1170198" cy="1490254"/>
            </a:xfrm>
            <a:prstGeom prst="rect">
              <a:avLst/>
            </a:prstGeom>
          </p:spPr>
        </p:pic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6F22E658-B0E6-8C16-2A01-AE9E0B4E3BED}"/>
                </a:ext>
              </a:extLst>
            </p:cNvPr>
            <p:cNvSpPr/>
            <p:nvPr/>
          </p:nvSpPr>
          <p:spPr>
            <a:xfrm>
              <a:off x="6115842" y="6176798"/>
              <a:ext cx="1106320" cy="361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ja-JP" altLang="en-US" sz="20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anose="020B0604020202020204" pitchFamily="34" charset="0"/>
                </a:rPr>
                <a:t>染色前</a:t>
              </a:r>
              <a:endParaRPr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  <p:sp>
          <p:nvSpPr>
            <p:cNvPr id="14" name="矢印: 右 13">
              <a:extLst>
                <a:ext uri="{FF2B5EF4-FFF2-40B4-BE49-F238E27FC236}">
                  <a16:creationId xmlns:a16="http://schemas.microsoft.com/office/drawing/2014/main" id="{6E08395B-C0E3-4E07-7D5C-2BC1A32DE735}"/>
                </a:ext>
              </a:extLst>
            </p:cNvPr>
            <p:cNvSpPr/>
            <p:nvPr/>
          </p:nvSpPr>
          <p:spPr>
            <a:xfrm>
              <a:off x="7297082" y="5195929"/>
              <a:ext cx="217827" cy="502234"/>
            </a:xfrm>
            <a:prstGeom prst="rightArrow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5" name="正方形/長方形 14">
              <a:extLst>
                <a:ext uri="{FF2B5EF4-FFF2-40B4-BE49-F238E27FC236}">
                  <a16:creationId xmlns:a16="http://schemas.microsoft.com/office/drawing/2014/main" id="{A63D9CD1-6986-48D1-7919-3C11FFFAB257}"/>
                </a:ext>
              </a:extLst>
            </p:cNvPr>
            <p:cNvSpPr/>
            <p:nvPr/>
          </p:nvSpPr>
          <p:spPr>
            <a:xfrm>
              <a:off x="7740352" y="6161112"/>
              <a:ext cx="1106320" cy="3616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ts val="2100"/>
                </a:lnSpc>
              </a:pPr>
              <a:r>
                <a:rPr lang="ja-JP" altLang="en-US" sz="2000" dirty="0">
                  <a:latin typeface="ＭＳ ゴシック" panose="020B0609070205080204" pitchFamily="49" charset="-128"/>
                  <a:ea typeface="ＭＳ ゴシック" panose="020B0609070205080204" pitchFamily="49" charset="-128"/>
                  <a:cs typeface="Arial" panose="020B0604020202020204" pitchFamily="34" charset="0"/>
                </a:rPr>
                <a:t>染色後</a:t>
              </a:r>
              <a:endParaRPr lang="en-US" altLang="ja-JP" sz="20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endParaRPr>
            </a:p>
          </p:txBody>
        </p:sp>
      </p:grp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444E2E2F-AD8A-8023-BBB7-3F90BBE4D3D3}"/>
              </a:ext>
            </a:extLst>
          </p:cNvPr>
          <p:cNvSpPr/>
          <p:nvPr/>
        </p:nvSpPr>
        <p:spPr>
          <a:xfrm>
            <a:off x="7308304" y="2619868"/>
            <a:ext cx="172819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図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3" name="正方形/長方形 22">
            <a:extLst>
              <a:ext uri="{FF2B5EF4-FFF2-40B4-BE49-F238E27FC236}">
                <a16:creationId xmlns:a16="http://schemas.microsoft.com/office/drawing/2014/main" id="{A096A430-F758-DC9A-EFC0-D9EF3CA24D3B}"/>
              </a:ext>
            </a:extLst>
          </p:cNvPr>
          <p:cNvSpPr/>
          <p:nvPr/>
        </p:nvSpPr>
        <p:spPr>
          <a:xfrm>
            <a:off x="7308304" y="4276641"/>
            <a:ext cx="172819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図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C38FD9E-CCFA-D91E-CA38-9B326BC02F50}"/>
              </a:ext>
            </a:extLst>
          </p:cNvPr>
          <p:cNvSpPr/>
          <p:nvPr/>
        </p:nvSpPr>
        <p:spPr>
          <a:xfrm>
            <a:off x="7308304" y="6542797"/>
            <a:ext cx="1728192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図</a:t>
            </a:r>
            <a:r>
              <a:rPr lang="en-US" altLang="ja-JP" sz="24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771B26C2-6F27-8795-0653-3747D6443F0B}"/>
              </a:ext>
            </a:extLst>
          </p:cNvPr>
          <p:cNvSpPr/>
          <p:nvPr/>
        </p:nvSpPr>
        <p:spPr>
          <a:xfrm>
            <a:off x="467544" y="1106321"/>
            <a:ext cx="201622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ファンタジー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E450BDB5-BACB-6327-8836-7D0F08FCD6A6}"/>
              </a:ext>
            </a:extLst>
          </p:cNvPr>
          <p:cNvSpPr/>
          <p:nvPr/>
        </p:nvSpPr>
        <p:spPr>
          <a:xfrm>
            <a:off x="2987824" y="1105694"/>
            <a:ext cx="2016224" cy="361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400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植物体</a:t>
            </a:r>
            <a:endParaRPr lang="en-US" altLang="ja-JP" sz="2400" dirty="0">
              <a:latin typeface="ＭＳ ゴシック" panose="020B0609070205080204" pitchFamily="49" charset="-128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8188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正方形/長方形 16"/>
          <p:cNvSpPr/>
          <p:nvPr/>
        </p:nvSpPr>
        <p:spPr>
          <a:xfrm>
            <a:off x="0" y="16656"/>
            <a:ext cx="9144000" cy="57898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3796" name="Title 1"/>
          <p:cNvSpPr txBox="1">
            <a:spLocks/>
          </p:cNvSpPr>
          <p:nvPr/>
        </p:nvSpPr>
        <p:spPr bwMode="auto">
          <a:xfrm>
            <a:off x="-238145" y="-81172"/>
            <a:ext cx="9684568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/>
            <a:r>
              <a:rPr lang="ja-JP" altLang="en-US" sz="3000" b="1" dirty="0">
                <a:latin typeface="ＭＳ Ｐゴシック" panose="020B0600070205080204" pitchFamily="50" charset="-128"/>
                <a:ea typeface="ＭＳ Ｐゴシック" panose="020B0600070205080204" pitchFamily="50" charset="-128"/>
                <a:cs typeface="Arial" panose="020B0604020202020204" pitchFamily="34" charset="0"/>
              </a:rPr>
              <a:t>体細胞分裂の観察実験（試料の染色とプレパラート作製）</a:t>
            </a:r>
            <a:endParaRPr lang="en-US" altLang="ja-JP" sz="3000" b="1" dirty="0">
              <a:latin typeface="ＭＳ Ｐゴシック" panose="020B0600070205080204" pitchFamily="50" charset="-128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19" name="正方形/長方形 153"/>
          <p:cNvSpPr>
            <a:spLocks noChangeArrowheads="1"/>
          </p:cNvSpPr>
          <p:nvPr/>
        </p:nvSpPr>
        <p:spPr bwMode="auto">
          <a:xfrm>
            <a:off x="8312" y="0"/>
            <a:ext cx="9144000" cy="6858000"/>
          </a:xfrm>
          <a:prstGeom prst="rect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endParaRPr lang="ja-JP" altLang="en-US" dirty="0"/>
          </a:p>
        </p:txBody>
      </p:sp>
      <p:sp>
        <p:nvSpPr>
          <p:cNvPr id="29" name="正方形/長方形 28"/>
          <p:cNvSpPr/>
          <p:nvPr/>
        </p:nvSpPr>
        <p:spPr>
          <a:xfrm>
            <a:off x="18814" y="617140"/>
            <a:ext cx="45531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A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  必要な試薬と試料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95456" y="1190048"/>
            <a:ext cx="4032448" cy="2849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u="sng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調整方法</a:t>
            </a:r>
            <a:endParaRPr lang="en-US" altLang="ja-JP" sz="2000" u="sng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800"/>
              </a:lnSpc>
            </a:pP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r>
              <a:rPr lang="en-US" altLang="ja-JP" sz="20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i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 サフラニン（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0.25g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）を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　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100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％エタノールに溶かす。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 </a:t>
            </a:r>
            <a:r>
              <a:rPr lang="en-US" altLang="ja-JP" sz="20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）の調整液に蒸留水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　（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40mL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）を加える。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iii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 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ii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）の調整液に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％塩酸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　（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50mL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）を加える。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95456" y="3846428"/>
            <a:ext cx="4320480" cy="41190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100"/>
              </a:lnSpc>
            </a:pPr>
            <a:r>
              <a:rPr lang="ja-JP" altLang="en-US" sz="2000" u="sng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各成分の役割</a:t>
            </a:r>
            <a:endParaRPr lang="en-US" altLang="ja-JP" sz="2000" u="sng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800"/>
              </a:lnSpc>
            </a:pP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サフラニン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;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　・細胞核の染色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 　・リグニン（木化した細胞壁）の染色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　エタノール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　・固定（生物試料の自己分解などに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　　よる劣化からの保護）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　塩酸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　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　・解離（細胞同士を分離すること）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　　　　　　　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4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</a:t>
            </a:r>
            <a:endParaRPr lang="en-US" altLang="ja-JP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100"/>
              </a:lnSpc>
            </a:pP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grpSp>
        <p:nvGrpSpPr>
          <p:cNvPr id="4" name="グループ化 3"/>
          <p:cNvGrpSpPr/>
          <p:nvPr/>
        </p:nvGrpSpPr>
        <p:grpSpPr>
          <a:xfrm>
            <a:off x="5652120" y="2239032"/>
            <a:ext cx="670912" cy="648072"/>
            <a:chOff x="5868144" y="1556792"/>
            <a:chExt cx="670912" cy="648072"/>
          </a:xfrm>
        </p:grpSpPr>
        <p:sp>
          <p:nvSpPr>
            <p:cNvPr id="36" name="フローチャート: 他ページ結合子 35"/>
            <p:cNvSpPr/>
            <p:nvPr/>
          </p:nvSpPr>
          <p:spPr>
            <a:xfrm>
              <a:off x="6243552" y="1814680"/>
              <a:ext cx="280348" cy="363391"/>
            </a:xfrm>
            <a:prstGeom prst="flowChartOffpageConnector">
              <a:avLst/>
            </a:prstGeom>
            <a:solidFill>
              <a:srgbClr val="FD3543"/>
            </a:solidFill>
            <a:ln w="3175">
              <a:solidFill>
                <a:srgbClr val="FD3543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grpSp>
          <p:nvGrpSpPr>
            <p:cNvPr id="21" name="グループ化 20"/>
            <p:cNvGrpSpPr/>
            <p:nvPr/>
          </p:nvGrpSpPr>
          <p:grpSpPr>
            <a:xfrm>
              <a:off x="5868144" y="1556792"/>
              <a:ext cx="670912" cy="648072"/>
              <a:chOff x="2627784" y="2524764"/>
              <a:chExt cx="936104" cy="904236"/>
            </a:xfrm>
          </p:grpSpPr>
          <p:sp>
            <p:nvSpPr>
              <p:cNvPr id="24" name="フローチャート: 他ページ結合子 23"/>
              <p:cNvSpPr/>
              <p:nvPr/>
            </p:nvSpPr>
            <p:spPr>
              <a:xfrm>
                <a:off x="3131840" y="2636912"/>
                <a:ext cx="432048" cy="792088"/>
              </a:xfrm>
              <a:prstGeom prst="flowChartOffpageConnector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5" name="フローチャート: 準備 24"/>
              <p:cNvSpPr/>
              <p:nvPr/>
            </p:nvSpPr>
            <p:spPr>
              <a:xfrm>
                <a:off x="2627784" y="2596772"/>
                <a:ext cx="504056" cy="72008"/>
              </a:xfrm>
              <a:prstGeom prst="flowChartPreparation">
                <a:avLst/>
              </a:prstGeom>
              <a:solidFill>
                <a:srgbClr val="E6EDF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8" name="フローチャート: 準備 27"/>
              <p:cNvSpPr/>
              <p:nvPr/>
            </p:nvSpPr>
            <p:spPr>
              <a:xfrm>
                <a:off x="3131840" y="2600584"/>
                <a:ext cx="432048" cy="72008"/>
              </a:xfrm>
              <a:prstGeom prst="flowChartPreparation">
                <a:avLst/>
              </a:prstGeom>
              <a:solidFill>
                <a:srgbClr val="E6EDF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35" name="フローチャート: 磁気ディスク 34"/>
              <p:cNvSpPr/>
              <p:nvPr/>
            </p:nvSpPr>
            <p:spPr>
              <a:xfrm>
                <a:off x="2699792" y="2524764"/>
                <a:ext cx="360040" cy="144016"/>
              </a:xfrm>
              <a:prstGeom prst="flowChartMagneticDisk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</p:grpSp>
      </p:grpSp>
      <p:sp>
        <p:nvSpPr>
          <p:cNvPr id="5" name="円弧 4"/>
          <p:cNvSpPr/>
          <p:nvPr/>
        </p:nvSpPr>
        <p:spPr>
          <a:xfrm rot="2771147" flipH="1">
            <a:off x="6232612" y="2168481"/>
            <a:ext cx="782143" cy="744934"/>
          </a:xfrm>
          <a:prstGeom prst="arc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8" name="正方形/長方形 37"/>
          <p:cNvSpPr/>
          <p:nvPr/>
        </p:nvSpPr>
        <p:spPr>
          <a:xfrm>
            <a:off x="4716016" y="1128644"/>
            <a:ext cx="4320480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➀ 試料を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S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サフラン塩酸溶液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 （</a:t>
            </a:r>
            <a:r>
              <a:rPr lang="en-US" altLang="ja-JP" sz="2000" dirty="0">
                <a:latin typeface="Arial" panose="020B0604020202020204" pitchFamily="34" charset="0"/>
                <a:cs typeface="Arial" panose="020B0604020202020204" pitchFamily="34" charset="0"/>
              </a:rPr>
              <a:t>500μL; </a:t>
            </a:r>
            <a:r>
              <a:rPr lang="en-US" altLang="ja-JP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1.5mL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チューブ）に浸す。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 （</a:t>
            </a:r>
            <a:r>
              <a:rPr lang="ja-JP" altLang="en-US" sz="2000" b="1" dirty="0">
                <a:latin typeface="ＭＳ ゴシック" panose="020B0609070205080204" pitchFamily="49" charset="-128"/>
                <a:ea typeface="ＭＳ ゴシック" panose="020B0609070205080204" pitchFamily="49" charset="-128"/>
                <a:cs typeface="Arial" panose="020B0604020202020204" pitchFamily="34" charset="0"/>
              </a:rPr>
              <a:t>染色・固定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）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</p:txBody>
      </p:sp>
      <p:sp>
        <p:nvSpPr>
          <p:cNvPr id="39" name="正方形/長方形 38"/>
          <p:cNvSpPr/>
          <p:nvPr/>
        </p:nvSpPr>
        <p:spPr>
          <a:xfrm>
            <a:off x="4716016" y="3009000"/>
            <a:ext cx="4320480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➁ </a:t>
            </a:r>
            <a:r>
              <a:rPr lang="en-US" altLang="ja-JP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1.5mL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チューブ内の試料を　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 </a:t>
            </a:r>
            <a:r>
              <a:rPr lang="en-US" altLang="ja-JP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60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℃で</a:t>
            </a:r>
            <a:r>
              <a:rPr lang="en-US" altLang="ja-JP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3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分間処理する。（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解離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）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4716016" y="5083940"/>
            <a:ext cx="4320480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➃ スライドガラスに試料をのせ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　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根端を約</a:t>
            </a:r>
            <a:r>
              <a:rPr lang="en-US" altLang="ja-JP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2mm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残すように切る。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4716016" y="3670807"/>
            <a:ext cx="4968552" cy="6822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➁‘ </a:t>
            </a:r>
            <a:r>
              <a:rPr lang="en-US" altLang="ja-JP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1.5mL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チューブ内の試料を　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　 室温で</a:t>
            </a:r>
            <a:r>
              <a:rPr lang="en-US" altLang="ja-JP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2-3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時間処理する。（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解離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）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4716016" y="5836185"/>
            <a:ext cx="4320480" cy="9771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➄ カバーガラスをかけ、</a:t>
            </a:r>
            <a:r>
              <a:rPr lang="ja-JP" altLang="en-US" sz="2000" dirty="0" err="1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ろ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紙を重ねた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　上から体重をかけて、試料</a:t>
            </a:r>
            <a:endParaRPr lang="en-US" altLang="ja-JP" sz="2000" dirty="0">
              <a:latin typeface="Arial" panose="020B0604020202020204" pitchFamily="34" charset="0"/>
              <a:ea typeface="ＭＳ Ｐゴシック" panose="020B0600070205080204" pitchFamily="50" charset="-128"/>
              <a:cs typeface="Arial" panose="020B0604020202020204" pitchFamily="34" charset="0"/>
            </a:endParaRPr>
          </a:p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　　（細胞）を押し広げる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。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4499992" y="607241"/>
            <a:ext cx="45531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B</a:t>
            </a:r>
            <a:r>
              <a:rPr lang="ja-JP" altLang="en-US" sz="2000" b="1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   実験操作</a:t>
            </a:r>
          </a:p>
        </p:txBody>
      </p:sp>
      <p:sp>
        <p:nvSpPr>
          <p:cNvPr id="44" name="正方形/長方形 43"/>
          <p:cNvSpPr/>
          <p:nvPr/>
        </p:nvSpPr>
        <p:spPr>
          <a:xfrm>
            <a:off x="4716016" y="4539100"/>
            <a:ext cx="4419672" cy="387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</a:pP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➂ </a:t>
            </a:r>
            <a:r>
              <a:rPr lang="ja-JP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試料を</a:t>
            </a:r>
            <a:r>
              <a:rPr lang="ja-JP" altLang="en-US" sz="2000" dirty="0">
                <a:latin typeface="Arial" panose="020B0604020202020204" pitchFamily="34" charset="0"/>
                <a:ea typeface="ＭＳ Ｐゴシック" panose="020B0600070205080204" pitchFamily="50" charset="-128"/>
                <a:cs typeface="Arial" panose="020B0604020202020204" pitchFamily="34" charset="0"/>
              </a:rPr>
              <a:t>蒸留水でリンスする</a:t>
            </a:r>
            <a:r>
              <a:rPr lang="ja-JP" altLang="en-US" sz="2000" dirty="0">
                <a:latin typeface="Arial" panose="020B0604020202020204" pitchFamily="34" charset="0"/>
                <a:ea typeface="ＭＳ ゴシック" panose="020B0609070205080204" pitchFamily="49" charset="-128"/>
                <a:cs typeface="Arial" panose="020B0604020202020204" pitchFamily="34" charset="0"/>
              </a:rPr>
              <a:t>。</a:t>
            </a:r>
            <a:endParaRPr lang="en-US" altLang="ja-JP" sz="2000" dirty="0">
              <a:latin typeface="Arial" panose="020B0604020202020204" pitchFamily="34" charset="0"/>
              <a:ea typeface="ＭＳ ゴシック" panose="020B0609070205080204" pitchFamily="49" charset="-128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42967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ドキュメント" ma:contentTypeID="0x01010047FB4A9AFE427940A233F620482391BC" ma:contentTypeVersion="11" ma:contentTypeDescription="新しいドキュメントを作成します。" ma:contentTypeScope="" ma:versionID="7d07c623fcf492d75176e4d028ce0b85">
  <xsd:schema xmlns:xsd="http://www.w3.org/2001/XMLSchema" xmlns:xs="http://www.w3.org/2001/XMLSchema" xmlns:p="http://schemas.microsoft.com/office/2006/metadata/properties" xmlns:ns2="3e488705-4b9b-4213-9659-66b8e8d9e444" xmlns:ns3="b2f9a78e-fb3f-494d-9ca8-51733c1c8360" targetNamespace="http://schemas.microsoft.com/office/2006/metadata/properties" ma:root="true" ma:fieldsID="990307faf57847a09444134dc20b3152" ns2:_="" ns3:_="">
    <xsd:import namespace="3e488705-4b9b-4213-9659-66b8e8d9e444"/>
    <xsd:import namespace="b2f9a78e-fb3f-494d-9ca8-51733c1c836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e488705-4b9b-4213-9659-66b8e8d9e44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Length (seconds)" ma:internalName="MediaLengthInSeconds" ma:readOnly="true">
      <xsd:simpleType>
        <xsd:restriction base="dms:Unknown"/>
      </xsd:simpleType>
    </xsd:element>
    <xsd:element name="MediaServiceObjectDetectorVersions" ma:index="18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2f9a78e-fb3f-494d-9ca8-51733c1c8360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共有相手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共有相手の詳細情報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コンテンツ タイプ"/>
        <xsd:element ref="dc:title" minOccurs="0" maxOccurs="1" ma:index="4" ma:displayName="タイトル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551187C-AF2C-4FB4-9B8F-5B3754BCF8B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2E2A52F-3091-4653-851A-81CDD6F31916}">
  <ds:schemaRefs>
    <ds:schemaRef ds:uri="3e488705-4b9b-4213-9659-66b8e8d9e444"/>
    <ds:schemaRef ds:uri="http://purl.org/dc/elements/1.1/"/>
    <ds:schemaRef ds:uri="http://schemas.microsoft.com/office/2006/metadata/properties"/>
    <ds:schemaRef ds:uri="b2f9a78e-fb3f-494d-9ca8-51733c1c8360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5FA0AB5-3F36-4494-B623-75F76825A5D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e488705-4b9b-4213-9659-66b8e8d9e444"/>
    <ds:schemaRef ds:uri="b2f9a78e-fb3f-494d-9ca8-51733c1c836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51048</TotalTime>
  <Words>1086</Words>
  <Application>Microsoft Office PowerPoint</Application>
  <PresentationFormat>画面に合わせる (4:3)</PresentationFormat>
  <Paragraphs>217</Paragraphs>
  <Slides>9</Slides>
  <Notes>9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9</vt:i4>
      </vt:variant>
    </vt:vector>
  </HeadingPairs>
  <TitlesOfParts>
    <vt:vector size="16" baseType="lpstr">
      <vt:lpstr>ＭＳ Ｐゴシック</vt:lpstr>
      <vt:lpstr>ＭＳ ゴシック</vt:lpstr>
      <vt:lpstr>游ゴシック</vt:lpstr>
      <vt:lpstr>Arial</vt:lpstr>
      <vt:lpstr>Calibri</vt:lpstr>
      <vt:lpstr>verdana</vt:lpstr>
      <vt:lpstr>Office ​​テーマ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dbio</dc:creator>
  <cp:lastModifiedBy>z5005026 海老名 彩雪</cp:lastModifiedBy>
  <cp:revision>2978</cp:revision>
  <cp:lastPrinted>2024-11-29T02:34:54Z</cp:lastPrinted>
  <dcterms:created xsi:type="dcterms:W3CDTF">2014-06-07T09:35:31Z</dcterms:created>
  <dcterms:modified xsi:type="dcterms:W3CDTF">2025-02-20T03:34:19Z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0x01010047FB4A9AFE427940A233F620482391BC</vt:lpwstr>
  </property>
</Properties>
</file>