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229" r:id="rId5"/>
    <p:sldId id="1230" r:id="rId6"/>
    <p:sldId id="1302" r:id="rId7"/>
    <p:sldId id="1336" r:id="rId8"/>
    <p:sldId id="1236" r:id="rId9"/>
    <p:sldId id="1235" r:id="rId10"/>
    <p:sldId id="1337" r:id="rId11"/>
    <p:sldId id="1194" r:id="rId12"/>
    <p:sldId id="1263" r:id="rId13"/>
    <p:sldId id="1265" r:id="rId14"/>
    <p:sldId id="1296" r:id="rId15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543"/>
    <a:srgbClr val="FF0066"/>
    <a:srgbClr val="FEFDF7"/>
    <a:srgbClr val="C9CDE8"/>
    <a:srgbClr val="FEF5CA"/>
    <a:srgbClr val="FEF7DB"/>
    <a:srgbClr val="FFFEF9"/>
    <a:srgbClr val="FFF9E6"/>
    <a:srgbClr val="E3EEC5"/>
    <a:srgbClr val="888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5380" autoAdjust="0"/>
  </p:normalViewPr>
  <p:slideViewPr>
    <p:cSldViewPr>
      <p:cViewPr varScale="1">
        <p:scale>
          <a:sx n="113" d="100"/>
          <a:sy n="113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-39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24EF7A8-63BF-4DA0-83B7-6815F93CC2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5"/>
            <a:ext cx="4301011" cy="340315"/>
          </a:xfrm>
          <a:prstGeom prst="rect">
            <a:avLst/>
          </a:prstGeom>
        </p:spPr>
        <p:txBody>
          <a:bodyPr vert="horz" lIns="90431" tIns="45216" rIns="90431" bIns="452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0AABB71-A4C0-4AB3-8498-3869F5F4D3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345" y="5"/>
            <a:ext cx="4301011" cy="340315"/>
          </a:xfrm>
          <a:prstGeom prst="rect">
            <a:avLst/>
          </a:prstGeom>
        </p:spPr>
        <p:txBody>
          <a:bodyPr vert="horz" lIns="90431" tIns="45216" rIns="90431" bIns="45216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46CD44-9499-4E28-A2AE-25347E173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457364"/>
            <a:ext cx="4301011" cy="340315"/>
          </a:xfrm>
          <a:prstGeom prst="rect">
            <a:avLst/>
          </a:prstGeom>
        </p:spPr>
        <p:txBody>
          <a:bodyPr vert="horz" lIns="90431" tIns="45216" rIns="90431" bIns="452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FC044E-0191-4954-9C90-6B8702BA99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345" y="6457364"/>
            <a:ext cx="4301011" cy="340315"/>
          </a:xfrm>
          <a:prstGeom prst="rect">
            <a:avLst/>
          </a:prstGeom>
        </p:spPr>
        <p:txBody>
          <a:bodyPr vert="horz" lIns="90431" tIns="45216" rIns="90431" bIns="45216" rtlCol="0" anchor="b"/>
          <a:lstStyle>
            <a:lvl1pPr algn="r">
              <a:defRPr sz="1200"/>
            </a:lvl1pPr>
          </a:lstStyle>
          <a:p>
            <a:fld id="{A988A924-C905-4D5A-9C2C-3B4EC82CC9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576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301544" cy="339884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6" y="2"/>
            <a:ext cx="4301544" cy="339884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0" tIns="45650" rIns="91300" bIns="4565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9" y="3228897"/>
            <a:ext cx="7941308" cy="3058953"/>
          </a:xfrm>
          <a:prstGeom prst="rect">
            <a:avLst/>
          </a:prstGeom>
        </p:spPr>
        <p:txBody>
          <a:bodyPr vert="horz" lIns="91300" tIns="45650" rIns="91300" bIns="4565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6456612"/>
            <a:ext cx="4301544" cy="339884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6" y="6456612"/>
            <a:ext cx="4301544" cy="339884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r">
              <a:defRPr sz="1200"/>
            </a:lvl1pPr>
          </a:lstStyle>
          <a:p>
            <a:fld id="{F563DCE3-6F10-4CCE-9E8E-47ABB86D0B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68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459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740CED-8A32-494C-B020-C674EF16A03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96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753" indent="-28259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389" indent="-22607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545" indent="-22607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701" indent="-226077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6856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012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168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324" indent="-226077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11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253465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88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13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632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11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8940" indent="-288054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2216" indent="-23044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3100" indent="-23044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3989" indent="-23044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4874" indent="-2304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5758" indent="-2304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6646" indent="-2304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7531" indent="-2304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CB2D20-950D-46F2-890F-14C88FD41A99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8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35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740CED-8A32-494C-B020-C674EF16A03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44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89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9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40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9646-B2DF-4F02-8D4A-1DB2581E75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222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1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29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2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60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4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0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84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5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264377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571737" y="11829"/>
            <a:ext cx="80204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セントラルドグマ</a:t>
            </a:r>
            <a:endParaRPr lang="en-US" altLang="ja-JP" sz="3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93A0C6-79A1-47E3-8FE8-1EAB7EFAAB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82" t="38164" r="305" b="24036"/>
          <a:stretch/>
        </p:blipFill>
        <p:spPr>
          <a:xfrm>
            <a:off x="-140794" y="2348880"/>
            <a:ext cx="6843536" cy="4399416"/>
          </a:xfrm>
          <a:prstGeom prst="rect">
            <a:avLst/>
          </a:prstGeom>
        </p:spPr>
      </p:pic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9" name="Text Box 44">
            <a:extLst>
              <a:ext uri="{FF2B5EF4-FFF2-40B4-BE49-F238E27FC236}">
                <a16:creationId xmlns:a16="http://schemas.microsoft.com/office/drawing/2014/main" id="{A00CE72F-22F4-436A-AC2E-CEA58BA4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335" y="1324900"/>
            <a:ext cx="225791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1900" dirty="0"/>
              <a:t>DNA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900" dirty="0"/>
              <a:t>（遺伝情報の本体）</a:t>
            </a:r>
            <a:endParaRPr lang="en-US" altLang="ja-JP" sz="1900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63091560-5A36-4F5A-92F0-E84DDCB48B1F}"/>
              </a:ext>
            </a:extLst>
          </p:cNvPr>
          <p:cNvSpPr/>
          <p:nvPr/>
        </p:nvSpPr>
        <p:spPr>
          <a:xfrm rot="16200000">
            <a:off x="1705768" y="1309824"/>
            <a:ext cx="107888" cy="43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166D0201-D55B-46E4-9557-EE9B10731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188" y="1304393"/>
            <a:ext cx="22247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900" dirty="0"/>
              <a:t>未成熟型</a:t>
            </a:r>
            <a:endParaRPr lang="en-US" altLang="ja-JP" sz="1900" dirty="0"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1900" dirty="0"/>
              <a:t>*mRNA</a:t>
            </a: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8C16BF0D-F8F5-489D-B4F1-EA3922B18B28}"/>
              </a:ext>
            </a:extLst>
          </p:cNvPr>
          <p:cNvSpPr/>
          <p:nvPr/>
        </p:nvSpPr>
        <p:spPr>
          <a:xfrm rot="16200000">
            <a:off x="4159429" y="1309824"/>
            <a:ext cx="107888" cy="43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 Box 44">
            <a:extLst>
              <a:ext uri="{FF2B5EF4-FFF2-40B4-BE49-F238E27FC236}">
                <a16:creationId xmlns:a16="http://schemas.microsoft.com/office/drawing/2014/main" id="{2B27E5F8-0B1A-4126-91B8-480AF36D7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070" y="1297866"/>
            <a:ext cx="225791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900" dirty="0"/>
              <a:t>成熟型</a:t>
            </a:r>
            <a:r>
              <a:rPr lang="en-US" altLang="ja-JP" sz="1900" dirty="0"/>
              <a:t>*mRNA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1900" dirty="0"/>
              <a:t>(</a:t>
            </a:r>
            <a:r>
              <a:rPr lang="ja-JP" altLang="en-US" sz="1900" dirty="0"/>
              <a:t>遺伝情報のコピー</a:t>
            </a:r>
            <a:r>
              <a:rPr lang="en-US" altLang="ja-JP" sz="1900" dirty="0"/>
              <a:t>)</a:t>
            </a: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52785D66-50E2-4CF6-BFA8-6543FE382806}"/>
              </a:ext>
            </a:extLst>
          </p:cNvPr>
          <p:cNvSpPr/>
          <p:nvPr/>
        </p:nvSpPr>
        <p:spPr>
          <a:xfrm rot="16200000">
            <a:off x="6708406" y="1309823"/>
            <a:ext cx="107888" cy="43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 Box 44">
            <a:extLst>
              <a:ext uri="{FF2B5EF4-FFF2-40B4-BE49-F238E27FC236}">
                <a16:creationId xmlns:a16="http://schemas.microsoft.com/office/drawing/2014/main" id="{EA686778-9AA8-48D8-946C-9B0B233BB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826" y="1296076"/>
            <a:ext cx="222168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900" dirty="0"/>
              <a:t>タンパク質</a:t>
            </a:r>
            <a:endParaRPr lang="en-US" altLang="ja-JP" sz="1900" dirty="0"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900" dirty="0"/>
              <a:t>（機能発現因子）</a:t>
            </a:r>
            <a:endParaRPr lang="en-US" altLang="ja-JP" sz="1900" dirty="0"/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26" y="929227"/>
            <a:ext cx="225791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900" b="1" dirty="0">
                <a:solidFill>
                  <a:srgbClr val="FF0000"/>
                </a:solidFill>
              </a:rPr>
              <a:t>① 転写</a:t>
            </a:r>
            <a:endParaRPr lang="en-US" altLang="ja-JP" sz="1900" b="1" dirty="0">
              <a:solidFill>
                <a:srgbClr val="FF0000"/>
              </a:solidFill>
            </a:endParaRPr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46D6E77A-90AD-4C1F-B9B1-362F6B09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875" y="908720"/>
            <a:ext cx="225791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900" b="1" dirty="0"/>
              <a:t>② プロセシング</a:t>
            </a: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EEAE2D71-0C33-4DFF-A9E3-4559D23A2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481" y="927492"/>
            <a:ext cx="153337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900" b="1" dirty="0"/>
              <a:t>　③ 翻訳 </a:t>
            </a:r>
            <a:endParaRPr lang="en-US" altLang="ja-JP" sz="1900" dirty="0"/>
          </a:p>
        </p:txBody>
      </p:sp>
      <p:sp>
        <p:nvSpPr>
          <p:cNvPr id="29" name="Text Box 44">
            <a:extLst>
              <a:ext uri="{FF2B5EF4-FFF2-40B4-BE49-F238E27FC236}">
                <a16:creationId xmlns:a16="http://schemas.microsoft.com/office/drawing/2014/main" id="{2A328E3C-67C9-4257-85C2-6CA2B6B22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064" y="548680"/>
            <a:ext cx="2257912" cy="48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200" b="1"/>
              <a:t>セントラルドグマ</a:t>
            </a:r>
            <a:endParaRPr lang="en-US" altLang="ja-JP" sz="22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F6BB11F-D8E4-45AE-9D3C-09646B382468}"/>
              </a:ext>
            </a:extLst>
          </p:cNvPr>
          <p:cNvSpPr/>
          <p:nvPr/>
        </p:nvSpPr>
        <p:spPr>
          <a:xfrm>
            <a:off x="5439318" y="2636912"/>
            <a:ext cx="510142" cy="36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C79D569-3B53-487E-9C13-E30AAFE0F237}"/>
              </a:ext>
            </a:extLst>
          </p:cNvPr>
          <p:cNvSpPr/>
          <p:nvPr/>
        </p:nvSpPr>
        <p:spPr>
          <a:xfrm>
            <a:off x="6241884" y="3180101"/>
            <a:ext cx="510142" cy="36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Text Box 44">
            <a:extLst>
              <a:ext uri="{FF2B5EF4-FFF2-40B4-BE49-F238E27FC236}">
                <a16:creationId xmlns:a16="http://schemas.microsoft.com/office/drawing/2014/main" id="{712BFAFF-5164-45DD-99E5-1BD8EFBCA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318" y="2492896"/>
            <a:ext cx="16488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600" dirty="0"/>
              <a:t>DNA</a:t>
            </a:r>
            <a:r>
              <a:rPr lang="ja-JP" altLang="en-US" sz="1600" dirty="0"/>
              <a:t>ウイルス</a:t>
            </a:r>
            <a:endParaRPr lang="en-US" altLang="ja-JP" sz="1600" dirty="0"/>
          </a:p>
        </p:txBody>
      </p:sp>
      <p:sp>
        <p:nvSpPr>
          <p:cNvPr id="33" name="Text Box 44">
            <a:extLst>
              <a:ext uri="{FF2B5EF4-FFF2-40B4-BE49-F238E27FC236}">
                <a16:creationId xmlns:a16="http://schemas.microsoft.com/office/drawing/2014/main" id="{9C601EA5-4909-4362-8348-507699FC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3140968"/>
            <a:ext cx="164886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900" b="1" dirty="0"/>
              <a:t>RNA</a:t>
            </a:r>
            <a:r>
              <a:rPr lang="ja-JP" altLang="en-US" sz="1900" b="1" dirty="0"/>
              <a:t>ウイルス</a:t>
            </a:r>
            <a:endParaRPr lang="en-US" altLang="ja-JP" sz="1900" b="1" dirty="0"/>
          </a:p>
        </p:txBody>
      </p:sp>
      <p:sp>
        <p:nvSpPr>
          <p:cNvPr id="34" name="Text Box 44">
            <a:extLst>
              <a:ext uri="{FF2B5EF4-FFF2-40B4-BE49-F238E27FC236}">
                <a16:creationId xmlns:a16="http://schemas.microsoft.com/office/drawing/2014/main" id="{6E9CD475-900C-474C-A7E0-F72F717A9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963" y="3562258"/>
            <a:ext cx="280831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900" dirty="0"/>
              <a:t>（セントラルドグマの例外）</a:t>
            </a:r>
            <a:endParaRPr lang="en-US" altLang="ja-JP" sz="1900" dirty="0"/>
          </a:p>
        </p:txBody>
      </p:sp>
      <p:sp>
        <p:nvSpPr>
          <p:cNvPr id="36" name="Text Box 44">
            <a:extLst>
              <a:ext uri="{FF2B5EF4-FFF2-40B4-BE49-F238E27FC236}">
                <a16:creationId xmlns:a16="http://schemas.microsoft.com/office/drawing/2014/main" id="{2BFB229C-E408-41BC-9022-9FA52F5B9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5517232"/>
            <a:ext cx="11799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1800" dirty="0"/>
              <a:t>DNA </a:t>
            </a:r>
          </a:p>
        </p:txBody>
      </p:sp>
      <p:sp>
        <p:nvSpPr>
          <p:cNvPr id="37" name="矢印: 下 36">
            <a:extLst>
              <a:ext uri="{FF2B5EF4-FFF2-40B4-BE49-F238E27FC236}">
                <a16:creationId xmlns:a16="http://schemas.microsoft.com/office/drawing/2014/main" id="{FBC457BC-7E9D-4C80-B40A-70E015813C05}"/>
              </a:ext>
            </a:extLst>
          </p:cNvPr>
          <p:cNvSpPr/>
          <p:nvPr/>
        </p:nvSpPr>
        <p:spPr>
          <a:xfrm>
            <a:off x="7505792" y="4934305"/>
            <a:ext cx="202285" cy="4389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Text Box 44">
            <a:extLst>
              <a:ext uri="{FF2B5EF4-FFF2-40B4-BE49-F238E27FC236}">
                <a16:creationId xmlns:a16="http://schemas.microsoft.com/office/drawing/2014/main" id="{A69F280C-46DB-45E3-A758-01F620AF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613" y="4077072"/>
            <a:ext cx="2457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800" dirty="0"/>
              <a:t>ウイルス</a:t>
            </a:r>
            <a:r>
              <a:rPr lang="en-US" altLang="ja-JP" sz="1800" dirty="0"/>
              <a:t>RNA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1800" dirty="0"/>
              <a:t>(</a:t>
            </a:r>
            <a:r>
              <a:rPr lang="ja-JP" altLang="en-US" sz="1800" dirty="0"/>
              <a:t>ウイルスの遺伝情報</a:t>
            </a:r>
            <a:r>
              <a:rPr lang="en-US" altLang="ja-JP" sz="1800" dirty="0"/>
              <a:t>)</a:t>
            </a:r>
          </a:p>
        </p:txBody>
      </p:sp>
      <p:sp>
        <p:nvSpPr>
          <p:cNvPr id="44" name="Text Box 44">
            <a:extLst>
              <a:ext uri="{FF2B5EF4-FFF2-40B4-BE49-F238E27FC236}">
                <a16:creationId xmlns:a16="http://schemas.microsoft.com/office/drawing/2014/main" id="{EC040AD2-FC11-44FA-9FE2-3813E61A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376" y="4941168"/>
            <a:ext cx="97387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900" b="1" dirty="0">
                <a:solidFill>
                  <a:srgbClr val="FF0000"/>
                </a:solidFill>
              </a:rPr>
              <a:t>逆転写</a:t>
            </a:r>
            <a:endParaRPr lang="en-US" altLang="ja-JP" sz="1900" b="1" dirty="0">
              <a:solidFill>
                <a:srgbClr val="FF0000"/>
              </a:solidFill>
            </a:endParaRPr>
          </a:p>
        </p:txBody>
      </p:sp>
      <p:sp>
        <p:nvSpPr>
          <p:cNvPr id="45" name="Text Box 44">
            <a:extLst>
              <a:ext uri="{FF2B5EF4-FFF2-40B4-BE49-F238E27FC236}">
                <a16:creationId xmlns:a16="http://schemas.microsoft.com/office/drawing/2014/main" id="{95A5A25A-6F88-4D42-A75F-494CBA519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664" y="5949280"/>
            <a:ext cx="3024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600" dirty="0"/>
              <a:t>遺伝情報を感染先　</a:t>
            </a:r>
            <a:endParaRPr lang="en-US" altLang="ja-JP" sz="1600" dirty="0"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600" dirty="0"/>
              <a:t>　　  　の細胞の</a:t>
            </a:r>
            <a:r>
              <a:rPr lang="en-US" altLang="ja-JP" sz="1600" dirty="0"/>
              <a:t>DNA</a:t>
            </a:r>
            <a:r>
              <a:rPr lang="ja-JP" altLang="en-US" sz="1600" dirty="0"/>
              <a:t>に組込む。</a:t>
            </a:r>
            <a:endParaRPr lang="en-US" altLang="ja-JP" sz="1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2981077-1E50-4C2D-AE24-91F208D036D6}"/>
              </a:ext>
            </a:extLst>
          </p:cNvPr>
          <p:cNvSpPr/>
          <p:nvPr/>
        </p:nvSpPr>
        <p:spPr>
          <a:xfrm>
            <a:off x="6597083" y="552842"/>
            <a:ext cx="2532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*mRNA: messenger RNA</a:t>
            </a:r>
            <a:endParaRPr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3351086" y="3212976"/>
            <a:ext cx="166050" cy="216024"/>
          </a:xfrm>
          <a:prstGeom prst="rect">
            <a:avLst/>
          </a:prstGeom>
          <a:solidFill>
            <a:srgbClr val="EB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3699174" y="3225224"/>
            <a:ext cx="216024" cy="144016"/>
          </a:xfrm>
          <a:prstGeom prst="rect">
            <a:avLst/>
          </a:prstGeom>
          <a:solidFill>
            <a:srgbClr val="E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614" y="3180702"/>
            <a:ext cx="792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400" dirty="0"/>
              <a:t>複製</a:t>
            </a:r>
            <a:endParaRPr lang="en-US" altLang="ja-JP" sz="1400" dirty="0"/>
          </a:p>
        </p:txBody>
      </p:sp>
      <p:sp>
        <p:nvSpPr>
          <p:cNvPr id="40" name="正方形/長方形 39"/>
          <p:cNvSpPr/>
          <p:nvPr/>
        </p:nvSpPr>
        <p:spPr>
          <a:xfrm>
            <a:off x="3279078" y="3645024"/>
            <a:ext cx="504056" cy="216024"/>
          </a:xfrm>
          <a:prstGeom prst="rect">
            <a:avLst/>
          </a:prstGeom>
          <a:solidFill>
            <a:srgbClr val="F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202870"/>
            <a:ext cx="1152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/>
              <a:t>① </a:t>
            </a:r>
            <a:endParaRPr lang="en-US" altLang="ja-JP" sz="1800" b="1" dirty="0"/>
          </a:p>
        </p:txBody>
      </p:sp>
      <p:sp>
        <p:nvSpPr>
          <p:cNvPr id="43" name="正方形/長方形 42"/>
          <p:cNvSpPr/>
          <p:nvPr/>
        </p:nvSpPr>
        <p:spPr>
          <a:xfrm>
            <a:off x="4575222" y="3717032"/>
            <a:ext cx="360040" cy="144016"/>
          </a:xfrm>
          <a:prstGeom prst="rect">
            <a:avLst/>
          </a:prstGeom>
          <a:solidFill>
            <a:srgbClr val="F2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3645024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1400" b="1" dirty="0"/>
              <a:t>DNA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61618" y="4829426"/>
            <a:ext cx="813604" cy="205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743400" y="4786394"/>
            <a:ext cx="471782" cy="144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Text Box 44">
            <a:extLst>
              <a:ext uri="{FF2B5EF4-FFF2-40B4-BE49-F238E27FC236}">
                <a16:creationId xmlns:a16="http://schemas.microsoft.com/office/drawing/2014/main" id="{46D6E77A-90AD-4C1F-B9B1-362F6B09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344" y="4764878"/>
            <a:ext cx="86409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900" b="1" dirty="0"/>
              <a:t>②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919038" y="6381328"/>
            <a:ext cx="936104" cy="216024"/>
          </a:xfrm>
          <a:prstGeom prst="rect">
            <a:avLst/>
          </a:prstGeom>
          <a:solidFill>
            <a:srgbClr val="FFF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Text Box 44">
            <a:extLst>
              <a:ext uri="{FF2B5EF4-FFF2-40B4-BE49-F238E27FC236}">
                <a16:creationId xmlns:a16="http://schemas.microsoft.com/office/drawing/2014/main" id="{46D6E77A-90AD-4C1F-B9B1-362F6B09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6237312"/>
            <a:ext cx="71685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900" b="1" dirty="0"/>
              <a:t>➂</a:t>
            </a:r>
          </a:p>
        </p:txBody>
      </p:sp>
      <p:sp>
        <p:nvSpPr>
          <p:cNvPr id="12" name="楕円 11"/>
          <p:cNvSpPr/>
          <p:nvPr/>
        </p:nvSpPr>
        <p:spPr>
          <a:xfrm>
            <a:off x="2825514" y="5268934"/>
            <a:ext cx="504056" cy="144016"/>
          </a:xfrm>
          <a:prstGeom prst="ellipse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 rot="20268386">
            <a:off x="4435011" y="4487096"/>
            <a:ext cx="592857" cy="96527"/>
          </a:xfrm>
          <a:prstGeom prst="roundRect">
            <a:avLst/>
          </a:prstGeom>
          <a:solidFill>
            <a:srgbClr val="F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 rot="21432185">
            <a:off x="4267087" y="4163422"/>
            <a:ext cx="592857" cy="204441"/>
          </a:xfrm>
          <a:prstGeom prst="roundRect">
            <a:avLst/>
          </a:prstGeom>
          <a:solidFill>
            <a:srgbClr val="F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4221088"/>
            <a:ext cx="1066064" cy="52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1400" b="1" dirty="0"/>
              <a:t>未成熟型</a:t>
            </a:r>
            <a:endParaRPr lang="en-US" altLang="ja-JP" sz="1400" b="1" dirty="0"/>
          </a:p>
          <a:p>
            <a:pPr>
              <a:lnSpc>
                <a:spcPts val="17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ja-JP" sz="1400" b="1" dirty="0"/>
              <a:t>mRNA</a:t>
            </a:r>
          </a:p>
        </p:txBody>
      </p:sp>
      <p:sp>
        <p:nvSpPr>
          <p:cNvPr id="14" name="楕円 13"/>
          <p:cNvSpPr/>
          <p:nvPr/>
        </p:nvSpPr>
        <p:spPr>
          <a:xfrm>
            <a:off x="1691680" y="5733256"/>
            <a:ext cx="864096" cy="360040"/>
          </a:xfrm>
          <a:prstGeom prst="ellipse">
            <a:avLst/>
          </a:prstGeom>
          <a:solidFill>
            <a:srgbClr val="FFF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2627784" y="5229200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627784" y="5877272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楕円 53"/>
          <p:cNvSpPr/>
          <p:nvPr/>
        </p:nvSpPr>
        <p:spPr>
          <a:xfrm>
            <a:off x="4788024" y="5301208"/>
            <a:ext cx="576064" cy="360040"/>
          </a:xfrm>
          <a:prstGeom prst="ellipse">
            <a:avLst/>
          </a:prstGeom>
          <a:solidFill>
            <a:srgbClr val="FFF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301208"/>
            <a:ext cx="1152128" cy="31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1400" b="1" dirty="0"/>
              <a:t>タンパク質</a:t>
            </a:r>
            <a:endParaRPr lang="en-US" altLang="ja-JP" sz="1400" b="1" dirty="0"/>
          </a:p>
        </p:txBody>
      </p:sp>
      <p:sp>
        <p:nvSpPr>
          <p:cNvPr id="55" name="正方形/長方形 54"/>
          <p:cNvSpPr/>
          <p:nvPr/>
        </p:nvSpPr>
        <p:spPr>
          <a:xfrm>
            <a:off x="1403648" y="3223734"/>
            <a:ext cx="360040" cy="133258"/>
          </a:xfrm>
          <a:prstGeom prst="rect">
            <a:avLst/>
          </a:prstGeom>
          <a:solidFill>
            <a:srgbClr val="F8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3140968"/>
            <a:ext cx="792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400" b="1" dirty="0">
                <a:solidFill>
                  <a:srgbClr val="FF0000"/>
                </a:solidFill>
              </a:rPr>
              <a:t>核小体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755576" y="3890024"/>
            <a:ext cx="288032" cy="144016"/>
          </a:xfrm>
          <a:prstGeom prst="roundRect">
            <a:avLst/>
          </a:prstGeom>
          <a:solidFill>
            <a:srgbClr val="F6F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828774"/>
            <a:ext cx="792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1400" dirty="0" err="1"/>
              <a:t>tRNA</a:t>
            </a:r>
            <a:endParaRPr lang="en-US" altLang="ja-JP" sz="1400" dirty="0"/>
          </a:p>
        </p:txBody>
      </p:sp>
      <p:sp>
        <p:nvSpPr>
          <p:cNvPr id="58" name="正方形/長方形 57"/>
          <p:cNvSpPr/>
          <p:nvPr/>
        </p:nvSpPr>
        <p:spPr>
          <a:xfrm>
            <a:off x="323528" y="4653136"/>
            <a:ext cx="360040" cy="360040"/>
          </a:xfrm>
          <a:prstGeom prst="rect">
            <a:avLst/>
          </a:prstGeom>
          <a:solidFill>
            <a:srgbClr val="FFF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1403648" y="6093296"/>
            <a:ext cx="360040" cy="216024"/>
          </a:xfrm>
          <a:prstGeom prst="rect">
            <a:avLst/>
          </a:prstGeom>
          <a:solidFill>
            <a:srgbClr val="FFF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/>
          <p:nvPr/>
        </p:nvSpPr>
        <p:spPr>
          <a:xfrm>
            <a:off x="1598156" y="4869160"/>
            <a:ext cx="144016" cy="144016"/>
          </a:xfrm>
          <a:prstGeom prst="ellipse">
            <a:avLst/>
          </a:prstGeom>
          <a:solidFill>
            <a:srgbClr val="CF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735902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400" b="1" dirty="0">
                <a:solidFill>
                  <a:srgbClr val="FF0000"/>
                </a:solidFill>
              </a:rPr>
              <a:t>核内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67" name="楕円 66"/>
          <p:cNvSpPr/>
          <p:nvPr/>
        </p:nvSpPr>
        <p:spPr>
          <a:xfrm>
            <a:off x="2771800" y="2842178"/>
            <a:ext cx="216024" cy="154774"/>
          </a:xfrm>
          <a:prstGeom prst="ellipse">
            <a:avLst/>
          </a:prstGeom>
          <a:solidFill>
            <a:srgbClr val="CC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/>
          <p:cNvSpPr/>
          <p:nvPr/>
        </p:nvSpPr>
        <p:spPr>
          <a:xfrm>
            <a:off x="2771800" y="2874452"/>
            <a:ext cx="72008" cy="162234"/>
          </a:xfrm>
          <a:prstGeom prst="ellipse">
            <a:avLst/>
          </a:prstGeom>
          <a:solidFill>
            <a:srgbClr val="CC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/>
          <p:cNvSpPr/>
          <p:nvPr/>
        </p:nvSpPr>
        <p:spPr>
          <a:xfrm>
            <a:off x="2912518" y="2996952"/>
            <a:ext cx="216024" cy="100984"/>
          </a:xfrm>
          <a:prstGeom prst="ellipse">
            <a:avLst/>
          </a:prstGeom>
          <a:solidFill>
            <a:srgbClr val="DE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/>
          <p:cNvSpPr/>
          <p:nvPr/>
        </p:nvSpPr>
        <p:spPr>
          <a:xfrm>
            <a:off x="3038316" y="2946460"/>
            <a:ext cx="216024" cy="100984"/>
          </a:xfrm>
          <a:prstGeom prst="ellipse">
            <a:avLst/>
          </a:prstGeom>
          <a:solidFill>
            <a:srgbClr val="DE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/>
          <p:cNvSpPr/>
          <p:nvPr/>
        </p:nvSpPr>
        <p:spPr>
          <a:xfrm>
            <a:off x="2912518" y="2964678"/>
            <a:ext cx="216024" cy="100984"/>
          </a:xfrm>
          <a:prstGeom prst="ellipse">
            <a:avLst/>
          </a:prstGeom>
          <a:solidFill>
            <a:srgbClr val="DE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611560" y="5373216"/>
            <a:ext cx="576064" cy="288032"/>
          </a:xfrm>
          <a:prstGeom prst="rect">
            <a:avLst/>
          </a:prstGeom>
          <a:solidFill>
            <a:srgbClr val="FFF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792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1400" dirty="0" err="1"/>
              <a:t>tRNA</a:t>
            </a:r>
            <a:endParaRPr lang="en-US" altLang="ja-JP" sz="1400" dirty="0"/>
          </a:p>
        </p:txBody>
      </p:sp>
      <p:sp>
        <p:nvSpPr>
          <p:cNvPr id="76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418406"/>
            <a:ext cx="1008112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14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1400" dirty="0"/>
              <a:t>リボ</a:t>
            </a:r>
            <a:endParaRPr lang="en-US" altLang="ja-JP" sz="1400" dirty="0"/>
          </a:p>
          <a:p>
            <a:pPr>
              <a:lnSpc>
                <a:spcPts val="14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1400" dirty="0"/>
              <a:t>ソーム</a:t>
            </a:r>
            <a:endParaRPr lang="en-US" altLang="ja-JP" sz="1400" dirty="0"/>
          </a:p>
        </p:txBody>
      </p:sp>
      <p:sp>
        <p:nvSpPr>
          <p:cNvPr id="77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5144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400" b="1" dirty="0">
                <a:solidFill>
                  <a:srgbClr val="FF0000"/>
                </a:solidFill>
              </a:rPr>
              <a:t>細胞質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515390" y="5373216"/>
            <a:ext cx="432048" cy="389016"/>
          </a:xfrm>
          <a:prstGeom prst="rect">
            <a:avLst/>
          </a:prstGeom>
          <a:solidFill>
            <a:srgbClr val="FFF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Text Box 44">
            <a:extLst>
              <a:ext uri="{FF2B5EF4-FFF2-40B4-BE49-F238E27FC236}">
                <a16:creationId xmlns:a16="http://schemas.microsoft.com/office/drawing/2014/main" id="{2C08F966-D52A-44BF-95B6-42132AD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5567724"/>
            <a:ext cx="1656184" cy="29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1400" b="1" dirty="0"/>
              <a:t>成熟型</a:t>
            </a:r>
            <a:r>
              <a:rPr lang="en-US" altLang="ja-JP" sz="1400" b="1" dirty="0"/>
              <a:t>mRNA</a:t>
            </a:r>
          </a:p>
        </p:txBody>
      </p:sp>
    </p:spTree>
    <p:extLst>
      <p:ext uri="{BB962C8B-B14F-4D97-AF65-F5344CB8AC3E}">
        <p14:creationId xmlns:p14="http://schemas.microsoft.com/office/powerpoint/2010/main" val="257908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49F2E67-FA9B-CEF0-35C9-D669A5F7A85E}"/>
              </a:ext>
            </a:extLst>
          </p:cNvPr>
          <p:cNvGrpSpPr/>
          <p:nvPr/>
        </p:nvGrpSpPr>
        <p:grpSpPr>
          <a:xfrm>
            <a:off x="316585" y="476672"/>
            <a:ext cx="8356525" cy="2715902"/>
            <a:chOff x="395536" y="4149080"/>
            <a:chExt cx="8356525" cy="2715902"/>
          </a:xfrm>
        </p:grpSpPr>
        <p:grpSp>
          <p:nvGrpSpPr>
            <p:cNvPr id="13316" name="グループ化 13315">
              <a:extLst>
                <a:ext uri="{FF2B5EF4-FFF2-40B4-BE49-F238E27FC236}">
                  <a16:creationId xmlns:a16="http://schemas.microsoft.com/office/drawing/2014/main" id="{6BE94676-6170-5C7D-E9CC-9EF0F755B429}"/>
                </a:ext>
              </a:extLst>
            </p:cNvPr>
            <p:cNvGrpSpPr/>
            <p:nvPr/>
          </p:nvGrpSpPr>
          <p:grpSpPr>
            <a:xfrm>
              <a:off x="569985" y="4340272"/>
              <a:ext cx="3611395" cy="2473104"/>
              <a:chOff x="746246" y="781805"/>
              <a:chExt cx="3611395" cy="2473104"/>
            </a:xfrm>
          </p:grpSpPr>
          <p:pic>
            <p:nvPicPr>
              <p:cNvPr id="13317" name="図 13316">
                <a:extLst>
                  <a:ext uri="{FF2B5EF4-FFF2-40B4-BE49-F238E27FC236}">
                    <a16:creationId xmlns:a16="http://schemas.microsoft.com/office/drawing/2014/main" id="{B9FDA194-2DCF-948F-86CE-452799F0F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0755" y="1858205"/>
                <a:ext cx="2030209" cy="1396704"/>
              </a:xfrm>
              <a:prstGeom prst="rect">
                <a:avLst/>
              </a:prstGeom>
            </p:spPr>
          </p:pic>
          <p:cxnSp>
            <p:nvCxnSpPr>
              <p:cNvPr id="13318" name="直線コネクタ 13317">
                <a:extLst>
                  <a:ext uri="{FF2B5EF4-FFF2-40B4-BE49-F238E27FC236}">
                    <a16:creationId xmlns:a16="http://schemas.microsoft.com/office/drawing/2014/main" id="{BA175DFE-BF3D-F789-756C-E19494FA66B0}"/>
                  </a:ext>
                </a:extLst>
              </p:cNvPr>
              <p:cNvCxnSpPr/>
              <p:nvPr/>
            </p:nvCxnSpPr>
            <p:spPr>
              <a:xfrm>
                <a:off x="1593405" y="220335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319" name="図 13318">
                <a:extLst>
                  <a:ext uri="{FF2B5EF4-FFF2-40B4-BE49-F238E27FC236}">
                    <a16:creationId xmlns:a16="http://schemas.microsoft.com/office/drawing/2014/main" id="{6BBB5F86-D576-F12A-D9FB-4DADB892D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3161" y="781805"/>
                <a:ext cx="1554480" cy="1135380"/>
              </a:xfrm>
              <a:prstGeom prst="rect">
                <a:avLst/>
              </a:prstGeom>
            </p:spPr>
          </p:pic>
          <p:pic>
            <p:nvPicPr>
              <p:cNvPr id="13320" name="図 13319">
                <a:extLst>
                  <a:ext uri="{FF2B5EF4-FFF2-40B4-BE49-F238E27FC236}">
                    <a16:creationId xmlns:a16="http://schemas.microsoft.com/office/drawing/2014/main" id="{7175801E-1604-CF7D-C2DC-B0E4CC4B5A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9656"/>
              <a:stretch/>
            </p:blipFill>
            <p:spPr>
              <a:xfrm>
                <a:off x="746246" y="1765305"/>
                <a:ext cx="882387" cy="899072"/>
              </a:xfrm>
              <a:prstGeom prst="rect">
                <a:avLst/>
              </a:prstGeom>
            </p:spPr>
          </p:pic>
        </p:grpSp>
        <p:grpSp>
          <p:nvGrpSpPr>
            <p:cNvPr id="13325" name="グループ化 13324">
              <a:extLst>
                <a:ext uri="{FF2B5EF4-FFF2-40B4-BE49-F238E27FC236}">
                  <a16:creationId xmlns:a16="http://schemas.microsoft.com/office/drawing/2014/main" id="{1C9778D1-0087-DFC0-A2A2-64D048DA2F65}"/>
                </a:ext>
              </a:extLst>
            </p:cNvPr>
            <p:cNvGrpSpPr/>
            <p:nvPr/>
          </p:nvGrpSpPr>
          <p:grpSpPr>
            <a:xfrm>
              <a:off x="5050655" y="4149080"/>
              <a:ext cx="3701406" cy="2715902"/>
              <a:chOff x="789531" y="3982450"/>
              <a:chExt cx="3701406" cy="2715902"/>
            </a:xfrm>
          </p:grpSpPr>
          <p:pic>
            <p:nvPicPr>
              <p:cNvPr id="13326" name="図 13325">
                <a:extLst>
                  <a:ext uri="{FF2B5EF4-FFF2-40B4-BE49-F238E27FC236}">
                    <a16:creationId xmlns:a16="http://schemas.microsoft.com/office/drawing/2014/main" id="{8FFF1E5A-D415-CCD7-0666-01956DC45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2656" y="5350972"/>
                <a:ext cx="1951543" cy="1347380"/>
              </a:xfrm>
              <a:prstGeom prst="rect">
                <a:avLst/>
              </a:prstGeom>
            </p:spPr>
          </p:pic>
          <p:pic>
            <p:nvPicPr>
              <p:cNvPr id="13327" name="図 13326">
                <a:extLst>
                  <a:ext uri="{FF2B5EF4-FFF2-40B4-BE49-F238E27FC236}">
                    <a16:creationId xmlns:a16="http://schemas.microsoft.com/office/drawing/2014/main" id="{DB874F5A-E58E-9B8F-A293-AD3754CF2E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1514"/>
              <a:stretch/>
            </p:blipFill>
            <p:spPr>
              <a:xfrm>
                <a:off x="3345820" y="3982450"/>
                <a:ext cx="1145117" cy="1324536"/>
              </a:xfrm>
              <a:prstGeom prst="rect">
                <a:avLst/>
              </a:prstGeom>
            </p:spPr>
          </p:pic>
          <p:cxnSp>
            <p:nvCxnSpPr>
              <p:cNvPr id="13328" name="直線コネクタ 13327">
                <a:extLst>
                  <a:ext uri="{FF2B5EF4-FFF2-40B4-BE49-F238E27FC236}">
                    <a16:creationId xmlns:a16="http://schemas.microsoft.com/office/drawing/2014/main" id="{D4606F17-12FB-6BA5-551D-8ECBB16228EE}"/>
                  </a:ext>
                </a:extLst>
              </p:cNvPr>
              <p:cNvCxnSpPr/>
              <p:nvPr/>
            </p:nvCxnSpPr>
            <p:spPr>
              <a:xfrm>
                <a:off x="1707865" y="5694459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329" name="図 13328">
                <a:extLst>
                  <a:ext uri="{FF2B5EF4-FFF2-40B4-BE49-F238E27FC236}">
                    <a16:creationId xmlns:a16="http://schemas.microsoft.com/office/drawing/2014/main" id="{EE5ED3D2-7ABA-60FA-DD5B-E3DE43FE9C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9656"/>
              <a:stretch/>
            </p:blipFill>
            <p:spPr>
              <a:xfrm>
                <a:off x="789531" y="5262007"/>
                <a:ext cx="882387" cy="899072"/>
              </a:xfrm>
              <a:prstGeom prst="rect">
                <a:avLst/>
              </a:prstGeom>
            </p:spPr>
          </p:pic>
        </p:grpSp>
        <p:sp>
          <p:nvSpPr>
            <p:cNvPr id="13332" name="正方形/長方形 13331">
              <a:extLst>
                <a:ext uri="{FF2B5EF4-FFF2-40B4-BE49-F238E27FC236}">
                  <a16:creationId xmlns:a16="http://schemas.microsoft.com/office/drawing/2014/main" id="{90B877AA-E595-813C-6B8E-33526FF20866}"/>
                </a:ext>
              </a:extLst>
            </p:cNvPr>
            <p:cNvSpPr/>
            <p:nvPr/>
          </p:nvSpPr>
          <p:spPr>
            <a:xfrm>
              <a:off x="543859" y="5528500"/>
              <a:ext cx="325037" cy="400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3" name="正方形/長方形 13332">
              <a:extLst>
                <a:ext uri="{FF2B5EF4-FFF2-40B4-BE49-F238E27FC236}">
                  <a16:creationId xmlns:a16="http://schemas.microsoft.com/office/drawing/2014/main" id="{02E7F09C-3D2E-F42B-82BB-60610BC76D4F}"/>
                </a:ext>
              </a:extLst>
            </p:cNvPr>
            <p:cNvSpPr/>
            <p:nvPr/>
          </p:nvSpPr>
          <p:spPr>
            <a:xfrm>
              <a:off x="5012925" y="5770280"/>
              <a:ext cx="325037" cy="400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4" name="Text Box 44">
              <a:extLst>
                <a:ext uri="{FF2B5EF4-FFF2-40B4-BE49-F238E27FC236}">
                  <a16:creationId xmlns:a16="http://schemas.microsoft.com/office/drawing/2014/main" id="{0A09F8AB-3C0A-1FA5-34F4-E4B7CE434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5561464"/>
              <a:ext cx="1246317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ja-JP" sz="2000" b="1" dirty="0"/>
                <a:t>OH</a:t>
              </a:r>
            </a:p>
            <a:p>
              <a:pPr>
                <a:spcBef>
                  <a:spcPct val="50000"/>
                </a:spcBef>
                <a:buFontTx/>
                <a:buNone/>
                <a:defRPr/>
              </a:pPr>
              <a:endParaRPr lang="en-US" altLang="ja-JP" sz="2000" b="1" dirty="0"/>
            </a:p>
          </p:txBody>
        </p:sp>
        <p:sp>
          <p:nvSpPr>
            <p:cNvPr id="13335" name="正方形/長方形 13334">
              <a:extLst>
                <a:ext uri="{FF2B5EF4-FFF2-40B4-BE49-F238E27FC236}">
                  <a16:creationId xmlns:a16="http://schemas.microsoft.com/office/drawing/2014/main" id="{1167907A-9972-479A-E70C-C2D4C2741807}"/>
                </a:ext>
              </a:extLst>
            </p:cNvPr>
            <p:cNvSpPr/>
            <p:nvPr/>
          </p:nvSpPr>
          <p:spPr>
            <a:xfrm>
              <a:off x="964780" y="5932669"/>
              <a:ext cx="644163" cy="307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6" name="Text Box 44">
              <a:extLst>
                <a:ext uri="{FF2B5EF4-FFF2-40B4-BE49-F238E27FC236}">
                  <a16:creationId xmlns:a16="http://schemas.microsoft.com/office/drawing/2014/main" id="{2DBD4CAC-5F84-5E6F-938C-525E85D81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377" y="5903831"/>
              <a:ext cx="1246317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ja-JP" sz="2000" b="1" dirty="0"/>
                <a:t>OH</a:t>
              </a:r>
            </a:p>
            <a:p>
              <a:pPr>
                <a:spcBef>
                  <a:spcPct val="50000"/>
                </a:spcBef>
                <a:buFontTx/>
                <a:buNone/>
                <a:defRPr/>
              </a:pPr>
              <a:endParaRPr lang="en-US" altLang="ja-JP" sz="2000" b="1" dirty="0"/>
            </a:p>
          </p:txBody>
        </p:sp>
        <p:sp>
          <p:nvSpPr>
            <p:cNvPr id="13337" name="正方形/長方形 13336">
              <a:extLst>
                <a:ext uri="{FF2B5EF4-FFF2-40B4-BE49-F238E27FC236}">
                  <a16:creationId xmlns:a16="http://schemas.microsoft.com/office/drawing/2014/main" id="{D7045767-D8D4-30E2-4777-1FE4A0913667}"/>
                </a:ext>
              </a:extLst>
            </p:cNvPr>
            <p:cNvSpPr/>
            <p:nvPr/>
          </p:nvSpPr>
          <p:spPr>
            <a:xfrm>
              <a:off x="5311914" y="6084136"/>
              <a:ext cx="644163" cy="307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8" name="Text Box 44">
              <a:extLst>
                <a:ext uri="{FF2B5EF4-FFF2-40B4-BE49-F238E27FC236}">
                  <a16:creationId xmlns:a16="http://schemas.microsoft.com/office/drawing/2014/main" id="{C7682F0F-01A6-0D94-28D1-367C8502D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158" y="5661776"/>
              <a:ext cx="1246317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ja-JP" sz="2000" b="1" dirty="0"/>
                <a:t>OH</a:t>
              </a:r>
            </a:p>
            <a:p>
              <a:pPr>
                <a:spcBef>
                  <a:spcPct val="50000"/>
                </a:spcBef>
                <a:buFontTx/>
                <a:buNone/>
                <a:defRPr/>
              </a:pPr>
              <a:endParaRPr lang="en-US" altLang="ja-JP" sz="2000" b="1" dirty="0"/>
            </a:p>
          </p:txBody>
        </p:sp>
        <p:sp>
          <p:nvSpPr>
            <p:cNvPr id="13339" name="Text Box 44">
              <a:extLst>
                <a:ext uri="{FF2B5EF4-FFF2-40B4-BE49-F238E27FC236}">
                  <a16:creationId xmlns:a16="http://schemas.microsoft.com/office/drawing/2014/main" id="{83F24FC6-3924-6719-7468-63492D286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340" y="5992078"/>
              <a:ext cx="1246317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ja-JP" sz="2000" b="1" dirty="0"/>
                <a:t>OH</a:t>
              </a:r>
            </a:p>
            <a:p>
              <a:pPr>
                <a:spcBef>
                  <a:spcPct val="50000"/>
                </a:spcBef>
                <a:buFontTx/>
                <a:buNone/>
                <a:defRPr/>
              </a:pPr>
              <a:endParaRPr lang="en-US" altLang="ja-JP" sz="2000" b="1" dirty="0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-21004" y="-252584"/>
            <a:ext cx="9144000" cy="792088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741443" y="14027"/>
            <a:ext cx="80204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ja-JP" sz="2800" b="1" dirty="0"/>
              <a:t>RNA</a:t>
            </a:r>
            <a:r>
              <a:rPr lang="ja-JP" altLang="en-US" sz="2800" b="1" dirty="0"/>
              <a:t>の抽出･精製の原理</a:t>
            </a:r>
            <a:endParaRPr lang="en-US" altLang="ja-JP" sz="2800" b="1" dirty="0"/>
          </a:p>
        </p:txBody>
      </p:sp>
      <p:sp>
        <p:nvSpPr>
          <p:cNvPr id="23" name="Text Box 44">
            <a:extLst>
              <a:ext uri="{FF2B5EF4-FFF2-40B4-BE49-F238E27FC236}">
                <a16:creationId xmlns:a16="http://schemas.microsoft.com/office/drawing/2014/main" id="{B6957FEF-23F2-622F-682A-B0E0035CE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39" y="549617"/>
            <a:ext cx="1246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400" b="1" dirty="0"/>
              <a:t>DNA</a:t>
            </a:r>
          </a:p>
        </p:txBody>
      </p:sp>
      <p:sp>
        <p:nvSpPr>
          <p:cNvPr id="13340" name="Text Box 44">
            <a:extLst>
              <a:ext uri="{FF2B5EF4-FFF2-40B4-BE49-F238E27FC236}">
                <a16:creationId xmlns:a16="http://schemas.microsoft.com/office/drawing/2014/main" id="{ACE737F9-1BD3-F480-BAD1-2C269A7AA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835" y="554745"/>
            <a:ext cx="1246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400" b="1" dirty="0"/>
              <a:t>RNA</a:t>
            </a:r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E3E5AC-8FBB-1983-50B4-7BF5F60F1624}"/>
              </a:ext>
            </a:extLst>
          </p:cNvPr>
          <p:cNvSpPr/>
          <p:nvPr/>
        </p:nvSpPr>
        <p:spPr>
          <a:xfrm>
            <a:off x="3279442" y="2902880"/>
            <a:ext cx="432048" cy="238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id="{FF5B1193-2C45-F702-B122-E52E78CBF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408" y="2823062"/>
            <a:ext cx="12463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400" b="1" dirty="0">
                <a:solidFill>
                  <a:srgbClr val="FF0000"/>
                </a:solidFill>
              </a:rPr>
              <a:t>H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7A4CD6B-7595-8BF5-B0BA-24F9F95038A9}"/>
              </a:ext>
            </a:extLst>
          </p:cNvPr>
          <p:cNvSpPr/>
          <p:nvPr/>
        </p:nvSpPr>
        <p:spPr>
          <a:xfrm>
            <a:off x="7722096" y="2967578"/>
            <a:ext cx="648072" cy="25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BC7B6422-B52D-19C4-3DD1-69A7A8F5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357" y="2871589"/>
            <a:ext cx="12463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400" b="1" dirty="0">
                <a:solidFill>
                  <a:srgbClr val="FF0000"/>
                </a:solidFill>
              </a:rPr>
              <a:t>OH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63AA67-7C1B-7E10-F970-FF92D28C309F}"/>
              </a:ext>
            </a:extLst>
          </p:cNvPr>
          <p:cNvSpPr txBox="1"/>
          <p:nvPr/>
        </p:nvSpPr>
        <p:spPr>
          <a:xfrm>
            <a:off x="-57452" y="3356992"/>
            <a:ext cx="9512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･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と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は、酸性の環境では電気的に中性となるので無極性溶媒に溶けやすい。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E81FC8-ABB5-BA83-2E4B-080775A88934}"/>
              </a:ext>
            </a:extLst>
          </p:cNvPr>
          <p:cNvSpPr txBox="1"/>
          <p:nvPr/>
        </p:nvSpPr>
        <p:spPr>
          <a:xfrm>
            <a:off x="-59104" y="3913300"/>
            <a:ext cx="9512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･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は、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に比べて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基が多く親水的であり、水などの極性溶媒に溶けやすい。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8DD357-1B72-DE5B-C4B0-961455604BAD}"/>
              </a:ext>
            </a:extLst>
          </p:cNvPr>
          <p:cNvSpPr txBox="1"/>
          <p:nvPr/>
        </p:nvSpPr>
        <p:spPr>
          <a:xfrm>
            <a:off x="-63855" y="4410986"/>
            <a:ext cx="53228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・生物組織の破砕液に酸を加えて酸性にした後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フェノール、クロロホルムなどの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無極性溶媒を加えると、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やタンパク質は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無極性な有機層へ移行するのに対して 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RNA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は水層に溶存する。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B21FC67-1CCD-48D2-C00B-3E66C59DDA9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9265" y="4573331"/>
            <a:ext cx="3255123" cy="13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C3A45C8-DB8A-A5D9-FD0F-8DA951483DE6}"/>
              </a:ext>
            </a:extLst>
          </p:cNvPr>
          <p:cNvSpPr/>
          <p:nvPr/>
        </p:nvSpPr>
        <p:spPr>
          <a:xfrm>
            <a:off x="6728467" y="4497246"/>
            <a:ext cx="2304256" cy="1412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BEB20E4-5709-668D-3E66-6FF36ED1CC5F}"/>
              </a:ext>
            </a:extLst>
          </p:cNvPr>
          <p:cNvCxnSpPr/>
          <p:nvPr/>
        </p:nvCxnSpPr>
        <p:spPr>
          <a:xfrm flipV="1">
            <a:off x="6417057" y="4629137"/>
            <a:ext cx="678566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D272BAF-817D-7971-9540-BADEF0CB7CFA}"/>
              </a:ext>
            </a:extLst>
          </p:cNvPr>
          <p:cNvSpPr txBox="1"/>
          <p:nvPr/>
        </p:nvSpPr>
        <p:spPr>
          <a:xfrm>
            <a:off x="7122101" y="4423040"/>
            <a:ext cx="1534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水層（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876AB92-689F-DE8D-85D4-D771330513ED}"/>
              </a:ext>
            </a:extLst>
          </p:cNvPr>
          <p:cNvCxnSpPr>
            <a:cxnSpLocks/>
          </p:cNvCxnSpPr>
          <p:nvPr/>
        </p:nvCxnSpPr>
        <p:spPr>
          <a:xfrm flipV="1">
            <a:off x="6298047" y="5203584"/>
            <a:ext cx="797576" cy="3513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1" name="テキスト ボックス 13320">
            <a:extLst>
              <a:ext uri="{FF2B5EF4-FFF2-40B4-BE49-F238E27FC236}">
                <a16:creationId xmlns:a16="http://schemas.microsoft.com/office/drawing/2014/main" id="{C5C16652-6F87-DFF2-1E58-99BFB4746476}"/>
              </a:ext>
            </a:extLst>
          </p:cNvPr>
          <p:cNvSpPr txBox="1"/>
          <p:nvPr/>
        </p:nvSpPr>
        <p:spPr>
          <a:xfrm>
            <a:off x="7095623" y="5058727"/>
            <a:ext cx="2346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有機層（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タンパク質など）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22" name="直線コネクタ 13321">
            <a:extLst>
              <a:ext uri="{FF2B5EF4-FFF2-40B4-BE49-F238E27FC236}">
                <a16:creationId xmlns:a16="http://schemas.microsoft.com/office/drawing/2014/main" id="{56979BA9-24C1-46F4-E43F-39EB47395F7E}"/>
              </a:ext>
            </a:extLst>
          </p:cNvPr>
          <p:cNvCxnSpPr>
            <a:cxnSpLocks/>
          </p:cNvCxnSpPr>
          <p:nvPr/>
        </p:nvCxnSpPr>
        <p:spPr>
          <a:xfrm>
            <a:off x="6298047" y="5193376"/>
            <a:ext cx="7975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29EC87-10A6-57FF-073C-8ED4806FAA3F}"/>
              </a:ext>
            </a:extLst>
          </p:cNvPr>
          <p:cNvSpPr txBox="1"/>
          <p:nvPr/>
        </p:nvSpPr>
        <p:spPr>
          <a:xfrm>
            <a:off x="-63855" y="6133800"/>
            <a:ext cx="9315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・水層の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は、エタノールまたはイソプロパノールなどの極性有機溶媒を加えると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沈殿する。</a:t>
            </a:r>
          </a:p>
        </p:txBody>
      </p:sp>
    </p:spTree>
    <p:extLst>
      <p:ext uri="{BB962C8B-B14F-4D97-AF65-F5344CB8AC3E}">
        <p14:creationId xmlns:p14="http://schemas.microsoft.com/office/powerpoint/2010/main" val="242255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-34144"/>
            <a:ext cx="9144000" cy="6418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14478" y="-57273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生物組織からの</a:t>
            </a:r>
            <a:r>
              <a:rPr lang="en-US" altLang="ja-JP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RNA</a:t>
            </a:r>
            <a:r>
              <a:rPr lang="ja-JP" altLang="en-US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の抽出･精製のための試薬</a:t>
            </a:r>
            <a:endParaRPr lang="en-US" altLang="ja-JP" sz="3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323528" y="7965504"/>
            <a:ext cx="36724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➀ プラスチック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Dish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</a:t>
            </a:r>
            <a:r>
              <a:rPr lang="ja-JP" altLang="en-US" sz="20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ろ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紙（キムワイプ）を入れる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23528" y="8973616"/>
            <a:ext cx="367240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➂ 種子をまく。（蒸留水に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 完全に浸さない。）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860032" y="9765704"/>
            <a:ext cx="36724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➃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Dish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をアルミホイルで包み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種子を遮光する。→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24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℃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Text Box 44">
            <a:extLst>
              <a:ext uri="{FF2B5EF4-FFF2-40B4-BE49-F238E27FC236}">
                <a16:creationId xmlns:a16="http://schemas.microsoft.com/office/drawing/2014/main" id="{ED85C1E4-DBBF-15FE-C5AE-B1A22EFE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16" y="692696"/>
            <a:ext cx="398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．</a:t>
            </a:r>
            <a:r>
              <a:rPr lang="en-US" altLang="ja-JP" sz="2000" b="1" dirty="0" err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Trizol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B05FE10-30F0-7AAA-ED7F-3C9BC3F7B25B}"/>
              </a:ext>
            </a:extLst>
          </p:cNvPr>
          <p:cNvSpPr txBox="1"/>
          <p:nvPr/>
        </p:nvSpPr>
        <p:spPr>
          <a:xfrm>
            <a:off x="87748" y="1073846"/>
            <a:ext cx="92890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内容物</a:t>
            </a:r>
            <a:endParaRPr lang="en-US" altLang="ja-JP" u="sng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･チオシアン酸グアニジン（強力なタンパク質変性剤）</a:t>
            </a:r>
            <a:endParaRPr lang="en-US" altLang="ja-JP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･</a:t>
            </a:r>
            <a:r>
              <a: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beta</a:t>
            </a: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メルカプトエタノール（タンパク質の高次構造を維持する</a:t>
            </a:r>
            <a:r>
              <a: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S-S</a:t>
            </a: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結合を破壊する</a:t>
            </a:r>
            <a:r>
              <a:rPr lang="ja-JP" altLang="en-US" dirty="0">
                <a:latin typeface="+mj-ea"/>
                <a:ea typeface="+mj-ea"/>
                <a:cs typeface="Arial" panose="020B0604020202020204" pitchFamily="34" charset="0"/>
              </a:rPr>
              <a:t>。）</a:t>
            </a:r>
            <a:endParaRPr lang="en-US" altLang="ja-JP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･界面活性剤（細胞膜を可溶化させる。）</a:t>
            </a:r>
            <a:endParaRPr lang="en-US" altLang="ja-JP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･酢酸ナトリウム（</a:t>
            </a:r>
            <a:r>
              <a: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pH 4.0</a:t>
            </a: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）（破砕液を酸性にする。）</a:t>
            </a:r>
            <a:endParaRPr lang="en-US" altLang="ja-JP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･フェノール（無極性の有機層をつくる。）</a:t>
            </a:r>
          </a:p>
        </p:txBody>
      </p:sp>
      <p:sp>
        <p:nvSpPr>
          <p:cNvPr id="31" name="Text Box 44">
            <a:extLst>
              <a:ext uri="{FF2B5EF4-FFF2-40B4-BE49-F238E27FC236}">
                <a16:creationId xmlns:a16="http://schemas.microsoft.com/office/drawing/2014/main" id="{EBC45DB8-F7A6-1DA3-0FD7-6588B8C9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16" y="3207995"/>
            <a:ext cx="6663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．クロロホルム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（無極性の有機層をつくる。）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4" name="Text Box 44">
            <a:extLst>
              <a:ext uri="{FF2B5EF4-FFF2-40B4-BE49-F238E27FC236}">
                <a16:creationId xmlns:a16="http://schemas.microsoft.com/office/drawing/2014/main" id="{A8948ECE-2C5E-AB86-976E-1F56C672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16" y="3874871"/>
            <a:ext cx="6663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3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．イソプロパノール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RNA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を沈殿させる。）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5" name="Text Box 44">
            <a:extLst>
              <a:ext uri="{FF2B5EF4-FFF2-40B4-BE49-F238E27FC236}">
                <a16:creationId xmlns:a16="http://schemas.microsoft.com/office/drawing/2014/main" id="{03C85CEC-9BAD-319E-141B-610404714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16" y="4580597"/>
            <a:ext cx="6663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4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．グリコーゲン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RNA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と共沈殿する。）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D371AF43-2C22-5E16-C908-60BB83C64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16" y="5270293"/>
            <a:ext cx="91263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5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．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Diethyl </a:t>
            </a:r>
            <a:r>
              <a:rPr lang="en-US" altLang="ja-JP" sz="2000" b="1" dirty="0" err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pyrocarbonate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DEPC; RNA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分解酵素を失活させる化学物質）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 で処理した蒸留水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7" name="Text Box 44">
            <a:extLst>
              <a:ext uri="{FF2B5EF4-FFF2-40B4-BE49-F238E27FC236}">
                <a16:creationId xmlns:a16="http://schemas.microsoft.com/office/drawing/2014/main" id="{2AEEFD46-A644-A285-785A-0971341C6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16" y="6285995"/>
            <a:ext cx="9126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6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．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70%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エタノール（</a:t>
            </a: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RNA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の洗浄に使用する。）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297428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571737" y="11829"/>
            <a:ext cx="80204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3000" b="1"/>
              <a:t>転　写</a:t>
            </a:r>
            <a:endParaRPr lang="en-US" altLang="ja-JP" sz="3000" b="1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24B1BE-B61A-4CD1-93B9-B77ECA4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372722"/>
            <a:ext cx="418626" cy="365125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62" name="Text Box 44">
            <a:extLst>
              <a:ext uri="{FF2B5EF4-FFF2-40B4-BE49-F238E27FC236}">
                <a16:creationId xmlns:a16="http://schemas.microsoft.com/office/drawing/2014/main" id="{F82F32FB-A0A9-4201-B3FB-5FAB5E5D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155" y="525032"/>
            <a:ext cx="61306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 b="1" dirty="0"/>
              <a:t>ゲノム</a:t>
            </a:r>
            <a:r>
              <a:rPr lang="en-US" altLang="ja-JP" sz="2000" b="1" dirty="0"/>
              <a:t>DNA</a:t>
            </a:r>
            <a:r>
              <a:rPr lang="ja-JP" altLang="en-US" sz="2000" b="1" dirty="0"/>
              <a:t>（全遺伝情報）上の転写関連領域の概要</a:t>
            </a:r>
            <a:endParaRPr lang="en-US" altLang="ja-JP" sz="2000" b="1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7D65C83-73C4-4EE8-9CBA-3C22AF5EE0EE}"/>
              </a:ext>
            </a:extLst>
          </p:cNvPr>
          <p:cNvGrpSpPr/>
          <p:nvPr/>
        </p:nvGrpSpPr>
        <p:grpSpPr>
          <a:xfrm>
            <a:off x="1177685" y="927173"/>
            <a:ext cx="6110741" cy="1792647"/>
            <a:chOff x="1259632" y="699454"/>
            <a:chExt cx="6110741" cy="1792647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5A5AF6D-DBA1-4355-A21E-49B0778A2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510" t="6121" r="12417" b="60588"/>
            <a:stretch/>
          </p:blipFill>
          <p:spPr>
            <a:xfrm>
              <a:off x="1534789" y="1124745"/>
              <a:ext cx="5688632" cy="1008640"/>
            </a:xfrm>
            <a:prstGeom prst="rect">
              <a:avLst/>
            </a:prstGeom>
          </p:spPr>
        </p:pic>
        <p:sp>
          <p:nvSpPr>
            <p:cNvPr id="53" name="Text Box 44">
              <a:extLst>
                <a:ext uri="{FF2B5EF4-FFF2-40B4-BE49-F238E27FC236}">
                  <a16:creationId xmlns:a16="http://schemas.microsoft.com/office/drawing/2014/main" id="{9C9E0D35-709C-4FCA-8685-F772D5342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081" y="945476"/>
              <a:ext cx="158417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800"/>
                <a:t>プロモーター</a:t>
              </a:r>
              <a:endParaRPr lang="en-US" altLang="ja-JP" sz="1800"/>
            </a:p>
          </p:txBody>
        </p:sp>
        <p:sp>
          <p:nvSpPr>
            <p:cNvPr id="54" name="Text Box 44">
              <a:extLst>
                <a:ext uri="{FF2B5EF4-FFF2-40B4-BE49-F238E27FC236}">
                  <a16:creationId xmlns:a16="http://schemas.microsoft.com/office/drawing/2014/main" id="{E03B72E6-D4F4-422D-AC39-046D67402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1282" y="2122769"/>
              <a:ext cx="158417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800"/>
                <a:t>転写開始点</a:t>
              </a:r>
              <a:endParaRPr lang="en-US" altLang="ja-JP" sz="1800"/>
            </a:p>
          </p:txBody>
        </p:sp>
        <p:sp>
          <p:nvSpPr>
            <p:cNvPr id="55" name="Text Box 44">
              <a:extLst>
                <a:ext uri="{FF2B5EF4-FFF2-40B4-BE49-F238E27FC236}">
                  <a16:creationId xmlns:a16="http://schemas.microsoft.com/office/drawing/2014/main" id="{5FC4B153-25BB-42A9-9879-C9E3263D7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8844" y="699454"/>
              <a:ext cx="201538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800"/>
                <a:t>タンパク質</a:t>
              </a:r>
              <a:endParaRPr lang="en-US" altLang="ja-JP" sz="1800"/>
            </a:p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800"/>
                <a:t>コード配列（黒）</a:t>
              </a:r>
              <a:endParaRPr lang="en-US" altLang="ja-JP" sz="1800"/>
            </a:p>
          </p:txBody>
        </p:sp>
        <p:sp>
          <p:nvSpPr>
            <p:cNvPr id="64" name="Text Box 44">
              <a:extLst>
                <a:ext uri="{FF2B5EF4-FFF2-40B4-BE49-F238E27FC236}">
                  <a16:creationId xmlns:a16="http://schemas.microsoft.com/office/drawing/2014/main" id="{171F6A80-59F6-42E6-94FE-53CAD2482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6542" y="2091198"/>
              <a:ext cx="158417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600"/>
                <a:t>上流</a:t>
              </a:r>
              <a:endParaRPr lang="en-US" altLang="ja-JP" sz="1600"/>
            </a:p>
          </p:txBody>
        </p:sp>
        <p:sp>
          <p:nvSpPr>
            <p:cNvPr id="65" name="Text Box 44">
              <a:extLst>
                <a:ext uri="{FF2B5EF4-FFF2-40B4-BE49-F238E27FC236}">
                  <a16:creationId xmlns:a16="http://schemas.microsoft.com/office/drawing/2014/main" id="{0390DF54-B947-4D54-8B53-851D56E74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80" y="2092273"/>
              <a:ext cx="158417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600"/>
                <a:t>下流</a:t>
              </a:r>
              <a:endParaRPr lang="en-US" altLang="ja-JP" sz="1600"/>
            </a:p>
          </p:txBody>
        </p:sp>
        <p:sp>
          <p:nvSpPr>
            <p:cNvPr id="66" name="Text Box 44">
              <a:extLst>
                <a:ext uri="{FF2B5EF4-FFF2-40B4-BE49-F238E27FC236}">
                  <a16:creationId xmlns:a16="http://schemas.microsoft.com/office/drawing/2014/main" id="{0DE513D8-1C4F-4AD9-9315-27DF9A685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1340768"/>
              <a:ext cx="4279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600"/>
                <a:t>5’</a:t>
              </a:r>
            </a:p>
          </p:txBody>
        </p:sp>
        <p:sp>
          <p:nvSpPr>
            <p:cNvPr id="67" name="Text Box 44">
              <a:extLst>
                <a:ext uri="{FF2B5EF4-FFF2-40B4-BE49-F238E27FC236}">
                  <a16:creationId xmlns:a16="http://schemas.microsoft.com/office/drawing/2014/main" id="{2B0BB36A-57DB-498F-9917-0CD0E4E82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8224" y="1373020"/>
              <a:ext cx="4279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600"/>
                <a:t>3’</a:t>
              </a:r>
            </a:p>
          </p:txBody>
        </p:sp>
        <p:sp>
          <p:nvSpPr>
            <p:cNvPr id="68" name="Text Box 44">
              <a:extLst>
                <a:ext uri="{FF2B5EF4-FFF2-40B4-BE49-F238E27FC236}">
                  <a16:creationId xmlns:a16="http://schemas.microsoft.com/office/drawing/2014/main" id="{710FE058-B360-45BB-A7F0-8ADBCE9A0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2416" y="1620469"/>
              <a:ext cx="4279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600"/>
                <a:t>5’</a:t>
              </a:r>
            </a:p>
          </p:txBody>
        </p:sp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id="{0E8FA462-94D8-4AFE-A937-41C767476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3045" y="1618861"/>
              <a:ext cx="4279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600"/>
                <a:t>3’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B92DADA-4638-43A3-B93D-F76A2A2DA6A3}"/>
              </a:ext>
            </a:extLst>
          </p:cNvPr>
          <p:cNvSpPr/>
          <p:nvPr/>
        </p:nvSpPr>
        <p:spPr>
          <a:xfrm>
            <a:off x="5211960" y="1684495"/>
            <a:ext cx="1016224" cy="707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0701B7D1-8DE2-45A2-ACF5-0ABA902E14EF}"/>
              </a:ext>
            </a:extLst>
          </p:cNvPr>
          <p:cNvSpPr/>
          <p:nvPr/>
        </p:nvSpPr>
        <p:spPr>
          <a:xfrm>
            <a:off x="6239971" y="1684494"/>
            <a:ext cx="576000" cy="7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7876C65-EF76-464F-82A2-E785B534DFCD}"/>
              </a:ext>
            </a:extLst>
          </p:cNvPr>
          <p:cNvCxnSpPr>
            <a:cxnSpLocks/>
          </p:cNvCxnSpPr>
          <p:nvPr/>
        </p:nvCxnSpPr>
        <p:spPr>
          <a:xfrm flipV="1">
            <a:off x="6687566" y="1526040"/>
            <a:ext cx="269948" cy="171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44">
            <a:extLst>
              <a:ext uri="{FF2B5EF4-FFF2-40B4-BE49-F238E27FC236}">
                <a16:creationId xmlns:a16="http://schemas.microsoft.com/office/drawing/2014/main" id="{E0E3FA35-30BA-42B2-ADD2-9690B61D8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949327"/>
            <a:ext cx="20153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タンパク質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非コード配列（白）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id="{3E3A548A-E261-47A0-97F2-D5CC013BC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4570" y="3602949"/>
            <a:ext cx="2603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 b="1" dirty="0"/>
              <a:t>転写過程の概要</a:t>
            </a:r>
            <a:endParaRPr lang="en-US" altLang="ja-JP" sz="2000" b="1" dirty="0"/>
          </a:p>
        </p:txBody>
      </p:sp>
      <p:sp>
        <p:nvSpPr>
          <p:cNvPr id="74" name="Text Box 44">
            <a:extLst>
              <a:ext uri="{FF2B5EF4-FFF2-40B4-BE49-F238E27FC236}">
                <a16:creationId xmlns:a16="http://schemas.microsoft.com/office/drawing/2014/main" id="{64FF3334-1BDC-49ED-969E-21AC7EA70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74" y="2944159"/>
            <a:ext cx="7804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プロモーター： 転写の起こる場所（例； 神経組織･肝臓の細胞）、タイミング</a:t>
            </a:r>
            <a:endParaRPr lang="en-US" altLang="ja-JP" sz="18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　　　　　　　　　（例； 発生期、夜間のみ）、および 強弱（量）を制御する領域。　</a:t>
            </a:r>
            <a:endParaRPr lang="en-US" altLang="ja-JP" sz="180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701B7D1-8DE2-45A2-ACF5-0ABA902E14EF}"/>
              </a:ext>
            </a:extLst>
          </p:cNvPr>
          <p:cNvSpPr/>
          <p:nvPr/>
        </p:nvSpPr>
        <p:spPr>
          <a:xfrm>
            <a:off x="4320037" y="1685260"/>
            <a:ext cx="899853" cy="700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9D153CC-AB2B-94AD-18DC-6DECE164E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595" y="4727050"/>
            <a:ext cx="5924534" cy="1514656"/>
          </a:xfrm>
          <a:prstGeom prst="rect">
            <a:avLst/>
          </a:prstGeom>
        </p:spPr>
      </p:pic>
      <p:sp>
        <p:nvSpPr>
          <p:cNvPr id="17" name="Text Box 44">
            <a:extLst>
              <a:ext uri="{FF2B5EF4-FFF2-40B4-BE49-F238E27FC236}">
                <a16:creationId xmlns:a16="http://schemas.microsoft.com/office/drawing/2014/main" id="{8C23A989-4A92-0A2E-3C4F-EE7C8403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075" y="5370966"/>
            <a:ext cx="2633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/>
              <a:t>転写開始点</a:t>
            </a:r>
            <a:endParaRPr lang="en-US" altLang="ja-JP" sz="1800" dirty="0"/>
          </a:p>
        </p:txBody>
      </p:sp>
      <p:sp>
        <p:nvSpPr>
          <p:cNvPr id="19" name="Text Box 44">
            <a:extLst>
              <a:ext uri="{FF2B5EF4-FFF2-40B4-BE49-F238E27FC236}">
                <a16:creationId xmlns:a16="http://schemas.microsoft.com/office/drawing/2014/main" id="{6C5A2149-A782-C6AC-60F6-89FBD8DF2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19" y="5767770"/>
            <a:ext cx="2633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一次転写産物になる配列</a:t>
            </a:r>
            <a:endParaRPr lang="en-US" altLang="ja-JP" sz="1800" dirty="0">
              <a:solidFill>
                <a:srgbClr val="FF0000"/>
              </a:solidFill>
            </a:endParaRPr>
          </a:p>
        </p:txBody>
      </p:sp>
      <p:sp>
        <p:nvSpPr>
          <p:cNvPr id="20" name="Text Box 44">
            <a:extLst>
              <a:ext uri="{FF2B5EF4-FFF2-40B4-BE49-F238E27FC236}">
                <a16:creationId xmlns:a16="http://schemas.microsoft.com/office/drawing/2014/main" id="{4880FE1C-9440-C073-CB9E-11DA76C0F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579" y="5429216"/>
            <a:ext cx="26332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1600" b="1" dirty="0"/>
              <a:t>転写因子</a:t>
            </a:r>
            <a:endParaRPr lang="en-US" altLang="ja-JP" sz="1600" b="1" dirty="0"/>
          </a:p>
        </p:txBody>
      </p:sp>
      <p:sp>
        <p:nvSpPr>
          <p:cNvPr id="22" name="左中かっこ 21">
            <a:extLst>
              <a:ext uri="{FF2B5EF4-FFF2-40B4-BE49-F238E27FC236}">
                <a16:creationId xmlns:a16="http://schemas.microsoft.com/office/drawing/2014/main" id="{7B229058-8994-27B2-97F7-4E2B845875FF}"/>
              </a:ext>
            </a:extLst>
          </p:cNvPr>
          <p:cNvSpPr/>
          <p:nvPr/>
        </p:nvSpPr>
        <p:spPr>
          <a:xfrm rot="16200000">
            <a:off x="3155259" y="4927680"/>
            <a:ext cx="167663" cy="278733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 Box 44">
            <a:extLst>
              <a:ext uri="{FF2B5EF4-FFF2-40B4-BE49-F238E27FC236}">
                <a16:creationId xmlns:a16="http://schemas.microsoft.com/office/drawing/2014/main" id="{4C3A113C-464F-559C-024F-3E5D72A77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299" y="5787915"/>
            <a:ext cx="5397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ja-JP" sz="1600"/>
              <a:t>cis</a:t>
            </a:r>
          </a:p>
        </p:txBody>
      </p:sp>
      <p:sp>
        <p:nvSpPr>
          <p:cNvPr id="24" name="Text Box 44">
            <a:extLst>
              <a:ext uri="{FF2B5EF4-FFF2-40B4-BE49-F238E27FC236}">
                <a16:creationId xmlns:a16="http://schemas.microsoft.com/office/drawing/2014/main" id="{1D45D7D2-6AB7-0310-EBAF-F10F668FE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809" y="6440583"/>
            <a:ext cx="2633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プロモーター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28411E1-A6D1-9AA0-A137-8DDB7A9290C6}"/>
              </a:ext>
            </a:extLst>
          </p:cNvPr>
          <p:cNvSpPr/>
          <p:nvPr/>
        </p:nvSpPr>
        <p:spPr>
          <a:xfrm>
            <a:off x="3576620" y="4727050"/>
            <a:ext cx="2324076" cy="555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FA27143-3742-93CB-5635-6B535403742C}"/>
              </a:ext>
            </a:extLst>
          </p:cNvPr>
          <p:cNvSpPr/>
          <p:nvPr/>
        </p:nvSpPr>
        <p:spPr>
          <a:xfrm>
            <a:off x="3871200" y="4893183"/>
            <a:ext cx="364509" cy="555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E8ED51AC-EF36-532A-8634-A10E8845CA83}"/>
              </a:ext>
            </a:extLst>
          </p:cNvPr>
          <p:cNvCxnSpPr>
            <a:cxnSpLocks/>
          </p:cNvCxnSpPr>
          <p:nvPr/>
        </p:nvCxnSpPr>
        <p:spPr>
          <a:xfrm>
            <a:off x="2856540" y="4888103"/>
            <a:ext cx="288749" cy="374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7168B29-3F15-B0E0-B259-9388629B7311}"/>
              </a:ext>
            </a:extLst>
          </p:cNvPr>
          <p:cNvCxnSpPr>
            <a:cxnSpLocks/>
          </p:cNvCxnSpPr>
          <p:nvPr/>
        </p:nvCxnSpPr>
        <p:spPr>
          <a:xfrm flipH="1">
            <a:off x="3835288" y="4864436"/>
            <a:ext cx="410373" cy="391572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82900690-81C5-19BF-1A63-D6B5402011EF}"/>
              </a:ext>
            </a:extLst>
          </p:cNvPr>
          <p:cNvCxnSpPr>
            <a:cxnSpLocks/>
          </p:cNvCxnSpPr>
          <p:nvPr/>
        </p:nvCxnSpPr>
        <p:spPr>
          <a:xfrm>
            <a:off x="3712936" y="5160330"/>
            <a:ext cx="208257" cy="156895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44">
            <a:extLst>
              <a:ext uri="{FF2B5EF4-FFF2-40B4-BE49-F238E27FC236}">
                <a16:creationId xmlns:a16="http://schemas.microsoft.com/office/drawing/2014/main" id="{8CF11165-C617-0F7C-4E52-2ED34D4C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469" y="4052198"/>
            <a:ext cx="4878302" cy="71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ts val="26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外環境からの刺激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6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（光、温度変化など）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8" name="Text Box 44">
            <a:extLst>
              <a:ext uri="{FF2B5EF4-FFF2-40B4-BE49-F238E27FC236}">
                <a16:creationId xmlns:a16="http://schemas.microsoft.com/office/drawing/2014/main" id="{ED8BDDBC-2D88-CC0C-BD8C-EBF1075EF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904" y="4948872"/>
            <a:ext cx="2633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/>
              <a:t>活性化</a:t>
            </a:r>
            <a:endParaRPr lang="en-US" altLang="ja-JP" sz="1800" dirty="0"/>
          </a:p>
        </p:txBody>
      </p:sp>
      <p:sp>
        <p:nvSpPr>
          <p:cNvPr id="40" name="Text Box 44">
            <a:extLst>
              <a:ext uri="{FF2B5EF4-FFF2-40B4-BE49-F238E27FC236}">
                <a16:creationId xmlns:a16="http://schemas.microsoft.com/office/drawing/2014/main" id="{71FA617F-B7E9-7ABD-341B-2E4F5F566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4959640"/>
            <a:ext cx="2633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/>
              <a:t>抑制</a:t>
            </a:r>
            <a:endParaRPr lang="en-US" altLang="ja-JP" sz="1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BC4E24-A46E-072D-8A39-ABD49EC6274C}"/>
              </a:ext>
            </a:extLst>
          </p:cNvPr>
          <p:cNvSpPr txBox="1"/>
          <p:nvPr/>
        </p:nvSpPr>
        <p:spPr>
          <a:xfrm>
            <a:off x="3229951" y="476698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3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287564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596020" y="2584"/>
            <a:ext cx="80204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3000" b="1" dirty="0"/>
              <a:t>転写（</a:t>
            </a:r>
            <a:r>
              <a:rPr lang="en-US" altLang="ja-JP" sz="3000" b="1" dirty="0"/>
              <a:t>RNA</a:t>
            </a:r>
            <a:r>
              <a:rPr lang="ja-JP" altLang="en-US" sz="3000" b="1" dirty="0"/>
              <a:t>合成）と</a:t>
            </a:r>
            <a:r>
              <a:rPr lang="en-US" altLang="ja-JP" sz="3000" b="1" dirty="0"/>
              <a:t>DNA</a:t>
            </a:r>
            <a:r>
              <a:rPr lang="ja-JP" altLang="en-US" sz="3000" b="1" dirty="0"/>
              <a:t>複製（</a:t>
            </a:r>
            <a:r>
              <a:rPr lang="en-US" altLang="ja-JP" sz="3000" b="1" dirty="0"/>
              <a:t>DNA</a:t>
            </a:r>
            <a:r>
              <a:rPr lang="ja-JP" altLang="en-US" sz="3000" b="1" dirty="0"/>
              <a:t>合成）</a:t>
            </a:r>
            <a:endParaRPr lang="en-US" altLang="ja-JP" sz="30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24B1BE-B61A-4CD1-93B9-B77ECA4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81840" y="7795122"/>
            <a:ext cx="418626" cy="365125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0A1B49E0-0CD8-4C94-A9FC-DA4B3A167102}"/>
              </a:ext>
            </a:extLst>
          </p:cNvPr>
          <p:cNvGrpSpPr/>
          <p:nvPr/>
        </p:nvGrpSpPr>
        <p:grpSpPr>
          <a:xfrm>
            <a:off x="-85243" y="1004433"/>
            <a:ext cx="4697295" cy="5666092"/>
            <a:chOff x="269747" y="796127"/>
            <a:chExt cx="4697295" cy="566609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2083A22-B766-4622-AB67-E94F52E9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763" y="920508"/>
              <a:ext cx="2910840" cy="5501640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EE8A225-B656-4A8C-AD70-B56B2AD6EAE2}"/>
                </a:ext>
              </a:extLst>
            </p:cNvPr>
            <p:cNvSpPr/>
            <p:nvPr/>
          </p:nvSpPr>
          <p:spPr>
            <a:xfrm>
              <a:off x="515790" y="3028375"/>
              <a:ext cx="434955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700"/>
                <a:t>鋳型</a:t>
              </a:r>
              <a:r>
                <a:rPr lang="en-US" altLang="ja-JP" sz="1700"/>
                <a:t>DNA</a:t>
              </a:r>
              <a:r>
                <a:rPr lang="ja-JP" altLang="en-US" sz="1700"/>
                <a:t>鎖</a:t>
              </a: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A580DBB8-5440-49DB-B51B-27EAD283F703}"/>
                </a:ext>
              </a:extLst>
            </p:cNvPr>
            <p:cNvSpPr/>
            <p:nvPr/>
          </p:nvSpPr>
          <p:spPr>
            <a:xfrm>
              <a:off x="269747" y="796127"/>
              <a:ext cx="434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C64B5260-0914-4FCE-AEF4-790F0F5644E9}"/>
                </a:ext>
              </a:extLst>
            </p:cNvPr>
            <p:cNvSpPr/>
            <p:nvPr/>
          </p:nvSpPr>
          <p:spPr>
            <a:xfrm>
              <a:off x="269747" y="6092887"/>
              <a:ext cx="434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658601F0-9D6D-413E-AFD9-AAEE53D55118}"/>
                </a:ext>
              </a:extLst>
            </p:cNvPr>
            <p:cNvSpPr/>
            <p:nvPr/>
          </p:nvSpPr>
          <p:spPr>
            <a:xfrm>
              <a:off x="1214899" y="842293"/>
              <a:ext cx="13085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RNA</a:t>
              </a:r>
              <a:r>
                <a:rPr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合成</a:t>
              </a:r>
              <a:endParaRPr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の方向</a:t>
              </a:r>
              <a:endParaRPr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7886BF42-18EF-402F-ABFF-E87CC9A45E5F}"/>
                </a:ext>
              </a:extLst>
            </p:cNvPr>
            <p:cNvSpPr/>
            <p:nvPr/>
          </p:nvSpPr>
          <p:spPr>
            <a:xfrm>
              <a:off x="2213963" y="1621009"/>
              <a:ext cx="434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04B6D825-5E19-4493-B4D7-C3DF8CF6DA68}"/>
                </a:ext>
              </a:extLst>
            </p:cNvPr>
            <p:cNvSpPr/>
            <p:nvPr/>
          </p:nvSpPr>
          <p:spPr>
            <a:xfrm>
              <a:off x="2090253" y="3720005"/>
              <a:ext cx="434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右中かっこ 20">
              <a:extLst>
                <a:ext uri="{FF2B5EF4-FFF2-40B4-BE49-F238E27FC236}">
                  <a16:creationId xmlns:a16="http://schemas.microsoft.com/office/drawing/2014/main" id="{D47C3847-9572-4F69-918A-74FB5F40A143}"/>
                </a:ext>
              </a:extLst>
            </p:cNvPr>
            <p:cNvSpPr/>
            <p:nvPr/>
          </p:nvSpPr>
          <p:spPr>
            <a:xfrm>
              <a:off x="2357979" y="1990341"/>
              <a:ext cx="165488" cy="6936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右中かっこ 77">
              <a:extLst>
                <a:ext uri="{FF2B5EF4-FFF2-40B4-BE49-F238E27FC236}">
                  <a16:creationId xmlns:a16="http://schemas.microsoft.com/office/drawing/2014/main" id="{24D6B31D-D0F9-4ABA-B016-CDED29218396}"/>
                </a:ext>
              </a:extLst>
            </p:cNvPr>
            <p:cNvSpPr/>
            <p:nvPr/>
          </p:nvSpPr>
          <p:spPr>
            <a:xfrm>
              <a:off x="2348696" y="2856818"/>
              <a:ext cx="165488" cy="6936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ACB28483-E41D-4E61-A8E4-C49C0BC854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467" y="2337187"/>
              <a:ext cx="36221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>
              <a:extLst>
                <a:ext uri="{FF2B5EF4-FFF2-40B4-BE49-F238E27FC236}">
                  <a16:creationId xmlns:a16="http://schemas.microsoft.com/office/drawing/2014/main" id="{82FE77D1-96F9-4E9E-AA84-99AF248243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614" y="2524628"/>
              <a:ext cx="362064" cy="6688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 Box 44">
              <a:extLst>
                <a:ext uri="{FF2B5EF4-FFF2-40B4-BE49-F238E27FC236}">
                  <a16:creationId xmlns:a16="http://schemas.microsoft.com/office/drawing/2014/main" id="{CBF38A0B-768E-4825-A06A-791175199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191" y="1660158"/>
              <a:ext cx="2109851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800" dirty="0"/>
                <a:t>ホスホ</a:t>
              </a:r>
              <a:endParaRPr lang="en-US" altLang="ja-JP" sz="1800" dirty="0"/>
            </a:p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800" dirty="0"/>
                <a:t>ジエステル結合</a:t>
              </a:r>
              <a:endParaRPr lang="en-US" altLang="ja-JP" sz="1800" dirty="0"/>
            </a:p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800" dirty="0"/>
                <a:t>（ヌクレオチド同士）</a:t>
              </a:r>
              <a:endParaRPr lang="en-US" altLang="ja-JP" sz="1800" dirty="0"/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EF7F684B-DEAF-2B47-69DE-B51401FEC78A}"/>
              </a:ext>
            </a:extLst>
          </p:cNvPr>
          <p:cNvGrpSpPr/>
          <p:nvPr/>
        </p:nvGrpSpPr>
        <p:grpSpPr>
          <a:xfrm>
            <a:off x="2126476" y="3190936"/>
            <a:ext cx="3053631" cy="1215778"/>
            <a:chOff x="2228076" y="2891016"/>
            <a:chExt cx="3053631" cy="121577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59726CB-2DAD-452B-B23C-B62FAACE4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0193" y="3524196"/>
              <a:ext cx="897594" cy="539770"/>
            </a:xfrm>
            <a:prstGeom prst="rect">
              <a:avLst/>
            </a:prstGeom>
          </p:spPr>
        </p:pic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536F3E72-8568-4788-85D6-7BE1120FF2B5}"/>
                </a:ext>
              </a:extLst>
            </p:cNvPr>
            <p:cNvCxnSpPr/>
            <p:nvPr/>
          </p:nvCxnSpPr>
          <p:spPr>
            <a:xfrm flipV="1">
              <a:off x="2228076" y="3968569"/>
              <a:ext cx="269004" cy="138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3E6DCCE3-C0A2-4AA1-B3EB-9D04582D4CDC}"/>
                </a:ext>
              </a:extLst>
            </p:cNvPr>
            <p:cNvSpPr/>
            <p:nvPr/>
          </p:nvSpPr>
          <p:spPr>
            <a:xfrm>
              <a:off x="2685401" y="2891016"/>
              <a:ext cx="25963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ピロリン酸</a:t>
              </a:r>
              <a:endParaRPr lang="en-US" altLang="ja-JP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の放出</a:t>
              </a:r>
              <a:endParaRPr lang="en-US" altLang="ja-JP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38D6A98-128A-94D9-7A4A-B15BF50ED9A4}"/>
              </a:ext>
            </a:extLst>
          </p:cNvPr>
          <p:cNvGrpSpPr/>
          <p:nvPr/>
        </p:nvGrpSpPr>
        <p:grpSpPr>
          <a:xfrm>
            <a:off x="4579630" y="1044089"/>
            <a:ext cx="4705598" cy="5666091"/>
            <a:chOff x="269747" y="796127"/>
            <a:chExt cx="4705598" cy="5666091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20D588C-28B3-DBB0-0BC1-1D4FEB98B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763" y="920508"/>
              <a:ext cx="2910840" cy="5501640"/>
            </a:xfrm>
            <a:prstGeom prst="rect">
              <a:avLst/>
            </a:prstGeom>
          </p:spPr>
        </p:pic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2DB296E-EC49-7E1A-5BF6-53695348C537}"/>
                </a:ext>
              </a:extLst>
            </p:cNvPr>
            <p:cNvSpPr/>
            <p:nvPr/>
          </p:nvSpPr>
          <p:spPr>
            <a:xfrm>
              <a:off x="515790" y="3028375"/>
              <a:ext cx="434955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700" dirty="0"/>
                <a:t>鋳型</a:t>
              </a:r>
              <a:r>
                <a:rPr lang="en-US" altLang="ja-JP" sz="1700" dirty="0"/>
                <a:t>DNA</a:t>
              </a:r>
              <a:r>
                <a:rPr lang="ja-JP" altLang="en-US" sz="1700" dirty="0"/>
                <a:t>鎖</a:t>
              </a: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CF2E435D-46B2-CAEB-E776-65EF1A5911FE}"/>
                </a:ext>
              </a:extLst>
            </p:cNvPr>
            <p:cNvSpPr/>
            <p:nvPr/>
          </p:nvSpPr>
          <p:spPr>
            <a:xfrm>
              <a:off x="269747" y="796127"/>
              <a:ext cx="434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1AB0660D-21FD-612E-DD69-74CA88BAE8E4}"/>
                </a:ext>
              </a:extLst>
            </p:cNvPr>
            <p:cNvSpPr/>
            <p:nvPr/>
          </p:nvSpPr>
          <p:spPr>
            <a:xfrm>
              <a:off x="269747" y="6092886"/>
              <a:ext cx="434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86893195-ED59-B056-BEBC-BED21DEB8250}"/>
                </a:ext>
              </a:extLst>
            </p:cNvPr>
            <p:cNvSpPr/>
            <p:nvPr/>
          </p:nvSpPr>
          <p:spPr>
            <a:xfrm>
              <a:off x="1214898" y="842293"/>
              <a:ext cx="16707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DNA</a:t>
              </a:r>
              <a:r>
                <a:rPr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合成</a:t>
              </a:r>
              <a:endParaRPr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の方向</a:t>
              </a:r>
              <a:endParaRPr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69785CBF-C33A-8AD3-DD62-76E993545D79}"/>
                </a:ext>
              </a:extLst>
            </p:cNvPr>
            <p:cNvSpPr/>
            <p:nvPr/>
          </p:nvSpPr>
          <p:spPr>
            <a:xfrm>
              <a:off x="2213963" y="1621009"/>
              <a:ext cx="434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652DCC3-BF6D-13D6-2ADF-53A68391F972}"/>
                </a:ext>
              </a:extLst>
            </p:cNvPr>
            <p:cNvSpPr/>
            <p:nvPr/>
          </p:nvSpPr>
          <p:spPr>
            <a:xfrm>
              <a:off x="2090253" y="3720005"/>
              <a:ext cx="434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右中かっこ 42">
              <a:extLst>
                <a:ext uri="{FF2B5EF4-FFF2-40B4-BE49-F238E27FC236}">
                  <a16:creationId xmlns:a16="http://schemas.microsoft.com/office/drawing/2014/main" id="{BE377EA4-899F-E1F5-17E1-8823FA859483}"/>
                </a:ext>
              </a:extLst>
            </p:cNvPr>
            <p:cNvSpPr/>
            <p:nvPr/>
          </p:nvSpPr>
          <p:spPr>
            <a:xfrm>
              <a:off x="2357979" y="1990341"/>
              <a:ext cx="165488" cy="6936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右中かっこ 43">
              <a:extLst>
                <a:ext uri="{FF2B5EF4-FFF2-40B4-BE49-F238E27FC236}">
                  <a16:creationId xmlns:a16="http://schemas.microsoft.com/office/drawing/2014/main" id="{91138FE3-497E-49AF-7E5A-98E4CBC4238A}"/>
                </a:ext>
              </a:extLst>
            </p:cNvPr>
            <p:cNvSpPr/>
            <p:nvPr/>
          </p:nvSpPr>
          <p:spPr>
            <a:xfrm>
              <a:off x="2348696" y="2856818"/>
              <a:ext cx="165488" cy="6936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89491184-F9FB-24CD-E919-15F031687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467" y="2337187"/>
              <a:ext cx="36221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904464F-78BA-0BFD-9413-10C1E2F7AA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614" y="2524628"/>
              <a:ext cx="362064" cy="6688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44">
              <a:extLst>
                <a:ext uri="{FF2B5EF4-FFF2-40B4-BE49-F238E27FC236}">
                  <a16:creationId xmlns:a16="http://schemas.microsoft.com/office/drawing/2014/main" id="{87C6364F-897E-5C33-9938-7F7B344EE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494" y="1698703"/>
              <a:ext cx="2109851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800" dirty="0"/>
                <a:t>ホスホ</a:t>
              </a:r>
              <a:endParaRPr lang="en-US" altLang="ja-JP" sz="1800" dirty="0"/>
            </a:p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800" dirty="0"/>
                <a:t>ジエステル結合</a:t>
              </a:r>
              <a:endParaRPr lang="en-US" altLang="ja-JP" sz="1800" dirty="0"/>
            </a:p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800" dirty="0"/>
                <a:t>（ヌクレオチド同士）</a:t>
              </a:r>
              <a:endParaRPr lang="en-US" altLang="ja-JP" sz="1800" dirty="0"/>
            </a:p>
          </p:txBody>
        </p:sp>
      </p:grp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387F898-52CE-A8D1-DDFE-9F32BC0F022B}"/>
              </a:ext>
            </a:extLst>
          </p:cNvPr>
          <p:cNvSpPr/>
          <p:nvPr/>
        </p:nvSpPr>
        <p:spPr>
          <a:xfrm>
            <a:off x="6273404" y="4785681"/>
            <a:ext cx="241143" cy="170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A5FC915-0FBE-0797-9C51-895D560DD4A2}"/>
              </a:ext>
            </a:extLst>
          </p:cNvPr>
          <p:cNvSpPr/>
          <p:nvPr/>
        </p:nvSpPr>
        <p:spPr>
          <a:xfrm>
            <a:off x="6153813" y="4934898"/>
            <a:ext cx="434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840EB5B-AFBC-EE65-3D5C-AE8AA12B0E81}"/>
              </a:ext>
            </a:extLst>
          </p:cNvPr>
          <p:cNvGrpSpPr/>
          <p:nvPr/>
        </p:nvGrpSpPr>
        <p:grpSpPr>
          <a:xfrm>
            <a:off x="6834792" y="3186923"/>
            <a:ext cx="3053631" cy="1215778"/>
            <a:chOff x="2228076" y="2891016"/>
            <a:chExt cx="3053631" cy="1215778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E5336D0D-3A54-62F5-41BB-1A71FCB2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0193" y="3524196"/>
              <a:ext cx="897594" cy="539770"/>
            </a:xfrm>
            <a:prstGeom prst="rect">
              <a:avLst/>
            </a:prstGeom>
          </p:spPr>
        </p:pic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63B495E5-748D-3529-A2A2-09B47D2614A1}"/>
                </a:ext>
              </a:extLst>
            </p:cNvPr>
            <p:cNvCxnSpPr/>
            <p:nvPr/>
          </p:nvCxnSpPr>
          <p:spPr>
            <a:xfrm flipV="1">
              <a:off x="2228076" y="3968569"/>
              <a:ext cx="269004" cy="138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A12ADB1C-B618-1817-9553-D49484FC8205}"/>
                </a:ext>
              </a:extLst>
            </p:cNvPr>
            <p:cNvSpPr/>
            <p:nvPr/>
          </p:nvSpPr>
          <p:spPr>
            <a:xfrm>
              <a:off x="2685401" y="2891016"/>
              <a:ext cx="25963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ピロリン酸</a:t>
              </a:r>
              <a:endParaRPr lang="en-US" altLang="ja-JP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ja-JP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の放出</a:t>
              </a:r>
              <a:endParaRPr lang="en-US" altLang="ja-JP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FD69075-039C-669B-0062-BBA273715729}"/>
              </a:ext>
            </a:extLst>
          </p:cNvPr>
          <p:cNvSpPr/>
          <p:nvPr/>
        </p:nvSpPr>
        <p:spPr>
          <a:xfrm>
            <a:off x="1187346" y="551636"/>
            <a:ext cx="25729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転写（</a:t>
            </a: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合成）</a:t>
            </a:r>
            <a:endParaRPr lang="en-US" altLang="ja-JP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519CDA1-8AA7-EAEB-4E0C-4F0793CF9451}"/>
              </a:ext>
            </a:extLst>
          </p:cNvPr>
          <p:cNvSpPr/>
          <p:nvPr/>
        </p:nvSpPr>
        <p:spPr>
          <a:xfrm>
            <a:off x="5001521" y="563357"/>
            <a:ext cx="40742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複製・</a:t>
            </a: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ja-JP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合成）</a:t>
            </a:r>
            <a:endParaRPr lang="en-US" altLang="ja-JP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6ABB304-C04A-50B6-B9CA-0B68F31A82A6}"/>
              </a:ext>
            </a:extLst>
          </p:cNvPr>
          <p:cNvSpPr/>
          <p:nvPr/>
        </p:nvSpPr>
        <p:spPr>
          <a:xfrm>
            <a:off x="5643509" y="2769428"/>
            <a:ext cx="165488" cy="97405"/>
          </a:xfrm>
          <a:prstGeom prst="rect">
            <a:avLst/>
          </a:prstGeom>
          <a:solidFill>
            <a:srgbClr val="F7B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38CEA88-8F6E-C532-736F-7849A284B520}"/>
              </a:ext>
            </a:extLst>
          </p:cNvPr>
          <p:cNvSpPr/>
          <p:nvPr/>
        </p:nvSpPr>
        <p:spPr>
          <a:xfrm>
            <a:off x="5601793" y="2684247"/>
            <a:ext cx="434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807A27B-237B-7E86-5044-94C46564F8F1}"/>
              </a:ext>
            </a:extLst>
          </p:cNvPr>
          <p:cNvSpPr/>
          <p:nvPr/>
        </p:nvSpPr>
        <p:spPr>
          <a:xfrm>
            <a:off x="5664057" y="4460126"/>
            <a:ext cx="165488" cy="123290"/>
          </a:xfrm>
          <a:prstGeom prst="rect">
            <a:avLst/>
          </a:prstGeom>
          <a:solidFill>
            <a:srgbClr val="F7B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EB6C986-4298-C9B2-D342-4B43C1097CFA}"/>
              </a:ext>
            </a:extLst>
          </p:cNvPr>
          <p:cNvSpPr/>
          <p:nvPr/>
        </p:nvSpPr>
        <p:spPr>
          <a:xfrm>
            <a:off x="5620631" y="4392097"/>
            <a:ext cx="434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28ECCACE-313D-4BF5-8BBF-66E9F1910CC4}"/>
              </a:ext>
            </a:extLst>
          </p:cNvPr>
          <p:cNvSpPr/>
          <p:nvPr/>
        </p:nvSpPr>
        <p:spPr>
          <a:xfrm>
            <a:off x="948809" y="5186161"/>
            <a:ext cx="4283123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合成酵素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が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を鋳型と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　して、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5’ 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3’ 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の方向に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合成する。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67A9B64-9FA2-7DCC-10B4-193E54DCB5AD}"/>
              </a:ext>
            </a:extLst>
          </p:cNvPr>
          <p:cNvSpPr/>
          <p:nvPr/>
        </p:nvSpPr>
        <p:spPr>
          <a:xfrm>
            <a:off x="5571609" y="5186161"/>
            <a:ext cx="4283123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合成酵素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が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を鋳型と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　して、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5’ 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3’ 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の方向に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合成する。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085EBB-09F8-FCA4-D3EB-819285C4CE72}"/>
              </a:ext>
            </a:extLst>
          </p:cNvPr>
          <p:cNvSpPr/>
          <p:nvPr/>
        </p:nvSpPr>
        <p:spPr>
          <a:xfrm>
            <a:off x="948809" y="6113261"/>
            <a:ext cx="4283123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合成酵素は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本鎖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　認識し、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合成を開始する。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8B0D629-E29B-3508-35A8-2742526A24CF}"/>
              </a:ext>
            </a:extLst>
          </p:cNvPr>
          <p:cNvSpPr/>
          <p:nvPr/>
        </p:nvSpPr>
        <p:spPr>
          <a:xfrm>
            <a:off x="5533509" y="6113261"/>
            <a:ext cx="4283123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合成酵素は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本鎖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　認識し、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合成を開始する。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7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128889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703450" y="80497"/>
            <a:ext cx="80204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3000" b="1" dirty="0"/>
              <a:t>逆転写：　</a:t>
            </a:r>
            <a:r>
              <a:rPr lang="en-US" altLang="ja-JP" sz="3000" b="1" dirty="0"/>
              <a:t>cDNA</a:t>
            </a:r>
            <a:r>
              <a:rPr lang="ja-JP" altLang="en-US" sz="3000" b="1" dirty="0"/>
              <a:t>の合成</a:t>
            </a:r>
            <a:endParaRPr lang="en-US" altLang="ja-JP" sz="30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24B1BE-B61A-4CD1-93B9-B77ECA4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5374" y="6546545"/>
            <a:ext cx="418626" cy="365125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28ECCACE-313D-4BF5-8BBF-66E9F1910CC4}"/>
              </a:ext>
            </a:extLst>
          </p:cNvPr>
          <p:cNvSpPr/>
          <p:nvPr/>
        </p:nvSpPr>
        <p:spPr>
          <a:xfrm>
            <a:off x="4797293" y="83671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･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は、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5’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3’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の方向に合成される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CB1D8012-885B-41DB-9C75-E98EC140A14E}"/>
              </a:ext>
            </a:extLst>
          </p:cNvPr>
          <p:cNvSpPr/>
          <p:nvPr/>
        </p:nvSpPr>
        <p:spPr>
          <a:xfrm>
            <a:off x="4797293" y="1412261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･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の合成方向と鋳型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鎖の向き　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は逆である。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D1B0F1FE-769E-4C82-9F76-45E292FEA9B0}"/>
              </a:ext>
            </a:extLst>
          </p:cNvPr>
          <p:cNvSpPr/>
          <p:nvPr/>
        </p:nvSpPr>
        <p:spPr>
          <a:xfrm>
            <a:off x="4796460" y="2164645"/>
            <a:ext cx="4346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･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上の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ウラシル（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）、アデニン（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シトシン（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）、グアニン（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）の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上の　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向かいは、それぞれ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、チミン（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）、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、および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である。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6A24FC5-31A9-43D8-A7E5-7BE92F7F3F42}"/>
              </a:ext>
            </a:extLst>
          </p:cNvPr>
          <p:cNvSpPr/>
          <p:nvPr/>
        </p:nvSpPr>
        <p:spPr>
          <a:xfrm>
            <a:off x="4797293" y="4105406"/>
            <a:ext cx="4425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･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のヌクレオチド同士は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ホスホジエステル結合により重合する。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4D1D1622-D611-F985-2217-2D561084C744}"/>
              </a:ext>
            </a:extLst>
          </p:cNvPr>
          <p:cNvGrpSpPr/>
          <p:nvPr/>
        </p:nvGrpSpPr>
        <p:grpSpPr>
          <a:xfrm>
            <a:off x="111955" y="913318"/>
            <a:ext cx="5028149" cy="5841940"/>
            <a:chOff x="242581" y="811720"/>
            <a:chExt cx="5028149" cy="5841940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3059BEB1-613D-BD08-D6FC-250D6B2E30A9}"/>
                </a:ext>
              </a:extLst>
            </p:cNvPr>
            <p:cNvGrpSpPr/>
            <p:nvPr/>
          </p:nvGrpSpPr>
          <p:grpSpPr>
            <a:xfrm>
              <a:off x="242581" y="811720"/>
              <a:ext cx="5028149" cy="5841940"/>
              <a:chOff x="242581" y="811720"/>
              <a:chExt cx="5028149" cy="5841940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0A1B49E0-0CD8-4C94-A9FC-DA4B3A167102}"/>
                  </a:ext>
                </a:extLst>
              </p:cNvPr>
              <p:cNvGrpSpPr/>
              <p:nvPr/>
            </p:nvGrpSpPr>
            <p:grpSpPr>
              <a:xfrm>
                <a:off x="242581" y="811720"/>
                <a:ext cx="4705598" cy="5841940"/>
                <a:chOff x="269747" y="796127"/>
                <a:chExt cx="4705598" cy="5841940"/>
              </a:xfrm>
            </p:grpSpPr>
            <p:pic>
              <p:nvPicPr>
                <p:cNvPr id="11" name="図 10">
                  <a:extLst>
                    <a:ext uri="{FF2B5EF4-FFF2-40B4-BE49-F238E27FC236}">
                      <a16:creationId xmlns:a16="http://schemas.microsoft.com/office/drawing/2014/main" id="{D2083A22-B766-4622-AB67-E94F52E9D3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3763" y="920508"/>
                  <a:ext cx="2910840" cy="5501640"/>
                </a:xfrm>
                <a:prstGeom prst="rect">
                  <a:avLst/>
                </a:prstGeom>
              </p:spPr>
            </p:pic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1EE8A225-B656-4A8C-AD70-B56B2AD6EAE2}"/>
                    </a:ext>
                  </a:extLst>
                </p:cNvPr>
                <p:cNvSpPr/>
                <p:nvPr/>
              </p:nvSpPr>
              <p:spPr>
                <a:xfrm>
                  <a:off x="515790" y="3028375"/>
                  <a:ext cx="434955" cy="16619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1700" dirty="0"/>
                    <a:t>鋳型</a:t>
                  </a:r>
                  <a:r>
                    <a:rPr lang="en-US" altLang="ja-JP" sz="1700" dirty="0"/>
                    <a:t>RNA</a:t>
                  </a:r>
                  <a:r>
                    <a:rPr lang="ja-JP" altLang="en-US" sz="1700" dirty="0"/>
                    <a:t>鎖</a:t>
                  </a:r>
                </a:p>
              </p:txBody>
            </p:sp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A580DBB8-5440-49DB-B51B-27EAD283F703}"/>
                    </a:ext>
                  </a:extLst>
                </p:cNvPr>
                <p:cNvSpPr/>
                <p:nvPr/>
              </p:nvSpPr>
              <p:spPr>
                <a:xfrm>
                  <a:off x="269747" y="796127"/>
                  <a:ext cx="43495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>
                      <a:latin typeface="Arial" panose="020B0604020202020204" pitchFamily="34" charset="0"/>
                      <a:cs typeface="Arial" panose="020B0604020202020204" pitchFamily="34" charset="0"/>
                    </a:rPr>
                    <a:t>3’</a:t>
                  </a:r>
                  <a:endParaRPr lang="ja-JP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正方形/長方形 47">
                  <a:extLst>
                    <a:ext uri="{FF2B5EF4-FFF2-40B4-BE49-F238E27FC236}">
                      <a16:creationId xmlns:a16="http://schemas.microsoft.com/office/drawing/2014/main" id="{C64B5260-0914-4FCE-AEF4-790F0F5644E9}"/>
                    </a:ext>
                  </a:extLst>
                </p:cNvPr>
                <p:cNvSpPr/>
                <p:nvPr/>
              </p:nvSpPr>
              <p:spPr>
                <a:xfrm>
                  <a:off x="269747" y="6268735"/>
                  <a:ext cx="43495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>
                      <a:latin typeface="Arial" panose="020B0604020202020204" pitchFamily="34" charset="0"/>
                      <a:cs typeface="Arial" panose="020B0604020202020204" pitchFamily="34" charset="0"/>
                    </a:rPr>
                    <a:t>5’</a:t>
                  </a:r>
                  <a:endParaRPr lang="ja-JP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id="{658601F0-9D6D-413E-AFD9-AAEE53D55118}"/>
                    </a:ext>
                  </a:extLst>
                </p:cNvPr>
                <p:cNvSpPr/>
                <p:nvPr/>
              </p:nvSpPr>
              <p:spPr>
                <a:xfrm>
                  <a:off x="1214898" y="842293"/>
                  <a:ext cx="167077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DNA</a:t>
                  </a:r>
                  <a:r>
                    <a:rPr lang="ja-JP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合成</a:t>
                  </a:r>
                  <a:endParaRPr lang="en-US" altLang="ja-JP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ja-JP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の方向</a:t>
                  </a:r>
                  <a:endParaRPr lang="en-US" altLang="ja-JP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正方形/長方形 73">
                  <a:extLst>
                    <a:ext uri="{FF2B5EF4-FFF2-40B4-BE49-F238E27FC236}">
                      <a16:creationId xmlns:a16="http://schemas.microsoft.com/office/drawing/2014/main" id="{7886BF42-18EF-402F-ABFF-E87CC9A45E5F}"/>
                    </a:ext>
                  </a:extLst>
                </p:cNvPr>
                <p:cNvSpPr/>
                <p:nvPr/>
              </p:nvSpPr>
              <p:spPr>
                <a:xfrm>
                  <a:off x="2213963" y="1621009"/>
                  <a:ext cx="43495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>
                      <a:latin typeface="Arial" panose="020B0604020202020204" pitchFamily="34" charset="0"/>
                      <a:cs typeface="Arial" panose="020B0604020202020204" pitchFamily="34" charset="0"/>
                    </a:rPr>
                    <a:t>5’</a:t>
                  </a:r>
                  <a:endParaRPr lang="ja-JP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正方形/長方形 74">
                  <a:extLst>
                    <a:ext uri="{FF2B5EF4-FFF2-40B4-BE49-F238E27FC236}">
                      <a16:creationId xmlns:a16="http://schemas.microsoft.com/office/drawing/2014/main" id="{04B6D825-5E19-4493-B4D7-C3DF8CF6DA68}"/>
                    </a:ext>
                  </a:extLst>
                </p:cNvPr>
                <p:cNvSpPr/>
                <p:nvPr/>
              </p:nvSpPr>
              <p:spPr>
                <a:xfrm>
                  <a:off x="2090253" y="3720005"/>
                  <a:ext cx="43495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>
                      <a:latin typeface="Arial" panose="020B0604020202020204" pitchFamily="34" charset="0"/>
                      <a:cs typeface="Arial" panose="020B0604020202020204" pitchFamily="34" charset="0"/>
                    </a:rPr>
                    <a:t>3’</a:t>
                  </a:r>
                  <a:endParaRPr lang="ja-JP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右中かっこ 20">
                  <a:extLst>
                    <a:ext uri="{FF2B5EF4-FFF2-40B4-BE49-F238E27FC236}">
                      <a16:creationId xmlns:a16="http://schemas.microsoft.com/office/drawing/2014/main" id="{D47C3847-9572-4F69-918A-74FB5F40A143}"/>
                    </a:ext>
                  </a:extLst>
                </p:cNvPr>
                <p:cNvSpPr/>
                <p:nvPr/>
              </p:nvSpPr>
              <p:spPr>
                <a:xfrm>
                  <a:off x="2357979" y="1990341"/>
                  <a:ext cx="165488" cy="693692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右中かっこ 77">
                  <a:extLst>
                    <a:ext uri="{FF2B5EF4-FFF2-40B4-BE49-F238E27FC236}">
                      <a16:creationId xmlns:a16="http://schemas.microsoft.com/office/drawing/2014/main" id="{24D6B31D-D0F9-4ABA-B016-CDED29218396}"/>
                    </a:ext>
                  </a:extLst>
                </p:cNvPr>
                <p:cNvSpPr/>
                <p:nvPr/>
              </p:nvSpPr>
              <p:spPr>
                <a:xfrm>
                  <a:off x="2348696" y="2856818"/>
                  <a:ext cx="165488" cy="693692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3" name="直線矢印コネクタ 22">
                  <a:extLst>
                    <a:ext uri="{FF2B5EF4-FFF2-40B4-BE49-F238E27FC236}">
                      <a16:creationId xmlns:a16="http://schemas.microsoft.com/office/drawing/2014/main" id="{ACB28483-E41D-4E61-A8E4-C49C0BC854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23467" y="2337187"/>
                  <a:ext cx="362211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矢印コネクタ 78">
                  <a:extLst>
                    <a:ext uri="{FF2B5EF4-FFF2-40B4-BE49-F238E27FC236}">
                      <a16:creationId xmlns:a16="http://schemas.microsoft.com/office/drawing/2014/main" id="{82FE77D1-96F9-4E9E-AA84-99AF248243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23614" y="2524628"/>
                  <a:ext cx="362064" cy="66884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 Box 44">
                  <a:extLst>
                    <a:ext uri="{FF2B5EF4-FFF2-40B4-BE49-F238E27FC236}">
                      <a16:creationId xmlns:a16="http://schemas.microsoft.com/office/drawing/2014/main" id="{CBF38A0B-768E-4825-A06A-791175199B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5494" y="1698703"/>
                  <a:ext cx="2109851" cy="923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ts val="0"/>
                    </a:spcBef>
                    <a:buFontTx/>
                    <a:buNone/>
                    <a:defRPr/>
                  </a:pPr>
                  <a:r>
                    <a:rPr lang="ja-JP" altLang="en-US" sz="1800"/>
                    <a:t>ホスホ</a:t>
                  </a:r>
                  <a:endParaRPr lang="en-US" altLang="ja-JP" sz="1800"/>
                </a:p>
                <a:p>
                  <a:pPr>
                    <a:spcBef>
                      <a:spcPts val="0"/>
                    </a:spcBef>
                    <a:buFontTx/>
                    <a:buNone/>
                    <a:defRPr/>
                  </a:pPr>
                  <a:r>
                    <a:rPr lang="ja-JP" altLang="en-US" sz="1800"/>
                    <a:t>ジエステル結合</a:t>
                  </a:r>
                  <a:endParaRPr lang="en-US" altLang="ja-JP" sz="1800"/>
                </a:p>
                <a:p>
                  <a:pPr>
                    <a:spcBef>
                      <a:spcPts val="0"/>
                    </a:spcBef>
                    <a:buFontTx/>
                    <a:buNone/>
                    <a:defRPr/>
                  </a:pPr>
                  <a:r>
                    <a:rPr lang="ja-JP" altLang="en-US" sz="1800"/>
                    <a:t>（ヌクレオチド同士）</a:t>
                  </a:r>
                  <a:endParaRPr lang="en-US" altLang="ja-JP" sz="1800"/>
                </a:p>
              </p:txBody>
            </p:sp>
          </p:grpSp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859726CB-2DAD-452B-B23C-B62FAACE4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975" y="3364959"/>
                <a:ext cx="897594" cy="539770"/>
              </a:xfrm>
              <a:prstGeom prst="rect">
                <a:avLst/>
              </a:prstGeom>
            </p:spPr>
          </p:pic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3E6DCCE3-C0A2-4AA1-B3EB-9D04582D4CDC}"/>
                  </a:ext>
                </a:extLst>
              </p:cNvPr>
              <p:cNvSpPr/>
              <p:nvPr/>
            </p:nvSpPr>
            <p:spPr>
              <a:xfrm>
                <a:off x="2674424" y="3016632"/>
                <a:ext cx="25963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buFontTx/>
                  <a:buNone/>
                  <a:defRPr/>
                </a:pP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ピロリン酸の放出</a:t>
                </a:r>
                <a:endParaRPr lang="en-US" altLang="ja-JP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536F3E72-8568-4788-85D6-7BE1120FF2B5}"/>
                </a:ext>
              </a:extLst>
            </p:cNvPr>
            <p:cNvCxnSpPr/>
            <p:nvPr/>
          </p:nvCxnSpPr>
          <p:spPr>
            <a:xfrm flipV="1">
              <a:off x="2234654" y="3611597"/>
              <a:ext cx="269004" cy="138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D1323C2-3E8F-E6C9-5534-E862AD32270F}"/>
                </a:ext>
              </a:extLst>
            </p:cNvPr>
            <p:cNvSpPr/>
            <p:nvPr/>
          </p:nvSpPr>
          <p:spPr>
            <a:xfrm>
              <a:off x="1915049" y="3932038"/>
              <a:ext cx="139804" cy="114361"/>
            </a:xfrm>
            <a:prstGeom prst="rect">
              <a:avLst/>
            </a:prstGeom>
            <a:solidFill>
              <a:srgbClr val="F9F8C0"/>
            </a:solidFill>
            <a:ln>
              <a:solidFill>
                <a:srgbClr val="FFFC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85270944-8224-CF71-5F8B-2CB0A1B2D277}"/>
                </a:ext>
              </a:extLst>
            </p:cNvPr>
            <p:cNvSpPr/>
            <p:nvPr/>
          </p:nvSpPr>
          <p:spPr>
            <a:xfrm rot="249384">
              <a:off x="1988910" y="3936993"/>
              <a:ext cx="140883" cy="11436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E46041D-44B1-EA44-75C0-FDE6B2E2826B}"/>
                </a:ext>
              </a:extLst>
            </p:cNvPr>
            <p:cNvSpPr/>
            <p:nvPr/>
          </p:nvSpPr>
          <p:spPr>
            <a:xfrm>
              <a:off x="1815433" y="3850718"/>
              <a:ext cx="43495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1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A185306-B1F3-45D7-43FF-A2774F6A33CC}"/>
                </a:ext>
              </a:extLst>
            </p:cNvPr>
            <p:cNvSpPr/>
            <p:nvPr/>
          </p:nvSpPr>
          <p:spPr>
            <a:xfrm>
              <a:off x="846542" y="1635241"/>
              <a:ext cx="207456" cy="1939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039CFFC-6D42-9B09-7519-867BA817908F}"/>
                </a:ext>
              </a:extLst>
            </p:cNvPr>
            <p:cNvSpPr/>
            <p:nvPr/>
          </p:nvSpPr>
          <p:spPr>
            <a:xfrm>
              <a:off x="805937" y="1590020"/>
              <a:ext cx="434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835E9A1-F3E4-7162-C79E-5EDB67CEB0E5}"/>
                </a:ext>
              </a:extLst>
            </p:cNvPr>
            <p:cNvSpPr/>
            <p:nvPr/>
          </p:nvSpPr>
          <p:spPr>
            <a:xfrm>
              <a:off x="853969" y="2496175"/>
              <a:ext cx="381728" cy="1939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FD1FD7B-66DA-73C6-BC4A-06D362B974FE}"/>
                </a:ext>
              </a:extLst>
            </p:cNvPr>
            <p:cNvSpPr/>
            <p:nvPr/>
          </p:nvSpPr>
          <p:spPr>
            <a:xfrm>
              <a:off x="902824" y="2457635"/>
              <a:ext cx="434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2A7C6DE-465A-E1BE-7FF9-F2A3BCEEF38A}"/>
                </a:ext>
              </a:extLst>
            </p:cNvPr>
            <p:cNvSpPr/>
            <p:nvPr/>
          </p:nvSpPr>
          <p:spPr>
            <a:xfrm>
              <a:off x="869196" y="3363790"/>
              <a:ext cx="207456" cy="1939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5D08E33-E5AD-4F6A-3D15-E6F0A369B562}"/>
                </a:ext>
              </a:extLst>
            </p:cNvPr>
            <p:cNvSpPr/>
            <p:nvPr/>
          </p:nvSpPr>
          <p:spPr>
            <a:xfrm>
              <a:off x="827355" y="3325266"/>
              <a:ext cx="434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8129B740-9432-6E01-9143-86C4668B10D5}"/>
                </a:ext>
              </a:extLst>
            </p:cNvPr>
            <p:cNvSpPr/>
            <p:nvPr/>
          </p:nvSpPr>
          <p:spPr>
            <a:xfrm>
              <a:off x="867188" y="4202186"/>
              <a:ext cx="381728" cy="1939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1D5FCC41-EDDE-4801-F13F-5E459BF40387}"/>
                </a:ext>
              </a:extLst>
            </p:cNvPr>
            <p:cNvSpPr/>
            <p:nvPr/>
          </p:nvSpPr>
          <p:spPr>
            <a:xfrm>
              <a:off x="867257" y="5073982"/>
              <a:ext cx="381728" cy="1939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2462ED6-AE9F-54A7-2395-ADC5730150E1}"/>
                </a:ext>
              </a:extLst>
            </p:cNvPr>
            <p:cNvSpPr/>
            <p:nvPr/>
          </p:nvSpPr>
          <p:spPr>
            <a:xfrm>
              <a:off x="902823" y="4160685"/>
              <a:ext cx="434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6E6212A-515B-9005-A7A5-41479E56D645}"/>
                </a:ext>
              </a:extLst>
            </p:cNvPr>
            <p:cNvSpPr/>
            <p:nvPr/>
          </p:nvSpPr>
          <p:spPr>
            <a:xfrm>
              <a:off x="911893" y="5041550"/>
              <a:ext cx="434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11D5112-ED53-8E24-D10A-FF51F22AD68F}"/>
                </a:ext>
              </a:extLst>
            </p:cNvPr>
            <p:cNvSpPr/>
            <p:nvPr/>
          </p:nvSpPr>
          <p:spPr>
            <a:xfrm>
              <a:off x="884781" y="5843093"/>
              <a:ext cx="207456" cy="1939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E5BDD62-0271-B9CB-E31D-FF27FEFFFCB8}"/>
                </a:ext>
              </a:extLst>
            </p:cNvPr>
            <p:cNvSpPr/>
            <p:nvPr/>
          </p:nvSpPr>
          <p:spPr>
            <a:xfrm>
              <a:off x="846542" y="5801592"/>
              <a:ext cx="434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DFB48FC-CAC1-0B26-14B7-8A28239659A1}"/>
                </a:ext>
              </a:extLst>
            </p:cNvPr>
            <p:cNvSpPr/>
            <p:nvPr/>
          </p:nvSpPr>
          <p:spPr>
            <a:xfrm>
              <a:off x="1138475" y="1614529"/>
              <a:ext cx="381728" cy="193998"/>
            </a:xfrm>
            <a:prstGeom prst="rect">
              <a:avLst/>
            </a:prstGeom>
            <a:solidFill>
              <a:srgbClr val="FCC6AA"/>
            </a:solidFill>
            <a:ln w="28575">
              <a:solidFill>
                <a:srgbClr val="6E574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6FFE581-B428-5645-A33B-BC1C8C7ED426}"/>
                </a:ext>
              </a:extLst>
            </p:cNvPr>
            <p:cNvSpPr/>
            <p:nvPr/>
          </p:nvSpPr>
          <p:spPr>
            <a:xfrm>
              <a:off x="1184717" y="1582430"/>
              <a:ext cx="434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FB1080D5-72E7-2227-3E1D-3E7AF49FA963}"/>
                </a:ext>
              </a:extLst>
            </p:cNvPr>
            <p:cNvSpPr/>
            <p:nvPr/>
          </p:nvSpPr>
          <p:spPr>
            <a:xfrm>
              <a:off x="1290931" y="2484251"/>
              <a:ext cx="229272" cy="170168"/>
            </a:xfrm>
            <a:prstGeom prst="rect">
              <a:avLst/>
            </a:prstGeom>
            <a:solidFill>
              <a:srgbClr val="FCC6AA"/>
            </a:solidFill>
            <a:ln w="28575">
              <a:solidFill>
                <a:srgbClr val="6E574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6CAC6097-AA10-0E7A-6A72-7EF6444E5E8A}"/>
                </a:ext>
              </a:extLst>
            </p:cNvPr>
            <p:cNvSpPr/>
            <p:nvPr/>
          </p:nvSpPr>
          <p:spPr>
            <a:xfrm>
              <a:off x="1260365" y="2441620"/>
              <a:ext cx="434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AF8BEAD1-9AAB-5511-3F35-668FC1BDC665}"/>
                </a:ext>
              </a:extLst>
            </p:cNvPr>
            <p:cNvSpPr/>
            <p:nvPr/>
          </p:nvSpPr>
          <p:spPr>
            <a:xfrm>
              <a:off x="1146373" y="3358287"/>
              <a:ext cx="381728" cy="193998"/>
            </a:xfrm>
            <a:prstGeom prst="rect">
              <a:avLst/>
            </a:prstGeom>
            <a:solidFill>
              <a:srgbClr val="FCC6AA"/>
            </a:solidFill>
            <a:ln w="28575">
              <a:solidFill>
                <a:srgbClr val="6E574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CCB6B84-121C-F0A6-8FBF-6C97B1C087B4}"/>
                </a:ext>
              </a:extLst>
            </p:cNvPr>
            <p:cNvSpPr/>
            <p:nvPr/>
          </p:nvSpPr>
          <p:spPr>
            <a:xfrm>
              <a:off x="1193263" y="3333841"/>
              <a:ext cx="434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66D6556E-A53D-D5A2-9279-832F2C36F8F0}"/>
                </a:ext>
              </a:extLst>
            </p:cNvPr>
            <p:cNvSpPr/>
            <p:nvPr/>
          </p:nvSpPr>
          <p:spPr>
            <a:xfrm>
              <a:off x="1305784" y="4201704"/>
              <a:ext cx="229272" cy="170168"/>
            </a:xfrm>
            <a:prstGeom prst="rect">
              <a:avLst/>
            </a:prstGeom>
            <a:solidFill>
              <a:srgbClr val="FCC6AA"/>
            </a:solidFill>
            <a:ln w="28575">
              <a:solidFill>
                <a:srgbClr val="6E574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08FBC88A-5C35-F673-7BDB-16C24D1728DB}"/>
                </a:ext>
              </a:extLst>
            </p:cNvPr>
            <p:cNvSpPr/>
            <p:nvPr/>
          </p:nvSpPr>
          <p:spPr>
            <a:xfrm>
              <a:off x="1285270" y="4160113"/>
              <a:ext cx="434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86B5567-8531-8D5C-6CAC-C869FA3BE009}"/>
              </a:ext>
            </a:extLst>
          </p:cNvPr>
          <p:cNvSpPr/>
          <p:nvPr/>
        </p:nvSpPr>
        <p:spPr>
          <a:xfrm>
            <a:off x="1459797" y="5193018"/>
            <a:ext cx="2302830" cy="144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逆転写成酵素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が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を鋳型にして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</a:pP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5’ 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3’ 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の方向に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</a:pP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を合成する。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6A5C347-81F1-31B9-8724-F4AEE4F81977}"/>
              </a:ext>
            </a:extLst>
          </p:cNvPr>
          <p:cNvSpPr/>
          <p:nvPr/>
        </p:nvSpPr>
        <p:spPr>
          <a:xfrm>
            <a:off x="4510337" y="5143148"/>
            <a:ext cx="4671331" cy="109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逆転写成酵素は、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を鋳型にする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　  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合成酵素である。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B583B8-499D-23F0-1348-4DE40BFC5511}"/>
              </a:ext>
            </a:extLst>
          </p:cNvPr>
          <p:cNvSpPr/>
          <p:nvPr/>
        </p:nvSpPr>
        <p:spPr>
          <a:xfrm>
            <a:off x="4704440" y="6039416"/>
            <a:ext cx="4283123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・ 逆転写酵素は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本鎖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を認識し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合成を開始する。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4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7562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539552" y="116632"/>
            <a:ext cx="8020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逆転写</a:t>
            </a:r>
            <a:endParaRPr lang="en-US" altLang="ja-JP" sz="3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24B1BE-B61A-4CD1-93B9-B77ECA4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083" y="6453336"/>
            <a:ext cx="644065" cy="549166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52" name="Text Box 44">
            <a:extLst>
              <a:ext uri="{FF2B5EF4-FFF2-40B4-BE49-F238E27FC236}">
                <a16:creationId xmlns:a16="http://schemas.microsoft.com/office/drawing/2014/main" id="{1512E796-16E4-4207-AC72-A1C76F117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20" y="1196752"/>
            <a:ext cx="764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800" b="1" dirty="0"/>
              <a:t>DNA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CEEC17C-0D47-4818-87FD-271CEB3C3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60" t="3826" r="4132" b="4816"/>
          <a:stretch/>
        </p:blipFill>
        <p:spPr>
          <a:xfrm>
            <a:off x="833164" y="1561788"/>
            <a:ext cx="3816424" cy="4984717"/>
          </a:xfrm>
          <a:prstGeom prst="rect">
            <a:avLst/>
          </a:prstGeom>
        </p:spPr>
      </p:pic>
      <p:sp>
        <p:nvSpPr>
          <p:cNvPr id="53" name="Text Box 44">
            <a:extLst>
              <a:ext uri="{FF2B5EF4-FFF2-40B4-BE49-F238E27FC236}">
                <a16:creationId xmlns:a16="http://schemas.microsoft.com/office/drawing/2014/main" id="{375E38AE-1AD2-4EA2-B6F1-C6875627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64" y="1506022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 dirty="0"/>
              <a:t>5’</a:t>
            </a: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A236347E-3F68-4964-8E36-6BEA3080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85" y="1739952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/>
              <a:t>3’</a:t>
            </a:r>
          </a:p>
        </p:txBody>
      </p:sp>
      <p:sp>
        <p:nvSpPr>
          <p:cNvPr id="55" name="Text Box 44">
            <a:extLst>
              <a:ext uri="{FF2B5EF4-FFF2-40B4-BE49-F238E27FC236}">
                <a16:creationId xmlns:a16="http://schemas.microsoft.com/office/drawing/2014/main" id="{62FA4610-CE2B-4E94-AC4C-C89EE830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558" y="1504050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/>
              <a:t>3’</a:t>
            </a:r>
          </a:p>
        </p:txBody>
      </p:sp>
      <p:sp>
        <p:nvSpPr>
          <p:cNvPr id="56" name="Text Box 44">
            <a:extLst>
              <a:ext uri="{FF2B5EF4-FFF2-40B4-BE49-F238E27FC236}">
                <a16:creationId xmlns:a16="http://schemas.microsoft.com/office/drawing/2014/main" id="{FCF0C6FB-0494-40AF-B134-062C9D56C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879" y="1737980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/>
              <a:t>5’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C768D84-E09F-4F3C-BA92-ECB12F4F5569}"/>
              </a:ext>
            </a:extLst>
          </p:cNvPr>
          <p:cNvSpPr/>
          <p:nvPr/>
        </p:nvSpPr>
        <p:spPr>
          <a:xfrm>
            <a:off x="4327049" y="2394497"/>
            <a:ext cx="416075" cy="568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CBB3427-C546-4F19-89AC-6C24806D56F2}"/>
              </a:ext>
            </a:extLst>
          </p:cNvPr>
          <p:cNvSpPr/>
          <p:nvPr/>
        </p:nvSpPr>
        <p:spPr>
          <a:xfrm>
            <a:off x="588614" y="2513919"/>
            <a:ext cx="416075" cy="568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Text Box 44">
            <a:extLst>
              <a:ext uri="{FF2B5EF4-FFF2-40B4-BE49-F238E27FC236}">
                <a16:creationId xmlns:a16="http://schemas.microsoft.com/office/drawing/2014/main" id="{082D2F51-6CB1-4D95-BCE5-FB3298B6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82" y="2488442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/>
              <a:t>5’</a:t>
            </a:r>
          </a:p>
        </p:txBody>
      </p:sp>
      <p:sp>
        <p:nvSpPr>
          <p:cNvPr id="59" name="Text Box 44">
            <a:extLst>
              <a:ext uri="{FF2B5EF4-FFF2-40B4-BE49-F238E27FC236}">
                <a16:creationId xmlns:a16="http://schemas.microsoft.com/office/drawing/2014/main" id="{AD46594D-6379-4016-81F3-6788E2E9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176" y="2486470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/>
              <a:t>3’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25592B6-35B7-4027-AA03-D87EE9165C4E}"/>
              </a:ext>
            </a:extLst>
          </p:cNvPr>
          <p:cNvSpPr/>
          <p:nvPr/>
        </p:nvSpPr>
        <p:spPr>
          <a:xfrm>
            <a:off x="1178295" y="1931120"/>
            <a:ext cx="411461" cy="29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B04E23D-BF38-48B5-B1DD-2D789C80AA23}"/>
              </a:ext>
            </a:extLst>
          </p:cNvPr>
          <p:cNvSpPr/>
          <p:nvPr/>
        </p:nvSpPr>
        <p:spPr>
          <a:xfrm>
            <a:off x="4095006" y="1924064"/>
            <a:ext cx="411461" cy="29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E30D765-2B63-4706-8FC3-228A142CBD9D}"/>
              </a:ext>
            </a:extLst>
          </p:cNvPr>
          <p:cNvCxnSpPr>
            <a:cxnSpLocks/>
          </p:cNvCxnSpPr>
          <p:nvPr/>
        </p:nvCxnSpPr>
        <p:spPr>
          <a:xfrm>
            <a:off x="1296246" y="146431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2BA79A6-3DA0-4D8B-913E-CD70A7DD05CA}"/>
              </a:ext>
            </a:extLst>
          </p:cNvPr>
          <p:cNvSpPr/>
          <p:nvPr/>
        </p:nvSpPr>
        <p:spPr>
          <a:xfrm>
            <a:off x="2596880" y="2946452"/>
            <a:ext cx="1369140" cy="474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5D4AF5FB-15E9-45F2-A03D-089BF9ABBDD8}"/>
              </a:ext>
            </a:extLst>
          </p:cNvPr>
          <p:cNvSpPr/>
          <p:nvPr/>
        </p:nvSpPr>
        <p:spPr>
          <a:xfrm>
            <a:off x="2596880" y="5428241"/>
            <a:ext cx="1369140" cy="474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Text Box 44">
            <a:extLst>
              <a:ext uri="{FF2B5EF4-FFF2-40B4-BE49-F238E27FC236}">
                <a16:creationId xmlns:a16="http://schemas.microsoft.com/office/drawing/2014/main" id="{F3B7E3C4-BFBB-4226-B703-CBC557F6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198" y="1156814"/>
            <a:ext cx="185162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1700" dirty="0"/>
              <a:t>転写開始点</a:t>
            </a:r>
            <a:endParaRPr lang="en-US" altLang="ja-JP" sz="1700" dirty="0"/>
          </a:p>
        </p:txBody>
      </p:sp>
      <p:sp>
        <p:nvSpPr>
          <p:cNvPr id="70" name="Text Box 44">
            <a:extLst>
              <a:ext uri="{FF2B5EF4-FFF2-40B4-BE49-F238E27FC236}">
                <a16:creationId xmlns:a16="http://schemas.microsoft.com/office/drawing/2014/main" id="{F3D6F65E-63A8-42FC-BB29-1D1057AD4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04" y="2780928"/>
            <a:ext cx="21848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800" b="1" dirty="0"/>
              <a:t>mRNA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/>
              <a:t>（一次転写産物）</a:t>
            </a:r>
            <a:endParaRPr lang="en-US" altLang="ja-JP" sz="1800" b="1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132A338-FC01-4A0E-AFAE-46191D53DDD5}"/>
              </a:ext>
            </a:extLst>
          </p:cNvPr>
          <p:cNvSpPr/>
          <p:nvPr/>
        </p:nvSpPr>
        <p:spPr>
          <a:xfrm>
            <a:off x="3822004" y="4005064"/>
            <a:ext cx="954966" cy="430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id="{601CF1F9-B396-4105-B7FA-97B76410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2060848"/>
            <a:ext cx="8965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1600" b="1" dirty="0"/>
              <a:t>転写</a:t>
            </a:r>
            <a:endParaRPr lang="en-US" altLang="ja-JP" sz="1600" b="1" dirty="0"/>
          </a:p>
        </p:txBody>
      </p:sp>
      <p:sp>
        <p:nvSpPr>
          <p:cNvPr id="90" name="Text Box 44">
            <a:extLst>
              <a:ext uri="{FF2B5EF4-FFF2-40B4-BE49-F238E27FC236}">
                <a16:creationId xmlns:a16="http://schemas.microsoft.com/office/drawing/2014/main" id="{0DCC8C7C-68BD-4ED4-878E-AB7D9D691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04" y="6093296"/>
            <a:ext cx="13691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800" b="1" dirty="0"/>
              <a:t>mRNA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/>
              <a:t>（成熟型）</a:t>
            </a:r>
            <a:r>
              <a:rPr lang="en-US" altLang="ja-JP" sz="1800" b="1" dirty="0"/>
              <a:t> </a:t>
            </a:r>
          </a:p>
        </p:txBody>
      </p:sp>
      <p:sp>
        <p:nvSpPr>
          <p:cNvPr id="3" name="円弧 2"/>
          <p:cNvSpPr/>
          <p:nvPr/>
        </p:nvSpPr>
        <p:spPr>
          <a:xfrm rot="6563468">
            <a:off x="3435278" y="3219478"/>
            <a:ext cx="3353566" cy="2560187"/>
          </a:xfrm>
          <a:prstGeom prst="arc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DCEEC17C-0D47-4818-87FD-271CEB3C3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28" t="90377" r="16444" b="5482"/>
          <a:stretch/>
        </p:blipFill>
        <p:spPr>
          <a:xfrm>
            <a:off x="5913304" y="4394687"/>
            <a:ext cx="2452743" cy="225911"/>
          </a:xfrm>
          <a:prstGeom prst="rect">
            <a:avLst/>
          </a:prstGeom>
        </p:spPr>
      </p:pic>
      <p:sp>
        <p:nvSpPr>
          <p:cNvPr id="43" name="Text Box 44">
            <a:extLst>
              <a:ext uri="{FF2B5EF4-FFF2-40B4-BE49-F238E27FC236}">
                <a16:creationId xmlns:a16="http://schemas.microsoft.com/office/drawing/2014/main" id="{375E38AE-1AD2-4EA2-B6F1-C6875627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6165304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 dirty="0"/>
              <a:t>5’</a:t>
            </a:r>
          </a:p>
        </p:txBody>
      </p:sp>
      <p:sp>
        <p:nvSpPr>
          <p:cNvPr id="44" name="Text Box 44">
            <a:extLst>
              <a:ext uri="{FF2B5EF4-FFF2-40B4-BE49-F238E27FC236}">
                <a16:creationId xmlns:a16="http://schemas.microsoft.com/office/drawing/2014/main" id="{62FA4610-CE2B-4E94-AC4C-C89EE830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6165304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 dirty="0"/>
              <a:t>3’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5652120" y="4077072"/>
            <a:ext cx="2997488" cy="378657"/>
            <a:chOff x="6111016" y="4695561"/>
            <a:chExt cx="2997488" cy="378657"/>
          </a:xfrm>
        </p:grpSpPr>
        <p:sp>
          <p:nvSpPr>
            <p:cNvPr id="5" name="正方形/長方形 4"/>
            <p:cNvSpPr/>
            <p:nvPr/>
          </p:nvSpPr>
          <p:spPr>
            <a:xfrm>
              <a:off x="6593766" y="4835908"/>
              <a:ext cx="1696324" cy="7200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 Box 44">
              <a:extLst>
                <a:ext uri="{FF2B5EF4-FFF2-40B4-BE49-F238E27FC236}">
                  <a16:creationId xmlns:a16="http://schemas.microsoft.com/office/drawing/2014/main" id="{375E38AE-1AD2-4EA2-B6F1-C68756270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5991" y="4695561"/>
              <a:ext cx="472513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600"/>
                </a:spcBef>
                <a:buFontTx/>
                <a:buNone/>
                <a:defRPr/>
              </a:pPr>
              <a:r>
                <a:rPr lang="en-US" altLang="ja-JP" sz="1700" dirty="0"/>
                <a:t>5’</a:t>
              </a:r>
            </a:p>
          </p:txBody>
        </p:sp>
        <p:sp>
          <p:nvSpPr>
            <p:cNvPr id="48" name="Text Box 44">
              <a:extLst>
                <a:ext uri="{FF2B5EF4-FFF2-40B4-BE49-F238E27FC236}">
                  <a16:creationId xmlns:a16="http://schemas.microsoft.com/office/drawing/2014/main" id="{375E38AE-1AD2-4EA2-B6F1-C68756270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4528" y="4701413"/>
              <a:ext cx="7200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600"/>
                </a:spcBef>
                <a:buFontTx/>
                <a:buNone/>
                <a:defRPr/>
              </a:pPr>
              <a:r>
                <a:rPr lang="en-US" altLang="ja-JP" sz="1400" dirty="0"/>
                <a:t>(T)</a:t>
              </a:r>
              <a:r>
                <a:rPr lang="en-US" altLang="ja-JP" sz="1400" baseline="-25000" dirty="0"/>
                <a:t>n</a:t>
              </a:r>
            </a:p>
          </p:txBody>
        </p:sp>
        <p:sp>
          <p:nvSpPr>
            <p:cNvPr id="60" name="Text Box 44">
              <a:extLst>
                <a:ext uri="{FF2B5EF4-FFF2-40B4-BE49-F238E27FC236}">
                  <a16:creationId xmlns:a16="http://schemas.microsoft.com/office/drawing/2014/main" id="{62FA4610-CE2B-4E94-AC4C-C89EE8302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016" y="4720275"/>
              <a:ext cx="472513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600"/>
                </a:spcBef>
                <a:buFontTx/>
                <a:buNone/>
                <a:defRPr/>
              </a:pPr>
              <a:r>
                <a:rPr lang="en-US" altLang="ja-JP" sz="1700" dirty="0"/>
                <a:t>3’</a:t>
              </a: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8109060" y="4834488"/>
              <a:ext cx="216000" cy="72008"/>
            </a:xfrm>
            <a:prstGeom prst="rect">
              <a:avLst/>
            </a:prstGeom>
            <a:solidFill>
              <a:srgbClr val="888E8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553576" y="4834488"/>
              <a:ext cx="216000" cy="72008"/>
            </a:xfrm>
            <a:prstGeom prst="rect">
              <a:avLst/>
            </a:prstGeom>
            <a:solidFill>
              <a:srgbClr val="888E8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Text Box 44">
            <a:extLst>
              <a:ext uri="{FF2B5EF4-FFF2-40B4-BE49-F238E27FC236}">
                <a16:creationId xmlns:a16="http://schemas.microsoft.com/office/drawing/2014/main" id="{0DCC8C7C-68BD-4ED4-878E-AB7D9D691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00" y="5157192"/>
            <a:ext cx="2699792" cy="11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逆転写</a:t>
            </a:r>
            <a:r>
              <a:rPr lang="ja-JP" altLang="en-US" sz="2000" b="1" baseline="30000" dirty="0"/>
              <a:t>＊</a:t>
            </a:r>
            <a:endParaRPr lang="en-US" altLang="ja-JP" sz="2000" b="1" baseline="30000" dirty="0"/>
          </a:p>
          <a:p>
            <a:pPr>
              <a:lnSpc>
                <a:spcPts val="1100"/>
              </a:lnSpc>
              <a:spcBef>
                <a:spcPts val="0"/>
              </a:spcBef>
              <a:buFontTx/>
              <a:buNone/>
              <a:defRPr/>
            </a:pP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/>
              <a:t>＊逆転写酵素が</a:t>
            </a:r>
            <a:endParaRPr lang="en-US" altLang="ja-JP" sz="2000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/>
              <a:t>　 触媒する反応</a:t>
            </a:r>
            <a:endParaRPr lang="en-US" altLang="ja-JP" sz="2000" dirty="0"/>
          </a:p>
        </p:txBody>
      </p:sp>
      <p:sp>
        <p:nvSpPr>
          <p:cNvPr id="67" name="Text Box 44">
            <a:extLst>
              <a:ext uri="{FF2B5EF4-FFF2-40B4-BE49-F238E27FC236}">
                <a16:creationId xmlns:a16="http://schemas.microsoft.com/office/drawing/2014/main" id="{0DCC8C7C-68BD-4ED4-878E-AB7D9D691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1596862"/>
            <a:ext cx="42566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 b="1" dirty="0"/>
              <a:t>相補的</a:t>
            </a:r>
            <a:r>
              <a:rPr lang="en-US" altLang="ja-JP" sz="2000" b="1" dirty="0"/>
              <a:t>DNA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 b="1" dirty="0"/>
              <a:t>（</a:t>
            </a:r>
            <a:r>
              <a:rPr lang="en-US" altLang="ja-JP" sz="2000" b="1" dirty="0"/>
              <a:t>complementary DNA; cDNA</a:t>
            </a:r>
            <a:r>
              <a:rPr lang="ja-JP" altLang="en-US" sz="2000" b="1" dirty="0"/>
              <a:t>）</a:t>
            </a:r>
            <a:endParaRPr lang="en-US" altLang="ja-JP" sz="2000" b="1" dirty="0"/>
          </a:p>
        </p:txBody>
      </p:sp>
      <p:sp>
        <p:nvSpPr>
          <p:cNvPr id="69" name="Text Box 44">
            <a:extLst>
              <a:ext uri="{FF2B5EF4-FFF2-40B4-BE49-F238E27FC236}">
                <a16:creationId xmlns:a16="http://schemas.microsoft.com/office/drawing/2014/main" id="{375E38AE-1AD2-4EA2-B6F1-C6875627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815" y="4348079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 dirty="0"/>
              <a:t>5’</a:t>
            </a:r>
          </a:p>
        </p:txBody>
      </p:sp>
      <p:sp>
        <p:nvSpPr>
          <p:cNvPr id="71" name="Text Box 44">
            <a:extLst>
              <a:ext uri="{FF2B5EF4-FFF2-40B4-BE49-F238E27FC236}">
                <a16:creationId xmlns:a16="http://schemas.microsoft.com/office/drawing/2014/main" id="{62FA4610-CE2B-4E94-AC4C-C89EE830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860" y="4348079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 dirty="0"/>
              <a:t>3’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1132A338-FC01-4A0E-AFAE-46191D53DDD5}"/>
              </a:ext>
            </a:extLst>
          </p:cNvPr>
          <p:cNvSpPr/>
          <p:nvPr/>
        </p:nvSpPr>
        <p:spPr>
          <a:xfrm>
            <a:off x="3851920" y="3822948"/>
            <a:ext cx="381572" cy="430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Text Box 44">
            <a:extLst>
              <a:ext uri="{FF2B5EF4-FFF2-40B4-BE49-F238E27FC236}">
                <a16:creationId xmlns:a16="http://schemas.microsoft.com/office/drawing/2014/main" id="{F3B7E3C4-BFBB-4226-B703-CBC557F6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2388950"/>
            <a:ext cx="4536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/>
              <a:t>・ 成熟型</a:t>
            </a:r>
            <a:r>
              <a:rPr lang="en-US" altLang="ja-JP" sz="2000" dirty="0"/>
              <a:t>RNA</a:t>
            </a:r>
            <a:r>
              <a:rPr lang="ja-JP" altLang="en-US" sz="2000" dirty="0"/>
              <a:t>を鋳型にして合成</a:t>
            </a:r>
            <a:endParaRPr lang="en-US" altLang="ja-JP" sz="2000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/>
              <a:t>　された</a:t>
            </a:r>
            <a:r>
              <a:rPr lang="en-US" altLang="ja-JP" sz="2000" dirty="0"/>
              <a:t>DNA</a:t>
            </a:r>
            <a:r>
              <a:rPr lang="ja-JP" altLang="en-US" sz="2000" dirty="0"/>
              <a:t>である。</a:t>
            </a:r>
            <a:endParaRPr lang="en-US" altLang="ja-JP" sz="2000" dirty="0"/>
          </a:p>
        </p:txBody>
      </p:sp>
      <p:sp>
        <p:nvSpPr>
          <p:cNvPr id="78" name="Text Box 44">
            <a:extLst>
              <a:ext uri="{FF2B5EF4-FFF2-40B4-BE49-F238E27FC236}">
                <a16:creationId xmlns:a16="http://schemas.microsoft.com/office/drawing/2014/main" id="{F3B7E3C4-BFBB-4226-B703-CBC557F6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3212976"/>
            <a:ext cx="3888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/>
              <a:t>・ イントロン配列を含まない。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22061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128889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703450" y="80497"/>
            <a:ext cx="80204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3000" b="1" dirty="0"/>
              <a:t>転写と</a:t>
            </a:r>
            <a:r>
              <a:rPr lang="en-US" altLang="ja-JP" sz="3000" b="1" dirty="0"/>
              <a:t>mRNA</a:t>
            </a:r>
            <a:r>
              <a:rPr lang="ja-JP" altLang="en-US" sz="3000" b="1" dirty="0"/>
              <a:t>のプロセシング</a:t>
            </a:r>
            <a:endParaRPr lang="en-US" altLang="ja-JP" sz="30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24B1BE-B61A-4CD1-93B9-B77ECA4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0463" y="6480234"/>
            <a:ext cx="418626" cy="365125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52" name="Text Box 44">
            <a:extLst>
              <a:ext uri="{FF2B5EF4-FFF2-40B4-BE49-F238E27FC236}">
                <a16:creationId xmlns:a16="http://schemas.microsoft.com/office/drawing/2014/main" id="{1512E796-16E4-4207-AC72-A1C76F117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07" y="908720"/>
            <a:ext cx="764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800" b="1"/>
              <a:t>DNA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CEEC17C-0D47-4818-87FD-271CEB3C3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60" t="3826" r="4132" b="4816"/>
          <a:stretch/>
        </p:blipFill>
        <p:spPr>
          <a:xfrm>
            <a:off x="1553244" y="1561788"/>
            <a:ext cx="3816424" cy="4984717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4DCA594-E366-4806-8616-5AD7042E30C0}"/>
              </a:ext>
            </a:extLst>
          </p:cNvPr>
          <p:cNvGrpSpPr/>
          <p:nvPr/>
        </p:nvGrpSpPr>
        <p:grpSpPr>
          <a:xfrm>
            <a:off x="5768795" y="691109"/>
            <a:ext cx="3603351" cy="2358068"/>
            <a:chOff x="-816387" y="4003477"/>
            <a:chExt cx="3603351" cy="2358068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FBB140A4-73C3-4CFA-8BF3-E76CC646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53" y="4374396"/>
              <a:ext cx="844214" cy="1987149"/>
            </a:xfrm>
            <a:prstGeom prst="rect">
              <a:avLst/>
            </a:prstGeom>
          </p:spPr>
        </p:pic>
        <p:sp>
          <p:nvSpPr>
            <p:cNvPr id="46" name="Text Box 44">
              <a:extLst>
                <a:ext uri="{FF2B5EF4-FFF2-40B4-BE49-F238E27FC236}">
                  <a16:creationId xmlns:a16="http://schemas.microsoft.com/office/drawing/2014/main" id="{7F2EF6D8-A038-4C29-9B12-B57D893BE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14351" y="4003477"/>
              <a:ext cx="330131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600"/>
                </a:spcBef>
                <a:buFontTx/>
                <a:buNone/>
                <a:defRPr/>
              </a:pPr>
              <a:r>
                <a:rPr lang="ja-JP" altLang="en-US" sz="1600" b="1"/>
                <a:t>エキソン</a:t>
              </a:r>
              <a:r>
                <a:rPr lang="ja-JP" altLang="en-US" sz="1600"/>
                <a:t>（タンパク質になる領域）</a:t>
              </a:r>
              <a:endParaRPr lang="en-US" altLang="ja-JP" sz="1600"/>
            </a:p>
          </p:txBody>
        </p:sp>
        <p:sp>
          <p:nvSpPr>
            <p:cNvPr id="49" name="Text Box 44">
              <a:extLst>
                <a:ext uri="{FF2B5EF4-FFF2-40B4-BE49-F238E27FC236}">
                  <a16:creationId xmlns:a16="http://schemas.microsoft.com/office/drawing/2014/main" id="{B3AADFAC-74F4-446E-9064-91B0884D9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16387" y="4608873"/>
              <a:ext cx="345424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600"/>
                </a:spcBef>
                <a:buFontTx/>
                <a:buNone/>
                <a:defRPr/>
              </a:pPr>
              <a:r>
                <a:rPr lang="ja-JP" altLang="en-US" sz="1600" b="1"/>
                <a:t>イントロン</a:t>
              </a:r>
              <a:r>
                <a:rPr lang="ja-JP" altLang="en-US" sz="1600"/>
                <a:t>（タンパク質にならない領域）</a:t>
              </a:r>
              <a:endParaRPr lang="en-US" altLang="ja-JP" sz="1600"/>
            </a:p>
          </p:txBody>
        </p:sp>
        <p:sp>
          <p:nvSpPr>
            <p:cNvPr id="50" name="Text Box 44">
              <a:extLst>
                <a:ext uri="{FF2B5EF4-FFF2-40B4-BE49-F238E27FC236}">
                  <a16:creationId xmlns:a16="http://schemas.microsoft.com/office/drawing/2014/main" id="{B2381693-17D0-42BF-8F27-63D6523C2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683" y="5210677"/>
              <a:ext cx="234198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600"/>
                </a:spcBef>
                <a:buFontTx/>
                <a:buNone/>
                <a:defRPr/>
              </a:pPr>
              <a:r>
                <a:rPr lang="en-US" altLang="ja-JP" sz="1600"/>
                <a:t>mRNA</a:t>
              </a:r>
              <a:r>
                <a:rPr lang="ja-JP" altLang="en-US" sz="1600"/>
                <a:t>内の非翻訳領域</a:t>
              </a:r>
              <a:endParaRPr lang="en-US" altLang="ja-JP" sz="1600"/>
            </a:p>
          </p:txBody>
        </p:sp>
        <p:sp>
          <p:nvSpPr>
            <p:cNvPr id="51" name="Text Box 44">
              <a:extLst>
                <a:ext uri="{FF2B5EF4-FFF2-40B4-BE49-F238E27FC236}">
                  <a16:creationId xmlns:a16="http://schemas.microsoft.com/office/drawing/2014/main" id="{4000FDEE-21EB-4566-BAFF-EF749712B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29" y="5829169"/>
              <a:ext cx="13681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600"/>
                </a:spcBef>
                <a:buFontTx/>
                <a:buNone/>
                <a:defRPr/>
              </a:pPr>
              <a:r>
                <a:rPr lang="ja-JP" altLang="en-US" sz="1600" dirty="0"/>
                <a:t>キャップ構造</a:t>
              </a:r>
              <a:endParaRPr lang="en-US" altLang="ja-JP" sz="1600" dirty="0"/>
            </a:p>
          </p:txBody>
        </p:sp>
      </p:grpSp>
      <p:sp>
        <p:nvSpPr>
          <p:cNvPr id="53" name="Text Box 44">
            <a:extLst>
              <a:ext uri="{FF2B5EF4-FFF2-40B4-BE49-F238E27FC236}">
                <a16:creationId xmlns:a16="http://schemas.microsoft.com/office/drawing/2014/main" id="{375E38AE-1AD2-4EA2-B6F1-C6875627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244" y="1506022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/>
              <a:t>5’</a:t>
            </a: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A236347E-3F68-4964-8E36-6BEA3080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565" y="1739952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/>
              <a:t>3’</a:t>
            </a:r>
          </a:p>
        </p:txBody>
      </p:sp>
      <p:sp>
        <p:nvSpPr>
          <p:cNvPr id="55" name="Text Box 44">
            <a:extLst>
              <a:ext uri="{FF2B5EF4-FFF2-40B4-BE49-F238E27FC236}">
                <a16:creationId xmlns:a16="http://schemas.microsoft.com/office/drawing/2014/main" id="{62FA4610-CE2B-4E94-AC4C-C89EE830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638" y="1504050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/>
              <a:t>3’</a:t>
            </a:r>
          </a:p>
        </p:txBody>
      </p:sp>
      <p:sp>
        <p:nvSpPr>
          <p:cNvPr id="56" name="Text Box 44">
            <a:extLst>
              <a:ext uri="{FF2B5EF4-FFF2-40B4-BE49-F238E27FC236}">
                <a16:creationId xmlns:a16="http://schemas.microsoft.com/office/drawing/2014/main" id="{FCF0C6FB-0494-40AF-B134-062C9D56C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959" y="1737980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/>
              <a:t>5’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C768D84-E09F-4F3C-BA92-ECB12F4F5569}"/>
              </a:ext>
            </a:extLst>
          </p:cNvPr>
          <p:cNvSpPr/>
          <p:nvPr/>
        </p:nvSpPr>
        <p:spPr>
          <a:xfrm>
            <a:off x="5047129" y="2394497"/>
            <a:ext cx="416075" cy="568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CBB3427-C546-4F19-89AC-6C24806D56F2}"/>
              </a:ext>
            </a:extLst>
          </p:cNvPr>
          <p:cNvSpPr/>
          <p:nvPr/>
        </p:nvSpPr>
        <p:spPr>
          <a:xfrm>
            <a:off x="1308694" y="2513919"/>
            <a:ext cx="416075" cy="568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Text Box 44">
            <a:extLst>
              <a:ext uri="{FF2B5EF4-FFF2-40B4-BE49-F238E27FC236}">
                <a16:creationId xmlns:a16="http://schemas.microsoft.com/office/drawing/2014/main" id="{082D2F51-6CB1-4D95-BCE5-FB3298B6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862" y="2488442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/>
              <a:t>5’</a:t>
            </a:r>
          </a:p>
        </p:txBody>
      </p:sp>
      <p:sp>
        <p:nvSpPr>
          <p:cNvPr id="59" name="Text Box 44">
            <a:extLst>
              <a:ext uri="{FF2B5EF4-FFF2-40B4-BE49-F238E27FC236}">
                <a16:creationId xmlns:a16="http://schemas.microsoft.com/office/drawing/2014/main" id="{AD46594D-6379-4016-81F3-6788E2E9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256" y="2486470"/>
            <a:ext cx="4725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1700"/>
              <a:t>3’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25592B6-35B7-4027-AA03-D87EE9165C4E}"/>
              </a:ext>
            </a:extLst>
          </p:cNvPr>
          <p:cNvSpPr/>
          <p:nvPr/>
        </p:nvSpPr>
        <p:spPr>
          <a:xfrm>
            <a:off x="1898375" y="1931120"/>
            <a:ext cx="411461" cy="29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B04E23D-BF38-48B5-B1DD-2D789C80AA23}"/>
              </a:ext>
            </a:extLst>
          </p:cNvPr>
          <p:cNvSpPr/>
          <p:nvPr/>
        </p:nvSpPr>
        <p:spPr>
          <a:xfrm>
            <a:off x="4815086" y="1924064"/>
            <a:ext cx="411461" cy="29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E30D765-2B63-4706-8FC3-228A142CBD9D}"/>
              </a:ext>
            </a:extLst>
          </p:cNvPr>
          <p:cNvCxnSpPr>
            <a:cxnSpLocks/>
          </p:cNvCxnSpPr>
          <p:nvPr/>
        </p:nvCxnSpPr>
        <p:spPr>
          <a:xfrm>
            <a:off x="2016326" y="146431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2BA79A6-3DA0-4D8B-913E-CD70A7DD05CA}"/>
              </a:ext>
            </a:extLst>
          </p:cNvPr>
          <p:cNvSpPr/>
          <p:nvPr/>
        </p:nvSpPr>
        <p:spPr>
          <a:xfrm>
            <a:off x="3316960" y="2946452"/>
            <a:ext cx="1369140" cy="474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5D4AF5FB-15E9-45F2-A03D-089BF9ABBDD8}"/>
              </a:ext>
            </a:extLst>
          </p:cNvPr>
          <p:cNvSpPr/>
          <p:nvPr/>
        </p:nvSpPr>
        <p:spPr>
          <a:xfrm>
            <a:off x="3316960" y="5428241"/>
            <a:ext cx="1369140" cy="474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Text Box 44">
            <a:extLst>
              <a:ext uri="{FF2B5EF4-FFF2-40B4-BE49-F238E27FC236}">
                <a16:creationId xmlns:a16="http://schemas.microsoft.com/office/drawing/2014/main" id="{F3B7E3C4-BFBB-4226-B703-CBC557F6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278" y="1156814"/>
            <a:ext cx="185162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1700"/>
              <a:t>転写開始点</a:t>
            </a:r>
            <a:endParaRPr lang="en-US" altLang="ja-JP" sz="1700"/>
          </a:p>
        </p:txBody>
      </p:sp>
      <p:sp>
        <p:nvSpPr>
          <p:cNvPr id="70" name="Text Box 44">
            <a:extLst>
              <a:ext uri="{FF2B5EF4-FFF2-40B4-BE49-F238E27FC236}">
                <a16:creationId xmlns:a16="http://schemas.microsoft.com/office/drawing/2014/main" id="{F3D6F65E-63A8-42FC-BB29-1D1057AD4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05" y="2551845"/>
            <a:ext cx="21848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800" b="1" dirty="0"/>
              <a:t>mRNA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/>
              <a:t>（一次</a:t>
            </a:r>
            <a:r>
              <a:rPr lang="ja-JP" altLang="en-US" sz="1800" b="1"/>
              <a:t>転写産物</a:t>
            </a:r>
            <a:r>
              <a:rPr lang="ja-JP" altLang="en-US" sz="1800" b="1" dirty="0"/>
              <a:t>）</a:t>
            </a:r>
            <a:endParaRPr lang="en-US" altLang="ja-JP" sz="1800" b="1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132A338-FC01-4A0E-AFAE-46191D53DDD5}"/>
              </a:ext>
            </a:extLst>
          </p:cNvPr>
          <p:cNvSpPr/>
          <p:nvPr/>
        </p:nvSpPr>
        <p:spPr>
          <a:xfrm>
            <a:off x="4542084" y="3961372"/>
            <a:ext cx="954966" cy="474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id="{601CF1F9-B396-4105-B7FA-97B76410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773" y="1906659"/>
            <a:ext cx="8965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1600" b="1" dirty="0"/>
              <a:t>転写</a:t>
            </a:r>
            <a:endParaRPr lang="en-US" altLang="ja-JP" sz="1600" b="1" dirty="0"/>
          </a:p>
        </p:txBody>
      </p:sp>
      <p:sp>
        <p:nvSpPr>
          <p:cNvPr id="77" name="Text Box 44">
            <a:extLst>
              <a:ext uri="{FF2B5EF4-FFF2-40B4-BE49-F238E27FC236}">
                <a16:creationId xmlns:a16="http://schemas.microsoft.com/office/drawing/2014/main" id="{AEC11EE1-4C28-4510-BCB4-CBC56CC4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061" y="2197395"/>
            <a:ext cx="3301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1600" b="1" dirty="0"/>
              <a:t>① キャップ構造の付加（</a:t>
            </a:r>
            <a:r>
              <a:rPr lang="en-US" altLang="ja-JP" sz="1600" b="1" dirty="0"/>
              <a:t>5’</a:t>
            </a:r>
            <a:r>
              <a:rPr lang="ja-JP" altLang="en-US" sz="1600" b="1" dirty="0"/>
              <a:t>末端）</a:t>
            </a:r>
            <a:endParaRPr lang="en-US" altLang="ja-JP" sz="1600" b="1" dirty="0"/>
          </a:p>
        </p:txBody>
      </p:sp>
      <p:sp>
        <p:nvSpPr>
          <p:cNvPr id="80" name="Text Box 44">
            <a:extLst>
              <a:ext uri="{FF2B5EF4-FFF2-40B4-BE49-F238E27FC236}">
                <a16:creationId xmlns:a16="http://schemas.microsoft.com/office/drawing/2014/main" id="{E50B9F47-0E03-4B7E-8D73-F559E52F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283" y="2887280"/>
            <a:ext cx="30925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600" b="1" dirty="0"/>
              <a:t>② ポリ</a:t>
            </a:r>
            <a:r>
              <a:rPr lang="en-US" altLang="ja-JP" sz="1600" b="1" dirty="0"/>
              <a:t>A</a:t>
            </a:r>
            <a:r>
              <a:rPr lang="ja-JP" altLang="en-US" sz="1600" b="1" dirty="0"/>
              <a:t>（複数のアデニル酸）</a:t>
            </a:r>
            <a:endParaRPr lang="en-US" altLang="ja-JP" sz="1600" b="1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600" b="1" dirty="0"/>
              <a:t>　　配列の付加 （</a:t>
            </a:r>
            <a:r>
              <a:rPr lang="en-US" altLang="ja-JP" sz="1600" b="1" dirty="0"/>
              <a:t>3’</a:t>
            </a:r>
            <a:r>
              <a:rPr lang="ja-JP" altLang="en-US" sz="1600" b="1" dirty="0"/>
              <a:t>末端）</a:t>
            </a:r>
            <a:endParaRPr lang="en-US" altLang="ja-JP" sz="1600" b="1" dirty="0"/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AAF14C18-B303-4CFC-82DA-F10CCCAF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919" y="5579122"/>
            <a:ext cx="27689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600" dirty="0"/>
              <a:t>イントロンの除去</a:t>
            </a:r>
            <a:endParaRPr lang="en-US" altLang="ja-JP" sz="1600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600" dirty="0"/>
              <a:t>エキソンの結合</a:t>
            </a:r>
            <a:endParaRPr lang="en-US" altLang="ja-JP" sz="1600" dirty="0"/>
          </a:p>
        </p:txBody>
      </p:sp>
      <p:sp>
        <p:nvSpPr>
          <p:cNvPr id="88" name="Text Box 44">
            <a:extLst>
              <a:ext uri="{FF2B5EF4-FFF2-40B4-BE49-F238E27FC236}">
                <a16:creationId xmlns:a16="http://schemas.microsoft.com/office/drawing/2014/main" id="{7A055849-8051-4B69-8813-93F04A75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936" y="5269050"/>
            <a:ext cx="20852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600" b="1" dirty="0"/>
              <a:t>③ スプライシング</a:t>
            </a:r>
            <a:endParaRPr lang="en-US" altLang="ja-JP" sz="1600" b="1" dirty="0"/>
          </a:p>
        </p:txBody>
      </p:sp>
      <p:sp>
        <p:nvSpPr>
          <p:cNvPr id="89" name="Text Box 44">
            <a:extLst>
              <a:ext uri="{FF2B5EF4-FFF2-40B4-BE49-F238E27FC236}">
                <a16:creationId xmlns:a16="http://schemas.microsoft.com/office/drawing/2014/main" id="{394D4B12-49FD-4F0C-95BE-B3F0B9F2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41" y="3997476"/>
            <a:ext cx="14353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600" dirty="0"/>
              <a:t>ポリ</a:t>
            </a:r>
            <a:r>
              <a:rPr lang="en-US" altLang="ja-JP" sz="1600" dirty="0"/>
              <a:t>A</a:t>
            </a:r>
            <a:r>
              <a:rPr lang="ja-JP" altLang="en-US" sz="1600" dirty="0"/>
              <a:t>尾部</a:t>
            </a:r>
            <a:endParaRPr lang="en-US" altLang="ja-JP" sz="1600" dirty="0"/>
          </a:p>
        </p:txBody>
      </p:sp>
      <p:sp>
        <p:nvSpPr>
          <p:cNvPr id="90" name="Text Box 44">
            <a:extLst>
              <a:ext uri="{FF2B5EF4-FFF2-40B4-BE49-F238E27FC236}">
                <a16:creationId xmlns:a16="http://schemas.microsoft.com/office/drawing/2014/main" id="{0DCC8C7C-68BD-4ED4-878E-AB7D9D691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25" y="5708507"/>
            <a:ext cx="13691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800" b="1"/>
              <a:t>mRNA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 b="1"/>
              <a:t>（成熟型）</a:t>
            </a:r>
            <a:r>
              <a:rPr lang="en-US" altLang="ja-JP" sz="1800" b="1"/>
              <a:t> </a:t>
            </a:r>
          </a:p>
        </p:txBody>
      </p:sp>
      <p:sp>
        <p:nvSpPr>
          <p:cNvPr id="91" name="Text Box 44">
            <a:extLst>
              <a:ext uri="{FF2B5EF4-FFF2-40B4-BE49-F238E27FC236}">
                <a16:creationId xmlns:a16="http://schemas.microsoft.com/office/drawing/2014/main" id="{5F26F539-5F5F-44DD-AE74-A113B5DDB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3286725"/>
            <a:ext cx="36430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800"/>
              <a:t>1. </a:t>
            </a:r>
            <a:r>
              <a:rPr lang="ja-JP" altLang="en-US" sz="1800"/>
              <a:t>キャップ構造とポリ</a:t>
            </a:r>
            <a:r>
              <a:rPr lang="en-US" altLang="ja-JP" sz="1800"/>
              <a:t>A</a:t>
            </a:r>
            <a:r>
              <a:rPr lang="ja-JP" altLang="en-US" sz="1800"/>
              <a:t>配列は　</a:t>
            </a:r>
            <a:endParaRPr lang="en-US" altLang="ja-JP" sz="18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　　</a:t>
            </a:r>
            <a:r>
              <a:rPr lang="en-US" altLang="ja-JP" sz="1800"/>
              <a:t>mRNA</a:t>
            </a:r>
            <a:r>
              <a:rPr lang="ja-JP" altLang="en-US" sz="1800"/>
              <a:t>を安定化させる。</a:t>
            </a:r>
            <a:endParaRPr lang="en-US" altLang="ja-JP" sz="1800"/>
          </a:p>
        </p:txBody>
      </p:sp>
      <p:sp>
        <p:nvSpPr>
          <p:cNvPr id="92" name="Text Box 44">
            <a:extLst>
              <a:ext uri="{FF2B5EF4-FFF2-40B4-BE49-F238E27FC236}">
                <a16:creationId xmlns:a16="http://schemas.microsoft.com/office/drawing/2014/main" id="{95DA67DF-0C4F-41F6-89AB-31B9E1B25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4019553"/>
            <a:ext cx="36430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800"/>
              <a:t>2.</a:t>
            </a:r>
            <a:r>
              <a:rPr lang="ja-JP" altLang="en-US" sz="1800"/>
              <a:t> イントロンとエキソンは、それぞれ</a:t>
            </a:r>
            <a:endParaRPr lang="en-US" altLang="ja-JP" sz="18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　  タンパク質をコードしない配列と</a:t>
            </a:r>
            <a:endParaRPr lang="en-US" altLang="ja-JP" sz="18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     コードする配列である。</a:t>
            </a:r>
            <a:endParaRPr lang="en-US" altLang="ja-JP" sz="1800"/>
          </a:p>
        </p:txBody>
      </p:sp>
      <p:sp>
        <p:nvSpPr>
          <p:cNvPr id="93" name="Text Box 44">
            <a:extLst>
              <a:ext uri="{FF2B5EF4-FFF2-40B4-BE49-F238E27FC236}">
                <a16:creationId xmlns:a16="http://schemas.microsoft.com/office/drawing/2014/main" id="{2254C54A-79B2-4D11-B741-CD1094F38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033454"/>
            <a:ext cx="36430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800"/>
              <a:t>3.</a:t>
            </a:r>
            <a:r>
              <a:rPr lang="ja-JP" altLang="en-US" sz="1800"/>
              <a:t> </a:t>
            </a:r>
            <a:r>
              <a:rPr lang="en-US" altLang="ja-JP" sz="1800"/>
              <a:t>mRNA</a:t>
            </a:r>
            <a:r>
              <a:rPr lang="ja-JP" altLang="en-US" sz="1800"/>
              <a:t>の</a:t>
            </a:r>
            <a:r>
              <a:rPr lang="en-US" altLang="ja-JP" sz="1800"/>
              <a:t>5’</a:t>
            </a:r>
            <a:r>
              <a:rPr lang="ja-JP" altLang="en-US" sz="1800"/>
              <a:t>末端と</a:t>
            </a:r>
            <a:r>
              <a:rPr lang="en-US" altLang="ja-JP" sz="1800"/>
              <a:t>3’</a:t>
            </a:r>
            <a:r>
              <a:rPr lang="ja-JP" altLang="en-US" sz="1800"/>
              <a:t>末端に</a:t>
            </a:r>
            <a:endParaRPr lang="en-US" altLang="ja-JP" sz="18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　 非翻訳領域（タンパク質になら</a:t>
            </a:r>
            <a:endParaRPr lang="en-US" altLang="ja-JP" sz="18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　 ない配列）が含まれる。</a:t>
            </a:r>
            <a:endParaRPr lang="en-US" altLang="ja-JP" sz="1800"/>
          </a:p>
        </p:txBody>
      </p:sp>
      <p:sp>
        <p:nvSpPr>
          <p:cNvPr id="94" name="Text Box 44">
            <a:extLst>
              <a:ext uri="{FF2B5EF4-FFF2-40B4-BE49-F238E27FC236}">
                <a16:creationId xmlns:a16="http://schemas.microsoft.com/office/drawing/2014/main" id="{AC34D8CB-CE22-46CF-B472-D59E81A43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6075159"/>
            <a:ext cx="36430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800" dirty="0"/>
              <a:t>4.</a:t>
            </a:r>
            <a:r>
              <a:rPr lang="ja-JP" altLang="en-US" sz="1800" dirty="0"/>
              <a:t> </a:t>
            </a:r>
            <a:r>
              <a:rPr lang="en-US" altLang="ja-JP" sz="1800" dirty="0"/>
              <a:t>mRNA</a:t>
            </a:r>
            <a:r>
              <a:rPr lang="ja-JP" altLang="en-US" sz="1800" dirty="0"/>
              <a:t>のプロセシングは核内で</a:t>
            </a:r>
            <a:endParaRPr lang="en-US" altLang="ja-JP" sz="1800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 dirty="0"/>
              <a:t>　　行われる。（前スライド）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33214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正方形/長方形 184"/>
          <p:cNvSpPr/>
          <p:nvPr/>
        </p:nvSpPr>
        <p:spPr>
          <a:xfrm>
            <a:off x="0" y="-402746"/>
            <a:ext cx="9144000" cy="116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>
          <a:xfrm>
            <a:off x="-347404" y="135780"/>
            <a:ext cx="9828713" cy="57606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3600"/>
              </a:lnSpc>
              <a:defRPr/>
            </a:pPr>
            <a:r>
              <a:rPr lang="ja-JP" altLang="en-US" sz="3200" b="1" spc="1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逆転写</a:t>
            </a:r>
            <a:endParaRPr lang="en-US" altLang="ja-JP" sz="3200" b="1" spc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itchFamily="34" charset="0"/>
            </a:endParaRPr>
          </a:p>
        </p:txBody>
      </p:sp>
      <p:sp>
        <p:nvSpPr>
          <p:cNvPr id="3076" name="正方形/長方形 153"/>
          <p:cNvSpPr>
            <a:spLocks noChangeArrowheads="1"/>
          </p:cNvSpPr>
          <p:nvPr/>
        </p:nvSpPr>
        <p:spPr bwMode="auto">
          <a:xfrm>
            <a:off x="3175" y="-1270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F1AE52-62F5-34E3-72D6-3E0546C25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46" b="61980"/>
          <a:stretch/>
        </p:blipFill>
        <p:spPr>
          <a:xfrm>
            <a:off x="161764" y="2852936"/>
            <a:ext cx="8820472" cy="61824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3F8757E-EB79-8F3B-5EE2-787F0643A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90" t="-3080" r="24078" b="92095"/>
          <a:stretch/>
        </p:blipFill>
        <p:spPr>
          <a:xfrm>
            <a:off x="2424904" y="1087974"/>
            <a:ext cx="4536504" cy="50405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5095425-7AB2-26B2-74CD-AB8818F9F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8" t="78525" r="25710"/>
          <a:stretch/>
        </p:blipFill>
        <p:spPr>
          <a:xfrm>
            <a:off x="2321560" y="5842826"/>
            <a:ext cx="4536504" cy="985408"/>
          </a:xfrm>
          <a:prstGeom prst="rect">
            <a:avLst/>
          </a:prstGeom>
        </p:spPr>
      </p:pic>
      <p:sp>
        <p:nvSpPr>
          <p:cNvPr id="7" name="右矢印 145">
            <a:extLst>
              <a:ext uri="{FF2B5EF4-FFF2-40B4-BE49-F238E27FC236}">
                <a16:creationId xmlns:a16="http://schemas.microsoft.com/office/drawing/2014/main" id="{09582284-9939-1C24-481E-B19346BB0C2D}"/>
              </a:ext>
            </a:extLst>
          </p:cNvPr>
          <p:cNvSpPr/>
          <p:nvPr/>
        </p:nvSpPr>
        <p:spPr>
          <a:xfrm>
            <a:off x="4445986" y="3115716"/>
            <a:ext cx="252028" cy="1802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1458085-755A-310B-EB2B-7920C55A6E04}"/>
              </a:ext>
            </a:extLst>
          </p:cNvPr>
          <p:cNvSpPr/>
          <p:nvPr/>
        </p:nvSpPr>
        <p:spPr>
          <a:xfrm>
            <a:off x="70198" y="2131708"/>
            <a:ext cx="9182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成熟型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RNA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のポリ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配列に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Oligo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dt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プライマーが結合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アニーリング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する。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CF5247A-EB1A-E393-CFCC-C0FE2FC06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011" b="31513"/>
          <a:stretch/>
        </p:blipFill>
        <p:spPr>
          <a:xfrm>
            <a:off x="161764" y="4573393"/>
            <a:ext cx="8820472" cy="985408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53B96DB-3ABE-FAEC-BA65-49105FCA2BD1}"/>
              </a:ext>
            </a:extLst>
          </p:cNvPr>
          <p:cNvSpPr/>
          <p:nvPr/>
        </p:nvSpPr>
        <p:spPr>
          <a:xfrm>
            <a:off x="65216" y="4080214"/>
            <a:ext cx="8935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逆転写酵素が、</a:t>
            </a:r>
            <a:r>
              <a:rPr lang="en-US" altLang="ja-JP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RNA</a:t>
            </a: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の塩基配列に基づいて、ヌクレオチドを重合していく。</a:t>
            </a:r>
          </a:p>
        </p:txBody>
      </p:sp>
      <p:sp>
        <p:nvSpPr>
          <p:cNvPr id="11" name="右矢印 145">
            <a:extLst>
              <a:ext uri="{FF2B5EF4-FFF2-40B4-BE49-F238E27FC236}">
                <a16:creationId xmlns:a16="http://schemas.microsoft.com/office/drawing/2014/main" id="{CB419A79-7ADF-D103-E4A5-3BCB970775F7}"/>
              </a:ext>
            </a:extLst>
          </p:cNvPr>
          <p:cNvSpPr/>
          <p:nvPr/>
        </p:nvSpPr>
        <p:spPr>
          <a:xfrm>
            <a:off x="4441128" y="4909491"/>
            <a:ext cx="252028" cy="1802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4F8D1F0-1DDA-A0AF-99C3-719980B41870}"/>
              </a:ext>
            </a:extLst>
          </p:cNvPr>
          <p:cNvSpPr/>
          <p:nvPr/>
        </p:nvSpPr>
        <p:spPr>
          <a:xfrm>
            <a:off x="3175" y="727778"/>
            <a:ext cx="2610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</a:p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成熟型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CC5B074-AF2A-FBA6-31CE-4EF2671F3E65}"/>
              </a:ext>
            </a:extLst>
          </p:cNvPr>
          <p:cNvSpPr/>
          <p:nvPr/>
        </p:nvSpPr>
        <p:spPr>
          <a:xfrm>
            <a:off x="1206" y="1842472"/>
            <a:ext cx="1258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E957C99-60D2-88CE-C203-2583BC589E92}"/>
              </a:ext>
            </a:extLst>
          </p:cNvPr>
          <p:cNvSpPr/>
          <p:nvPr/>
        </p:nvSpPr>
        <p:spPr>
          <a:xfrm>
            <a:off x="1206" y="3748970"/>
            <a:ext cx="1258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7404323-325B-F152-3BA8-9D671AAAD2E1}"/>
              </a:ext>
            </a:extLst>
          </p:cNvPr>
          <p:cNvSpPr/>
          <p:nvPr/>
        </p:nvSpPr>
        <p:spPr>
          <a:xfrm>
            <a:off x="9208" y="5817840"/>
            <a:ext cx="2610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  </a:t>
            </a:r>
          </a:p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9F946AB-F1B5-4420-A0C4-6820FCD414B2}"/>
              </a:ext>
            </a:extLst>
          </p:cNvPr>
          <p:cNvCxnSpPr>
            <a:cxnSpLocks/>
          </p:cNvCxnSpPr>
          <p:nvPr/>
        </p:nvCxnSpPr>
        <p:spPr>
          <a:xfrm flipV="1">
            <a:off x="2266696" y="4962916"/>
            <a:ext cx="0" cy="409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AC71AFB-7CEF-9691-C7AC-C6792C24541D}"/>
              </a:ext>
            </a:extLst>
          </p:cNvPr>
          <p:cNvSpPr/>
          <p:nvPr/>
        </p:nvSpPr>
        <p:spPr>
          <a:xfrm>
            <a:off x="2077734" y="5359503"/>
            <a:ext cx="136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逆転写酵素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4387D53-69E2-7871-A9E2-1AFA8A375065}"/>
              </a:ext>
            </a:extLst>
          </p:cNvPr>
          <p:cNvSpPr/>
          <p:nvPr/>
        </p:nvSpPr>
        <p:spPr>
          <a:xfrm>
            <a:off x="2266696" y="3463210"/>
            <a:ext cx="2426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Oligo (dt)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プライマー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78E7335-3BBB-EAC0-9DAA-A0EAFFDD8FEA}"/>
              </a:ext>
            </a:extLst>
          </p:cNvPr>
          <p:cNvSpPr/>
          <p:nvPr/>
        </p:nvSpPr>
        <p:spPr>
          <a:xfrm>
            <a:off x="5073074" y="1479259"/>
            <a:ext cx="136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ポリ</a:t>
            </a:r>
            <a:r>
              <a:rPr lang="en-US" altLang="ja-JP" sz="16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r>
              <a:rPr lang="ja-JP" altLang="en-US" sz="16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配列</a:t>
            </a:r>
            <a:endParaRPr lang="en-US" altLang="ja-JP" sz="16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7A6C838-367C-EAF5-A305-F71E7FCE08B0}"/>
              </a:ext>
            </a:extLst>
          </p:cNvPr>
          <p:cNvCxnSpPr>
            <a:cxnSpLocks/>
          </p:cNvCxnSpPr>
          <p:nvPr/>
        </p:nvCxnSpPr>
        <p:spPr>
          <a:xfrm>
            <a:off x="783760" y="5218152"/>
            <a:ext cx="253592" cy="44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960F26C-9DA2-CB0C-F04C-D372A8E23B1C}"/>
              </a:ext>
            </a:extLst>
          </p:cNvPr>
          <p:cNvSpPr/>
          <p:nvPr/>
        </p:nvSpPr>
        <p:spPr>
          <a:xfrm>
            <a:off x="-770822" y="5111817"/>
            <a:ext cx="3674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	dNTP</a:t>
            </a:r>
          </a:p>
          <a:p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　　　　　　（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ヌクレオチド三リン酸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928B98D-65D7-944D-A0EA-1D47B152BB75}"/>
              </a:ext>
            </a:extLst>
          </p:cNvPr>
          <p:cNvSpPr/>
          <p:nvPr/>
        </p:nvSpPr>
        <p:spPr>
          <a:xfrm>
            <a:off x="4235915" y="3395403"/>
            <a:ext cx="136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81C41B16-F564-2218-35E0-1B4E2EE5A09D}"/>
              </a:ext>
            </a:extLst>
          </p:cNvPr>
          <p:cNvSpPr/>
          <p:nvPr/>
        </p:nvSpPr>
        <p:spPr>
          <a:xfrm>
            <a:off x="4234820" y="5167248"/>
            <a:ext cx="136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044ED782-1E95-3E40-3365-BF720FC157F4}"/>
              </a:ext>
            </a:extLst>
          </p:cNvPr>
          <p:cNvCxnSpPr>
            <a:cxnSpLocks/>
          </p:cNvCxnSpPr>
          <p:nvPr/>
        </p:nvCxnSpPr>
        <p:spPr>
          <a:xfrm flipH="1" flipV="1">
            <a:off x="2262767" y="6521538"/>
            <a:ext cx="797065" cy="12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15A1B754-4A24-4AF8-DA6F-496D4EC737E2}"/>
              </a:ext>
            </a:extLst>
          </p:cNvPr>
          <p:cNvSpPr/>
          <p:nvPr/>
        </p:nvSpPr>
        <p:spPr>
          <a:xfrm>
            <a:off x="240487" y="6328332"/>
            <a:ext cx="3674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	cDNA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（赤）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　　　　　　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右中かっこ 166">
            <a:extLst>
              <a:ext uri="{FF2B5EF4-FFF2-40B4-BE49-F238E27FC236}">
                <a16:creationId xmlns:a16="http://schemas.microsoft.com/office/drawing/2014/main" id="{8BD6CB8B-D1FF-48BD-40EB-53DD60B7E34E}"/>
              </a:ext>
            </a:extLst>
          </p:cNvPr>
          <p:cNvSpPr/>
          <p:nvPr/>
        </p:nvSpPr>
        <p:spPr>
          <a:xfrm rot="10800000">
            <a:off x="7043877" y="3035155"/>
            <a:ext cx="130872" cy="3132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8C88AD1B-8EFD-520D-DBC6-FA1690B8EE25}"/>
              </a:ext>
            </a:extLst>
          </p:cNvPr>
          <p:cNvSpPr/>
          <p:nvPr/>
        </p:nvSpPr>
        <p:spPr>
          <a:xfrm>
            <a:off x="6084168" y="3022520"/>
            <a:ext cx="136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水素結合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9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1003E5C9-AED6-4601-BF38-CBC41D36C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915" y="5136082"/>
            <a:ext cx="1951543" cy="134738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DCDB18E-EF44-4BEF-814E-0825BA690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098" y="1842774"/>
            <a:ext cx="2030209" cy="139670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15875" y="-116401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579376" y="69504"/>
            <a:ext cx="80204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sz="3000" b="1"/>
              <a:t>核酸の基本構造単位： ヌクレオチド</a:t>
            </a:r>
            <a:endParaRPr lang="en-US" altLang="ja-JP" sz="3000" b="1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24B1BE-B61A-4CD1-93B9-B77ECA4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878" y="6520259"/>
            <a:ext cx="418626" cy="365125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242" name="Text Box 44">
            <a:extLst>
              <a:ext uri="{FF2B5EF4-FFF2-40B4-BE49-F238E27FC236}">
                <a16:creationId xmlns:a16="http://schemas.microsoft.com/office/drawing/2014/main" id="{5288C29E-27DC-40B9-98B2-2BB36C27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52" y="1928853"/>
            <a:ext cx="10463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H</a:t>
            </a:r>
            <a:r>
              <a:rPr lang="en-US" altLang="ja-JP" sz="1600" baseline="-250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altLang="ja-JP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B11BD94-6F01-47E1-BD87-89D712F33DCB}"/>
              </a:ext>
            </a:extLst>
          </p:cNvPr>
          <p:cNvCxnSpPr/>
          <p:nvPr/>
        </p:nvCxnSpPr>
        <p:spPr>
          <a:xfrm>
            <a:off x="1563748" y="2187923"/>
            <a:ext cx="7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 Box 44">
            <a:extLst>
              <a:ext uri="{FF2B5EF4-FFF2-40B4-BE49-F238E27FC236}">
                <a16:creationId xmlns:a16="http://schemas.microsoft.com/office/drawing/2014/main" id="{F17E38D8-B9CD-4310-B65C-F0D3EE668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567" y="1790354"/>
            <a:ext cx="10463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H</a:t>
            </a:r>
            <a:r>
              <a:rPr lang="en-US" altLang="ja-JP" sz="1600" baseline="-250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altLang="ja-JP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63" name="Text Box 44">
            <a:extLst>
              <a:ext uri="{FF2B5EF4-FFF2-40B4-BE49-F238E27FC236}">
                <a16:creationId xmlns:a16="http://schemas.microsoft.com/office/drawing/2014/main" id="{B8A1B3EF-F9E6-454C-AB7C-AB86C8553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22" y="2785009"/>
            <a:ext cx="16244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ja-JP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エステル結合</a:t>
            </a:r>
            <a:endParaRPr lang="en-US" altLang="ja-JP" sz="16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9C7E42D-879E-42F9-B8B8-54C39DC39900}"/>
              </a:ext>
            </a:extLst>
          </p:cNvPr>
          <p:cNvCxnSpPr>
            <a:cxnSpLocks/>
          </p:cNvCxnSpPr>
          <p:nvPr/>
        </p:nvCxnSpPr>
        <p:spPr>
          <a:xfrm flipV="1">
            <a:off x="1707893" y="2256803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62BEC495-1B42-4D2C-A54F-B0F55DF3B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504" y="766374"/>
            <a:ext cx="1554480" cy="1135380"/>
          </a:xfrm>
          <a:prstGeom prst="rect">
            <a:avLst/>
          </a:prstGeom>
        </p:spPr>
      </p:pic>
      <p:pic>
        <p:nvPicPr>
          <p:cNvPr id="380" name="図 379">
            <a:extLst>
              <a:ext uri="{FF2B5EF4-FFF2-40B4-BE49-F238E27FC236}">
                <a16:creationId xmlns:a16="http://schemas.microsoft.com/office/drawing/2014/main" id="{84940D79-8DB9-4A0D-BB56-E1E919ED69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514"/>
          <a:stretch/>
        </p:blipFill>
        <p:spPr>
          <a:xfrm>
            <a:off x="3285079" y="3767560"/>
            <a:ext cx="1145117" cy="1324536"/>
          </a:xfrm>
          <a:prstGeom prst="rect">
            <a:avLst/>
          </a:prstGeom>
        </p:spPr>
      </p:pic>
      <p:sp>
        <p:nvSpPr>
          <p:cNvPr id="382" name="Text Box 44">
            <a:extLst>
              <a:ext uri="{FF2B5EF4-FFF2-40B4-BE49-F238E27FC236}">
                <a16:creationId xmlns:a16="http://schemas.microsoft.com/office/drawing/2014/main" id="{673581CF-7EA9-4AEC-BEBD-6DB630E1D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642" y="5173299"/>
            <a:ext cx="10463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H</a:t>
            </a:r>
            <a:r>
              <a:rPr lang="en-US" altLang="ja-JP" sz="1600" baseline="-250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altLang="ja-JP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83" name="Text Box 44">
            <a:extLst>
              <a:ext uri="{FF2B5EF4-FFF2-40B4-BE49-F238E27FC236}">
                <a16:creationId xmlns:a16="http://schemas.microsoft.com/office/drawing/2014/main" id="{38BADF8A-0D42-4269-B3E5-6393F0E6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8" y="5108661"/>
            <a:ext cx="1024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グリコシド</a:t>
            </a:r>
            <a:endParaRPr lang="en-US" altLang="ja-JP" sz="16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ja-JP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結合</a:t>
            </a:r>
            <a:endParaRPr lang="en-US" altLang="ja-JP" sz="16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5" name="直線コネクタ 384">
            <a:extLst>
              <a:ext uri="{FF2B5EF4-FFF2-40B4-BE49-F238E27FC236}">
                <a16:creationId xmlns:a16="http://schemas.microsoft.com/office/drawing/2014/main" id="{B6C30E07-6E28-4230-8AFE-B6D5A185FA09}"/>
              </a:ext>
            </a:extLst>
          </p:cNvPr>
          <p:cNvCxnSpPr/>
          <p:nvPr/>
        </p:nvCxnSpPr>
        <p:spPr>
          <a:xfrm>
            <a:off x="1647124" y="5479569"/>
            <a:ext cx="7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Text Box 44">
            <a:extLst>
              <a:ext uri="{FF2B5EF4-FFF2-40B4-BE49-F238E27FC236}">
                <a16:creationId xmlns:a16="http://schemas.microsoft.com/office/drawing/2014/main" id="{5C946F08-857B-4626-998E-62F33E22D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943" y="5082000"/>
            <a:ext cx="10463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ja-JP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H</a:t>
            </a:r>
            <a:r>
              <a:rPr lang="en-US" altLang="ja-JP" sz="1600" baseline="-250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altLang="ja-JP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87" name="Text Box 44">
            <a:extLst>
              <a:ext uri="{FF2B5EF4-FFF2-40B4-BE49-F238E27FC236}">
                <a16:creationId xmlns:a16="http://schemas.microsoft.com/office/drawing/2014/main" id="{6EACF668-3AC0-4DCB-8B43-972FF251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65" y="6075777"/>
            <a:ext cx="16244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ja-JP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エステル結合</a:t>
            </a:r>
            <a:endParaRPr lang="en-US" altLang="ja-JP" sz="16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8" name="直線矢印コネクタ 387">
            <a:extLst>
              <a:ext uri="{FF2B5EF4-FFF2-40B4-BE49-F238E27FC236}">
                <a16:creationId xmlns:a16="http://schemas.microsoft.com/office/drawing/2014/main" id="{FE456096-07F0-472C-8791-423C68A1AD15}"/>
              </a:ext>
            </a:extLst>
          </p:cNvPr>
          <p:cNvCxnSpPr>
            <a:cxnSpLocks/>
          </p:cNvCxnSpPr>
          <p:nvPr/>
        </p:nvCxnSpPr>
        <p:spPr>
          <a:xfrm flipV="1">
            <a:off x="1791269" y="5548449"/>
            <a:ext cx="0" cy="50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>
            <a:extLst>
              <a:ext uri="{FF2B5EF4-FFF2-40B4-BE49-F238E27FC236}">
                <a16:creationId xmlns:a16="http://schemas.microsoft.com/office/drawing/2014/main" id="{1268DBC8-221F-4EA5-A60F-9E6AD3E14F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9656"/>
          <a:stretch/>
        </p:blipFill>
        <p:spPr>
          <a:xfrm>
            <a:off x="716589" y="1749874"/>
            <a:ext cx="882387" cy="899072"/>
          </a:xfrm>
          <a:prstGeom prst="rect">
            <a:avLst/>
          </a:prstGeom>
        </p:spPr>
      </p:pic>
      <p:pic>
        <p:nvPicPr>
          <p:cNvPr id="457" name="図 456">
            <a:extLst>
              <a:ext uri="{FF2B5EF4-FFF2-40B4-BE49-F238E27FC236}">
                <a16:creationId xmlns:a16="http://schemas.microsoft.com/office/drawing/2014/main" id="{165D11A2-8DAC-446E-BF53-A951DA6DA4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9656"/>
          <a:stretch/>
        </p:blipFill>
        <p:spPr>
          <a:xfrm>
            <a:off x="728790" y="5047117"/>
            <a:ext cx="882387" cy="899072"/>
          </a:xfrm>
          <a:prstGeom prst="rect">
            <a:avLst/>
          </a:prstGeom>
        </p:spPr>
      </p:pic>
      <p:sp>
        <p:nvSpPr>
          <p:cNvPr id="458" name="Text Box 44">
            <a:extLst>
              <a:ext uri="{FF2B5EF4-FFF2-40B4-BE49-F238E27FC236}">
                <a16:creationId xmlns:a16="http://schemas.microsoft.com/office/drawing/2014/main" id="{3D5562C5-6C6C-4833-B7C8-75FD7B297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52981"/>
            <a:ext cx="12463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000" b="1"/>
              <a:t>DNA</a:t>
            </a:r>
          </a:p>
        </p:txBody>
      </p:sp>
      <p:sp>
        <p:nvSpPr>
          <p:cNvPr id="459" name="Text Box 44">
            <a:extLst>
              <a:ext uri="{FF2B5EF4-FFF2-40B4-BE49-F238E27FC236}">
                <a16:creationId xmlns:a16="http://schemas.microsoft.com/office/drawing/2014/main" id="{A05B3B11-119D-4594-ACF8-FE11157BA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04" y="3849325"/>
            <a:ext cx="12463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000" b="1"/>
              <a:t>RNA</a:t>
            </a:r>
          </a:p>
        </p:txBody>
      </p:sp>
      <p:sp>
        <p:nvSpPr>
          <p:cNvPr id="460" name="Text Box 44">
            <a:extLst>
              <a:ext uri="{FF2B5EF4-FFF2-40B4-BE49-F238E27FC236}">
                <a16:creationId xmlns:a16="http://schemas.microsoft.com/office/drawing/2014/main" id="{721C95F6-1CDB-426F-8E4C-EF637675B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22" y="1377816"/>
            <a:ext cx="12463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ja-JP" altLang="en-US" sz="2000" b="1"/>
              <a:t>リン酸</a:t>
            </a:r>
            <a:endParaRPr lang="en-US" altLang="ja-JP" sz="2000" b="1"/>
          </a:p>
        </p:txBody>
      </p:sp>
      <p:sp>
        <p:nvSpPr>
          <p:cNvPr id="461" name="Text Box 44">
            <a:extLst>
              <a:ext uri="{FF2B5EF4-FFF2-40B4-BE49-F238E27FC236}">
                <a16:creationId xmlns:a16="http://schemas.microsoft.com/office/drawing/2014/main" id="{F8E1A6F3-E1AB-47EA-8D18-4E721E49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497" y="907622"/>
            <a:ext cx="24250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 b="1"/>
              <a:t>塩基 </a:t>
            </a:r>
            <a:endParaRPr lang="en-US" altLang="ja-JP" sz="2000" b="1"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 b="1"/>
              <a:t>（アデニン）</a:t>
            </a:r>
            <a:endParaRPr lang="en-US" altLang="ja-JP" sz="2000" b="1"/>
          </a:p>
        </p:txBody>
      </p:sp>
      <p:sp>
        <p:nvSpPr>
          <p:cNvPr id="462" name="Text Box 44">
            <a:extLst>
              <a:ext uri="{FF2B5EF4-FFF2-40B4-BE49-F238E27FC236}">
                <a16:creationId xmlns:a16="http://schemas.microsoft.com/office/drawing/2014/main" id="{88C49F27-FE0E-435A-802D-CDB02F0A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204" y="3205980"/>
            <a:ext cx="30328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000" b="1" dirty="0"/>
              <a:t>β-D-</a:t>
            </a:r>
            <a:r>
              <a:rPr lang="ja-JP" altLang="en-US" sz="2000" b="1" dirty="0"/>
              <a:t>デオキシリボース</a:t>
            </a:r>
            <a:endParaRPr lang="en-US" altLang="ja-JP" sz="2000" b="1" dirty="0"/>
          </a:p>
        </p:txBody>
      </p:sp>
      <p:sp>
        <p:nvSpPr>
          <p:cNvPr id="463" name="Text Box 44">
            <a:extLst>
              <a:ext uri="{FF2B5EF4-FFF2-40B4-BE49-F238E27FC236}">
                <a16:creationId xmlns:a16="http://schemas.microsoft.com/office/drawing/2014/main" id="{EA5EBECD-1161-484B-85B6-450EE52A5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162" y="4018040"/>
            <a:ext cx="24250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 b="1"/>
              <a:t>塩基 </a:t>
            </a:r>
            <a:endParaRPr lang="en-US" altLang="ja-JP" sz="2000" b="1"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 b="1"/>
              <a:t>（シトシン）</a:t>
            </a:r>
            <a:endParaRPr lang="en-US" altLang="ja-JP" sz="2000" b="1"/>
          </a:p>
        </p:txBody>
      </p:sp>
      <p:sp>
        <p:nvSpPr>
          <p:cNvPr id="464" name="Text Box 44">
            <a:extLst>
              <a:ext uri="{FF2B5EF4-FFF2-40B4-BE49-F238E27FC236}">
                <a16:creationId xmlns:a16="http://schemas.microsoft.com/office/drawing/2014/main" id="{7396FBC8-8689-4409-BE1C-D481BE054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913" y="6400171"/>
            <a:ext cx="17850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000" b="1"/>
              <a:t>β-D-</a:t>
            </a:r>
            <a:r>
              <a:rPr lang="ja-JP" altLang="en-US" sz="2000" b="1"/>
              <a:t>リボース</a:t>
            </a:r>
            <a:endParaRPr lang="en-US" altLang="ja-JP" sz="2000" b="1"/>
          </a:p>
        </p:txBody>
      </p:sp>
      <p:sp>
        <p:nvSpPr>
          <p:cNvPr id="465" name="Text Box 44">
            <a:extLst>
              <a:ext uri="{FF2B5EF4-FFF2-40B4-BE49-F238E27FC236}">
                <a16:creationId xmlns:a16="http://schemas.microsoft.com/office/drawing/2014/main" id="{42373587-5106-40D5-869F-D20712ACE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83" y="4642272"/>
            <a:ext cx="12463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ja-JP" altLang="en-US" sz="2000" b="1"/>
              <a:t>リン酸</a:t>
            </a:r>
            <a:endParaRPr lang="en-US" altLang="ja-JP" sz="2000" b="1"/>
          </a:p>
        </p:txBody>
      </p:sp>
      <p:sp>
        <p:nvSpPr>
          <p:cNvPr id="466" name="Text Box 44">
            <a:extLst>
              <a:ext uri="{FF2B5EF4-FFF2-40B4-BE49-F238E27FC236}">
                <a16:creationId xmlns:a16="http://schemas.microsoft.com/office/drawing/2014/main" id="{792051B8-EB0D-4680-9994-664F6AB74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031" y="958694"/>
            <a:ext cx="40994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2000" b="1"/>
              <a:t>1. </a:t>
            </a:r>
            <a:r>
              <a:rPr lang="ja-JP" altLang="en-US" sz="2000" b="1"/>
              <a:t>リン酸基は細胞中では水素イオン　</a:t>
            </a:r>
            <a:endParaRPr lang="en-US" altLang="ja-JP" sz="2000" b="1"/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2000" b="1"/>
              <a:t>　 （</a:t>
            </a:r>
            <a:r>
              <a:rPr lang="en-US" altLang="ja-JP" sz="2000" b="1"/>
              <a:t>H</a:t>
            </a:r>
            <a:r>
              <a:rPr lang="ja-JP" altLang="en-US" sz="2000" b="1" baseline="30000"/>
              <a:t>＋</a:t>
            </a:r>
            <a:r>
              <a:rPr lang="ja-JP" altLang="en-US" sz="2000" b="1"/>
              <a:t>）放出する。従って、ヌクレオ</a:t>
            </a:r>
            <a:endParaRPr lang="en-US" altLang="ja-JP" sz="2000" b="1"/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2000" b="1"/>
              <a:t>　　チド（核酸）は負の電荷をもつ。</a:t>
            </a:r>
            <a:endParaRPr lang="en-US" altLang="ja-JP" sz="2000" b="1"/>
          </a:p>
        </p:txBody>
      </p:sp>
      <p:sp>
        <p:nvSpPr>
          <p:cNvPr id="243" name="Text Box 44">
            <a:extLst>
              <a:ext uri="{FF2B5EF4-FFF2-40B4-BE49-F238E27FC236}">
                <a16:creationId xmlns:a16="http://schemas.microsoft.com/office/drawing/2014/main" id="{94CF51A2-D430-4422-8536-186D3BAF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692" y="1918319"/>
            <a:ext cx="1055776" cy="59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グリコシド</a:t>
            </a:r>
            <a:endParaRPr lang="en-US" altLang="ja-JP" sz="16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ja-JP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結合</a:t>
            </a:r>
            <a:endParaRPr lang="en-US" altLang="ja-JP" sz="16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7" name="Text Box 44">
            <a:extLst>
              <a:ext uri="{FF2B5EF4-FFF2-40B4-BE49-F238E27FC236}">
                <a16:creationId xmlns:a16="http://schemas.microsoft.com/office/drawing/2014/main" id="{09035B1E-135D-41F6-8CF5-D81F1F5EC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031" y="2683127"/>
            <a:ext cx="409943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2000" b="1" dirty="0"/>
              <a:t>2. </a:t>
            </a:r>
            <a:r>
              <a:rPr lang="ja-JP" altLang="en-US" sz="2000" b="1" dirty="0"/>
              <a:t>ヌクレオチドからリン酸基を除いた</a:t>
            </a:r>
            <a:endParaRPr lang="en-US" altLang="ja-JP" sz="2000" b="1" dirty="0"/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2000" b="1" dirty="0"/>
              <a:t>　  構造を「ヌクレオシド」と呼ぶ。</a:t>
            </a:r>
            <a:endParaRPr lang="en-US" altLang="ja-JP" sz="2000" b="1" dirty="0"/>
          </a:p>
        </p:txBody>
      </p:sp>
      <p:sp>
        <p:nvSpPr>
          <p:cNvPr id="468" name="Text Box 44">
            <a:extLst>
              <a:ext uri="{FF2B5EF4-FFF2-40B4-BE49-F238E27FC236}">
                <a16:creationId xmlns:a16="http://schemas.microsoft.com/office/drawing/2014/main" id="{EE244F4A-5631-46A6-B480-6FE48791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031" y="4082978"/>
            <a:ext cx="40994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ja-JP" sz="2000" b="1" dirty="0"/>
              <a:t>3. </a:t>
            </a:r>
            <a:r>
              <a:rPr lang="ja-JP" altLang="en-US" sz="2000" b="1" dirty="0"/>
              <a:t>ヌクレオチド上の炭素の位置を</a:t>
            </a:r>
            <a:endParaRPr lang="en-US" altLang="ja-JP" sz="2000" b="1" dirty="0"/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2000" b="1" dirty="0"/>
              <a:t>　  記載する場合は、数字に</a:t>
            </a:r>
            <a:endParaRPr lang="en-US" altLang="ja-JP" sz="2000" b="1" dirty="0"/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ja-JP" altLang="en-US" sz="2000" b="1" dirty="0"/>
              <a:t>　　「</a:t>
            </a:r>
            <a:r>
              <a:rPr lang="en-US" altLang="ja-JP" sz="2000" b="1" dirty="0"/>
              <a:t>’(</a:t>
            </a:r>
            <a:r>
              <a:rPr lang="ja-JP" altLang="en-US" sz="2000" b="1" dirty="0"/>
              <a:t>ダッシュ</a:t>
            </a:r>
            <a:r>
              <a:rPr lang="en-US" altLang="ja-JP" sz="2000" b="1" dirty="0"/>
              <a:t>)</a:t>
            </a:r>
            <a:r>
              <a:rPr lang="ja-JP" altLang="en-US" sz="2000" b="1" dirty="0"/>
              <a:t>」をつける。</a:t>
            </a:r>
            <a:endParaRPr lang="en-US" altLang="ja-JP" sz="2000" b="1" dirty="0"/>
          </a:p>
        </p:txBody>
      </p:sp>
      <p:sp>
        <p:nvSpPr>
          <p:cNvPr id="469" name="Text Box 44">
            <a:extLst>
              <a:ext uri="{FF2B5EF4-FFF2-40B4-BE49-F238E27FC236}">
                <a16:creationId xmlns:a16="http://schemas.microsoft.com/office/drawing/2014/main" id="{173BAE87-B6F9-4214-8EC7-C9E964BE3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762" y="5847687"/>
            <a:ext cx="40994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/>
              <a:t>4. </a:t>
            </a:r>
            <a:r>
              <a:rPr lang="ja-JP" altLang="en-US" sz="2000" b="1" dirty="0"/>
              <a:t>ヌクレオチドの糖は、</a:t>
            </a:r>
            <a:r>
              <a:rPr lang="en-US" altLang="ja-JP" sz="2000" b="1" dirty="0"/>
              <a:t>β </a:t>
            </a:r>
            <a:r>
              <a:rPr lang="ja-JP" altLang="en-US" sz="2000" b="1" dirty="0"/>
              <a:t>アノマーで　</a:t>
            </a:r>
            <a:endParaRPr lang="en-US" altLang="ja-JP" sz="2000" b="1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b="1" dirty="0"/>
              <a:t>　  ある。　</a:t>
            </a:r>
            <a:endParaRPr lang="en-US" altLang="ja-JP" sz="2000" b="1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b="1" dirty="0"/>
              <a:t>　　　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90048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21004" y="-252584"/>
            <a:ext cx="9144000" cy="792088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741443" y="14027"/>
            <a:ext cx="80204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ja-JP" sz="2800" b="1" dirty="0"/>
              <a:t>RNA</a:t>
            </a:r>
            <a:r>
              <a:rPr lang="ja-JP" altLang="en-US" sz="2800" b="1" dirty="0"/>
              <a:t>の抽出･精製の原理</a:t>
            </a:r>
            <a:endParaRPr lang="en-US" altLang="ja-JP" sz="2800" b="1" dirty="0"/>
          </a:p>
        </p:txBody>
      </p:sp>
      <p:grpSp>
        <p:nvGrpSpPr>
          <p:cNvPr id="13313" name="グループ化 13312">
            <a:extLst>
              <a:ext uri="{FF2B5EF4-FFF2-40B4-BE49-F238E27FC236}">
                <a16:creationId xmlns:a16="http://schemas.microsoft.com/office/drawing/2014/main" id="{C82D3042-F110-BB6A-0034-631DCB6E9818}"/>
              </a:ext>
            </a:extLst>
          </p:cNvPr>
          <p:cNvGrpSpPr/>
          <p:nvPr/>
        </p:nvGrpSpPr>
        <p:grpSpPr>
          <a:xfrm>
            <a:off x="72123" y="592083"/>
            <a:ext cx="4278710" cy="2656523"/>
            <a:chOff x="78931" y="598386"/>
            <a:chExt cx="4278710" cy="2656523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26D8073-9A3E-0A86-DEB1-771A48BC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0755" y="1858205"/>
              <a:ext cx="2030209" cy="1396704"/>
            </a:xfrm>
            <a:prstGeom prst="rect">
              <a:avLst/>
            </a:prstGeom>
          </p:spPr>
        </p:pic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1DF145F-BD6C-A092-EB36-1F8EB66212DE}"/>
                </a:ext>
              </a:extLst>
            </p:cNvPr>
            <p:cNvCxnSpPr/>
            <p:nvPr/>
          </p:nvCxnSpPr>
          <p:spPr>
            <a:xfrm>
              <a:off x="1593405" y="2203354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3E2BF6B-71DD-BF4F-5984-540161C44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3161" y="781805"/>
              <a:ext cx="1554480" cy="1135380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EE70FCC8-E717-3BE5-D507-1D2DDF958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9656"/>
            <a:stretch/>
          </p:blipFill>
          <p:spPr>
            <a:xfrm>
              <a:off x="746246" y="1765305"/>
              <a:ext cx="882387" cy="899072"/>
            </a:xfrm>
            <a:prstGeom prst="rect">
              <a:avLst/>
            </a:prstGeom>
          </p:spPr>
        </p:pic>
        <p:sp>
          <p:nvSpPr>
            <p:cNvPr id="23" name="Text Box 44">
              <a:extLst>
                <a:ext uri="{FF2B5EF4-FFF2-40B4-BE49-F238E27FC236}">
                  <a16:creationId xmlns:a16="http://schemas.microsoft.com/office/drawing/2014/main" id="{B6957FEF-23F2-622F-682A-B0E0035CE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31" y="598386"/>
              <a:ext cx="124631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ja-JP" sz="2400" b="1" dirty="0"/>
                <a:t>DNA</a:t>
              </a:r>
            </a:p>
          </p:txBody>
        </p:sp>
        <p:sp>
          <p:nvSpPr>
            <p:cNvPr id="25" name="Text Box 44">
              <a:extLst>
                <a:ext uri="{FF2B5EF4-FFF2-40B4-BE49-F238E27FC236}">
                  <a16:creationId xmlns:a16="http://schemas.microsoft.com/office/drawing/2014/main" id="{7F8BDAAD-BB09-C6A4-8A29-02A37FF54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79" y="1393247"/>
              <a:ext cx="12463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ja-JP" altLang="en-US" sz="2000" b="1" dirty="0"/>
                <a:t>リン酸</a:t>
              </a:r>
              <a:endParaRPr lang="en-US" altLang="ja-JP" sz="2000" b="1" dirty="0"/>
            </a:p>
          </p:txBody>
        </p:sp>
      </p:grpSp>
      <p:grpSp>
        <p:nvGrpSpPr>
          <p:cNvPr id="13312" name="グループ化 13311">
            <a:extLst>
              <a:ext uri="{FF2B5EF4-FFF2-40B4-BE49-F238E27FC236}">
                <a16:creationId xmlns:a16="http://schemas.microsoft.com/office/drawing/2014/main" id="{7C628304-A849-2511-ED76-A7D646EA706D}"/>
              </a:ext>
            </a:extLst>
          </p:cNvPr>
          <p:cNvGrpSpPr/>
          <p:nvPr/>
        </p:nvGrpSpPr>
        <p:grpSpPr>
          <a:xfrm>
            <a:off x="5060034" y="569082"/>
            <a:ext cx="3701813" cy="2715902"/>
            <a:chOff x="789124" y="3982450"/>
            <a:chExt cx="3701813" cy="2715902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3BE6FCB9-29E7-6D87-50B6-CA38CA69F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2656" y="5350972"/>
              <a:ext cx="1951543" cy="134738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C3C0A9E-B9A0-6E1F-4BBD-7A255A050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1514"/>
            <a:stretch/>
          </p:blipFill>
          <p:spPr>
            <a:xfrm>
              <a:off x="3345820" y="3982450"/>
              <a:ext cx="1145117" cy="1324536"/>
            </a:xfrm>
            <a:prstGeom prst="rect">
              <a:avLst/>
            </a:prstGeom>
          </p:spPr>
        </p:pic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07F43C1-4D78-4A4D-36AC-61923CF5D1F1}"/>
                </a:ext>
              </a:extLst>
            </p:cNvPr>
            <p:cNvCxnSpPr/>
            <p:nvPr/>
          </p:nvCxnSpPr>
          <p:spPr>
            <a:xfrm>
              <a:off x="1707865" y="5694459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604C2705-452E-B62E-91D8-EF58A9A6F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9656"/>
            <a:stretch/>
          </p:blipFill>
          <p:spPr>
            <a:xfrm>
              <a:off x="789531" y="5262007"/>
              <a:ext cx="882387" cy="899072"/>
            </a:xfrm>
            <a:prstGeom prst="rect">
              <a:avLst/>
            </a:prstGeom>
          </p:spPr>
        </p:pic>
        <p:sp>
          <p:nvSpPr>
            <p:cNvPr id="30" name="Text Box 44">
              <a:extLst>
                <a:ext uri="{FF2B5EF4-FFF2-40B4-BE49-F238E27FC236}">
                  <a16:creationId xmlns:a16="http://schemas.microsoft.com/office/drawing/2014/main" id="{BD52178B-ADCC-79BF-3125-F39FAE763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124" y="4857162"/>
              <a:ext cx="12463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ja-JP" altLang="en-US" sz="2000" b="1"/>
                <a:t>リン酸</a:t>
              </a:r>
              <a:endParaRPr lang="en-US" altLang="ja-JP" sz="2000" b="1"/>
            </a:p>
          </p:txBody>
        </p:sp>
      </p:grpSp>
      <p:sp>
        <p:nvSpPr>
          <p:cNvPr id="13314" name="矢印: 下 13313">
            <a:extLst>
              <a:ext uri="{FF2B5EF4-FFF2-40B4-BE49-F238E27FC236}">
                <a16:creationId xmlns:a16="http://schemas.microsoft.com/office/drawing/2014/main" id="{66A1E408-B3CF-D458-6EDD-A01BC0613F5C}"/>
              </a:ext>
            </a:extLst>
          </p:cNvPr>
          <p:cNvSpPr/>
          <p:nvPr/>
        </p:nvSpPr>
        <p:spPr>
          <a:xfrm>
            <a:off x="4494848" y="3429000"/>
            <a:ext cx="365183" cy="22155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3316" name="グループ化 13315">
            <a:extLst>
              <a:ext uri="{FF2B5EF4-FFF2-40B4-BE49-F238E27FC236}">
                <a16:creationId xmlns:a16="http://schemas.microsoft.com/office/drawing/2014/main" id="{6BE94676-6170-5C7D-E9CC-9EF0F755B429}"/>
              </a:ext>
            </a:extLst>
          </p:cNvPr>
          <p:cNvGrpSpPr/>
          <p:nvPr/>
        </p:nvGrpSpPr>
        <p:grpSpPr>
          <a:xfrm>
            <a:off x="569985" y="4340272"/>
            <a:ext cx="3611395" cy="2473104"/>
            <a:chOff x="746246" y="781805"/>
            <a:chExt cx="3611395" cy="2473104"/>
          </a:xfrm>
        </p:grpSpPr>
        <p:pic>
          <p:nvPicPr>
            <p:cNvPr id="13317" name="図 13316">
              <a:extLst>
                <a:ext uri="{FF2B5EF4-FFF2-40B4-BE49-F238E27FC236}">
                  <a16:creationId xmlns:a16="http://schemas.microsoft.com/office/drawing/2014/main" id="{B9FDA194-2DCF-948F-86CE-452799F0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0755" y="1858205"/>
              <a:ext cx="2030209" cy="1396704"/>
            </a:xfrm>
            <a:prstGeom prst="rect">
              <a:avLst/>
            </a:prstGeom>
          </p:spPr>
        </p:pic>
        <p:cxnSp>
          <p:nvCxnSpPr>
            <p:cNvPr id="13318" name="直線コネクタ 13317">
              <a:extLst>
                <a:ext uri="{FF2B5EF4-FFF2-40B4-BE49-F238E27FC236}">
                  <a16:creationId xmlns:a16="http://schemas.microsoft.com/office/drawing/2014/main" id="{BA175DFE-BF3D-F789-756C-E19494FA66B0}"/>
                </a:ext>
              </a:extLst>
            </p:cNvPr>
            <p:cNvCxnSpPr/>
            <p:nvPr/>
          </p:nvCxnSpPr>
          <p:spPr>
            <a:xfrm>
              <a:off x="1593405" y="2203354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19" name="図 13318">
              <a:extLst>
                <a:ext uri="{FF2B5EF4-FFF2-40B4-BE49-F238E27FC236}">
                  <a16:creationId xmlns:a16="http://schemas.microsoft.com/office/drawing/2014/main" id="{6BBB5F86-D576-F12A-D9FB-4DADB892D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3161" y="781805"/>
              <a:ext cx="1554480" cy="1135380"/>
            </a:xfrm>
            <a:prstGeom prst="rect">
              <a:avLst/>
            </a:prstGeom>
          </p:spPr>
        </p:pic>
        <p:pic>
          <p:nvPicPr>
            <p:cNvPr id="13320" name="図 13319">
              <a:extLst>
                <a:ext uri="{FF2B5EF4-FFF2-40B4-BE49-F238E27FC236}">
                  <a16:creationId xmlns:a16="http://schemas.microsoft.com/office/drawing/2014/main" id="{7175801E-1604-CF7D-C2DC-B0E4CC4B5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9656"/>
            <a:stretch/>
          </p:blipFill>
          <p:spPr>
            <a:xfrm>
              <a:off x="746246" y="1765305"/>
              <a:ext cx="882387" cy="899072"/>
            </a:xfrm>
            <a:prstGeom prst="rect">
              <a:avLst/>
            </a:prstGeom>
          </p:spPr>
        </p:pic>
      </p:grpSp>
      <p:grpSp>
        <p:nvGrpSpPr>
          <p:cNvPr id="13325" name="グループ化 13324">
            <a:extLst>
              <a:ext uri="{FF2B5EF4-FFF2-40B4-BE49-F238E27FC236}">
                <a16:creationId xmlns:a16="http://schemas.microsoft.com/office/drawing/2014/main" id="{1C9778D1-0087-DFC0-A2A2-64D048DA2F65}"/>
              </a:ext>
            </a:extLst>
          </p:cNvPr>
          <p:cNvGrpSpPr/>
          <p:nvPr/>
        </p:nvGrpSpPr>
        <p:grpSpPr>
          <a:xfrm>
            <a:off x="5050655" y="4149080"/>
            <a:ext cx="3701406" cy="2715902"/>
            <a:chOff x="789531" y="3982450"/>
            <a:chExt cx="3701406" cy="2715902"/>
          </a:xfrm>
        </p:grpSpPr>
        <p:pic>
          <p:nvPicPr>
            <p:cNvPr id="13326" name="図 13325">
              <a:extLst>
                <a:ext uri="{FF2B5EF4-FFF2-40B4-BE49-F238E27FC236}">
                  <a16:creationId xmlns:a16="http://schemas.microsoft.com/office/drawing/2014/main" id="{8FFF1E5A-D415-CCD7-0666-01956DC45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2656" y="5350972"/>
              <a:ext cx="1951543" cy="1347380"/>
            </a:xfrm>
            <a:prstGeom prst="rect">
              <a:avLst/>
            </a:prstGeom>
          </p:spPr>
        </p:pic>
        <p:pic>
          <p:nvPicPr>
            <p:cNvPr id="13327" name="図 13326">
              <a:extLst>
                <a:ext uri="{FF2B5EF4-FFF2-40B4-BE49-F238E27FC236}">
                  <a16:creationId xmlns:a16="http://schemas.microsoft.com/office/drawing/2014/main" id="{DB874F5A-E58E-9B8F-A293-AD3754CF2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1514"/>
            <a:stretch/>
          </p:blipFill>
          <p:spPr>
            <a:xfrm>
              <a:off x="3345820" y="3982450"/>
              <a:ext cx="1145117" cy="1324536"/>
            </a:xfrm>
            <a:prstGeom prst="rect">
              <a:avLst/>
            </a:prstGeom>
          </p:spPr>
        </p:pic>
        <p:cxnSp>
          <p:nvCxnSpPr>
            <p:cNvPr id="13328" name="直線コネクタ 13327">
              <a:extLst>
                <a:ext uri="{FF2B5EF4-FFF2-40B4-BE49-F238E27FC236}">
                  <a16:creationId xmlns:a16="http://schemas.microsoft.com/office/drawing/2014/main" id="{D4606F17-12FB-6BA5-551D-8ECBB16228EE}"/>
                </a:ext>
              </a:extLst>
            </p:cNvPr>
            <p:cNvCxnSpPr/>
            <p:nvPr/>
          </p:nvCxnSpPr>
          <p:spPr>
            <a:xfrm>
              <a:off x="1707865" y="5694459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29" name="図 13328">
              <a:extLst>
                <a:ext uri="{FF2B5EF4-FFF2-40B4-BE49-F238E27FC236}">
                  <a16:creationId xmlns:a16="http://schemas.microsoft.com/office/drawing/2014/main" id="{EE5ED3D2-7ABA-60FA-DD5B-E3DE43FE9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9656"/>
            <a:stretch/>
          </p:blipFill>
          <p:spPr>
            <a:xfrm>
              <a:off x="789531" y="5262007"/>
              <a:ext cx="882387" cy="899072"/>
            </a:xfrm>
            <a:prstGeom prst="rect">
              <a:avLst/>
            </a:prstGeom>
          </p:spPr>
        </p:pic>
      </p:grpSp>
      <p:sp>
        <p:nvSpPr>
          <p:cNvPr id="13332" name="正方形/長方形 13331">
            <a:extLst>
              <a:ext uri="{FF2B5EF4-FFF2-40B4-BE49-F238E27FC236}">
                <a16:creationId xmlns:a16="http://schemas.microsoft.com/office/drawing/2014/main" id="{90B877AA-E595-813C-6B8E-33526FF20866}"/>
              </a:ext>
            </a:extLst>
          </p:cNvPr>
          <p:cNvSpPr/>
          <p:nvPr/>
        </p:nvSpPr>
        <p:spPr>
          <a:xfrm>
            <a:off x="543859" y="5528500"/>
            <a:ext cx="325037" cy="40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3" name="正方形/長方形 13332">
            <a:extLst>
              <a:ext uri="{FF2B5EF4-FFF2-40B4-BE49-F238E27FC236}">
                <a16:creationId xmlns:a16="http://schemas.microsoft.com/office/drawing/2014/main" id="{02E7F09C-3D2E-F42B-82BB-60610BC76D4F}"/>
              </a:ext>
            </a:extLst>
          </p:cNvPr>
          <p:cNvSpPr/>
          <p:nvPr/>
        </p:nvSpPr>
        <p:spPr>
          <a:xfrm>
            <a:off x="5012925" y="5770280"/>
            <a:ext cx="325037" cy="40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4" name="Text Box 44">
            <a:extLst>
              <a:ext uri="{FF2B5EF4-FFF2-40B4-BE49-F238E27FC236}">
                <a16:creationId xmlns:a16="http://schemas.microsoft.com/office/drawing/2014/main" id="{0A09F8AB-3C0A-1FA5-34F4-E4B7CE434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561464"/>
            <a:ext cx="124631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OH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3335" name="正方形/長方形 13334">
            <a:extLst>
              <a:ext uri="{FF2B5EF4-FFF2-40B4-BE49-F238E27FC236}">
                <a16:creationId xmlns:a16="http://schemas.microsoft.com/office/drawing/2014/main" id="{1167907A-9972-479A-E70C-C2D4C2741807}"/>
              </a:ext>
            </a:extLst>
          </p:cNvPr>
          <p:cNvSpPr/>
          <p:nvPr/>
        </p:nvSpPr>
        <p:spPr>
          <a:xfrm>
            <a:off x="966808" y="5986576"/>
            <a:ext cx="644163" cy="307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6" name="Text Box 44">
            <a:extLst>
              <a:ext uri="{FF2B5EF4-FFF2-40B4-BE49-F238E27FC236}">
                <a16:creationId xmlns:a16="http://schemas.microsoft.com/office/drawing/2014/main" id="{2DBD4CAC-5F84-5E6F-938C-525E85D8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80" y="5896822"/>
            <a:ext cx="124631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OH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3337" name="正方形/長方形 13336">
            <a:extLst>
              <a:ext uri="{FF2B5EF4-FFF2-40B4-BE49-F238E27FC236}">
                <a16:creationId xmlns:a16="http://schemas.microsoft.com/office/drawing/2014/main" id="{D7045767-D8D4-30E2-4777-1FE4A0913667}"/>
              </a:ext>
            </a:extLst>
          </p:cNvPr>
          <p:cNvSpPr/>
          <p:nvPr/>
        </p:nvSpPr>
        <p:spPr>
          <a:xfrm>
            <a:off x="5311914" y="6084136"/>
            <a:ext cx="644163" cy="307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8" name="Text Box 44">
            <a:extLst>
              <a:ext uri="{FF2B5EF4-FFF2-40B4-BE49-F238E27FC236}">
                <a16:creationId xmlns:a16="http://schemas.microsoft.com/office/drawing/2014/main" id="{C7682F0F-01A6-0D94-28D1-367C8502D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158" y="5661776"/>
            <a:ext cx="124631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OH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3339" name="Text Box 44">
            <a:extLst>
              <a:ext uri="{FF2B5EF4-FFF2-40B4-BE49-F238E27FC236}">
                <a16:creationId xmlns:a16="http://schemas.microsoft.com/office/drawing/2014/main" id="{83F24FC6-3924-6719-7468-63492D28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292" y="6023474"/>
            <a:ext cx="124631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OH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3340" name="Text Box 44">
            <a:extLst>
              <a:ext uri="{FF2B5EF4-FFF2-40B4-BE49-F238E27FC236}">
                <a16:creationId xmlns:a16="http://schemas.microsoft.com/office/drawing/2014/main" id="{ACE737F9-1BD3-F480-BAD1-2C269A7AA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835" y="597211"/>
            <a:ext cx="1246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400" b="1" dirty="0"/>
              <a:t>RNA</a:t>
            </a:r>
          </a:p>
        </p:txBody>
      </p:sp>
      <p:sp>
        <p:nvSpPr>
          <p:cNvPr id="13342" name="テキスト ボックス 13341">
            <a:extLst>
              <a:ext uri="{FF2B5EF4-FFF2-40B4-BE49-F238E27FC236}">
                <a16:creationId xmlns:a16="http://schemas.microsoft.com/office/drawing/2014/main" id="{9028B548-130D-D035-2AC5-E8EA862FC72D}"/>
              </a:ext>
            </a:extLst>
          </p:cNvPr>
          <p:cNvSpPr txBox="1"/>
          <p:nvPr/>
        </p:nvSpPr>
        <p:spPr>
          <a:xfrm>
            <a:off x="5060034" y="3327946"/>
            <a:ext cx="35444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酢酸ナトリウム（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pH 4.0</a:t>
            </a:r>
            <a:r>
              <a:rPr lang="ja-JP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3343" name="テキスト ボックス 13342">
            <a:extLst>
              <a:ext uri="{FF2B5EF4-FFF2-40B4-BE49-F238E27FC236}">
                <a16:creationId xmlns:a16="http://schemas.microsoft.com/office/drawing/2014/main" id="{CE6AC8B3-957D-D6C1-24E3-DE6A93D0AEC2}"/>
              </a:ext>
            </a:extLst>
          </p:cNvPr>
          <p:cNvSpPr txBox="1"/>
          <p:nvPr/>
        </p:nvSpPr>
        <p:spPr>
          <a:xfrm>
            <a:off x="3872412" y="3824111"/>
            <a:ext cx="1975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酸性の環境</a:t>
            </a:r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3344" name="テキスト ボックス 13343">
            <a:extLst>
              <a:ext uri="{FF2B5EF4-FFF2-40B4-BE49-F238E27FC236}">
                <a16:creationId xmlns:a16="http://schemas.microsoft.com/office/drawing/2014/main" id="{FE2A74F1-3C05-DBBC-1DBD-08A0926C1B14}"/>
              </a:ext>
            </a:extLst>
          </p:cNvPr>
          <p:cNvSpPr txBox="1"/>
          <p:nvPr/>
        </p:nvSpPr>
        <p:spPr>
          <a:xfrm>
            <a:off x="4121955" y="4226058"/>
            <a:ext cx="35444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リン酸基が電気的に中性</a:t>
            </a:r>
          </a:p>
        </p:txBody>
      </p:sp>
    </p:spTree>
    <p:extLst>
      <p:ext uri="{BB962C8B-B14F-4D97-AF65-F5344CB8AC3E}">
        <p14:creationId xmlns:p14="http://schemas.microsoft.com/office/powerpoint/2010/main" val="310393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7FB4A9AFE427940A233F620482391BC" ma:contentTypeVersion="11" ma:contentTypeDescription="新しいドキュメントを作成します。" ma:contentTypeScope="" ma:versionID="7d07c623fcf492d75176e4d028ce0b85">
  <xsd:schema xmlns:xsd="http://www.w3.org/2001/XMLSchema" xmlns:xs="http://www.w3.org/2001/XMLSchema" xmlns:p="http://schemas.microsoft.com/office/2006/metadata/properties" xmlns:ns2="3e488705-4b9b-4213-9659-66b8e8d9e444" xmlns:ns3="b2f9a78e-fb3f-494d-9ca8-51733c1c8360" targetNamespace="http://schemas.microsoft.com/office/2006/metadata/properties" ma:root="true" ma:fieldsID="990307faf57847a09444134dc20b3152" ns2:_="" ns3:_="">
    <xsd:import namespace="3e488705-4b9b-4213-9659-66b8e8d9e444"/>
    <xsd:import namespace="b2f9a78e-fb3f-494d-9ca8-51733c1c8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88705-4b9b-4213-9659-66b8e8d9e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9a78e-fb3f-494d-9ca8-51733c1c83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FA0AB5-3F36-4494-B623-75F76825A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88705-4b9b-4213-9659-66b8e8d9e444"/>
    <ds:schemaRef ds:uri="b2f9a78e-fb3f-494d-9ca8-51733c1c8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51187C-AF2C-4FB4-9B8F-5B3754BCF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2A52F-3091-4653-851A-81CDD6F31916}">
  <ds:schemaRefs>
    <ds:schemaRef ds:uri="http://schemas.microsoft.com/office/2006/metadata/properties"/>
    <ds:schemaRef ds:uri="3e488705-4b9b-4213-9659-66b8e8d9e444"/>
    <ds:schemaRef ds:uri="b2f9a78e-fb3f-494d-9ca8-51733c1c8360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49429</TotalTime>
  <Words>1451</Words>
  <Application>Microsoft Office PowerPoint</Application>
  <PresentationFormat>画面に合わせる (4:3)</PresentationFormat>
  <Paragraphs>326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ＭＳ Ｐゴシック</vt:lpstr>
      <vt:lpstr>ＭＳ ゴシック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dbio</dc:creator>
  <cp:lastModifiedBy>z5005026 海老名 彩雪</cp:lastModifiedBy>
  <cp:revision>2953</cp:revision>
  <cp:lastPrinted>2024-05-16T02:06:16Z</cp:lastPrinted>
  <dcterms:created xsi:type="dcterms:W3CDTF">2014-06-07T09:35:31Z</dcterms:created>
  <dcterms:modified xsi:type="dcterms:W3CDTF">2025-02-25T04:25:22Z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0x01010047FB4A9AFE427940A233F620482391BC</vt:lpwstr>
  </property>
</Properties>
</file>