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1184" r:id="rId5"/>
    <p:sldId id="1185" r:id="rId6"/>
    <p:sldId id="1186" r:id="rId7"/>
    <p:sldId id="1189" r:id="rId8"/>
    <p:sldId id="1190" r:id="rId9"/>
    <p:sldId id="1182" r:id="rId10"/>
    <p:sldId id="1181" r:id="rId11"/>
    <p:sldId id="1183" r:id="rId12"/>
    <p:sldId id="1099" r:id="rId13"/>
    <p:sldId id="1088" r:id="rId14"/>
    <p:sldId id="1083" r:id="rId15"/>
    <p:sldId id="1252" r:id="rId16"/>
  </p:sldIdLst>
  <p:sldSz cx="9144000" cy="6858000" type="screen4x3"/>
  <p:notesSz cx="9939338" cy="68072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3543"/>
    <a:srgbClr val="FF0066"/>
    <a:srgbClr val="FEFDF7"/>
    <a:srgbClr val="C9CDE8"/>
    <a:srgbClr val="FEF5CA"/>
    <a:srgbClr val="FEF7DB"/>
    <a:srgbClr val="FFFEF9"/>
    <a:srgbClr val="FFF9E6"/>
    <a:srgbClr val="E3EEC5"/>
    <a:srgbClr val="888E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798" autoAdjust="0"/>
    <p:restoredTop sz="95380" autoAdjust="0"/>
  </p:normalViewPr>
  <p:slideViewPr>
    <p:cSldViewPr>
      <p:cViewPr varScale="1">
        <p:scale>
          <a:sx n="113" d="100"/>
          <a:sy n="113" d="100"/>
        </p:scale>
        <p:origin x="1146" y="9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54" d="100"/>
        <a:sy n="154" d="100"/>
      </p:scale>
      <p:origin x="0" y="-390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F24EF7A8-63BF-4DA0-83B7-6815F93CC23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" y="5"/>
            <a:ext cx="4306514" cy="340792"/>
          </a:xfrm>
          <a:prstGeom prst="rect">
            <a:avLst/>
          </a:prstGeom>
        </p:spPr>
        <p:txBody>
          <a:bodyPr vert="horz" lIns="90549" tIns="45275" rIns="90549" bIns="45275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0AABB71-A4C0-4AB3-8498-3869F5F4D30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30540" y="5"/>
            <a:ext cx="4306514" cy="340792"/>
          </a:xfrm>
          <a:prstGeom prst="rect">
            <a:avLst/>
          </a:prstGeom>
        </p:spPr>
        <p:txBody>
          <a:bodyPr vert="horz" lIns="90549" tIns="45275" rIns="90549" bIns="45275" rtlCol="0"/>
          <a:lstStyle>
            <a:lvl1pPr algn="r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846CD44-9499-4E28-A2AE-25347E17369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3" y="6466413"/>
            <a:ext cx="4306514" cy="340792"/>
          </a:xfrm>
          <a:prstGeom prst="rect">
            <a:avLst/>
          </a:prstGeom>
        </p:spPr>
        <p:txBody>
          <a:bodyPr vert="horz" lIns="90549" tIns="45275" rIns="90549" bIns="45275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0FC044E-0191-4954-9C90-6B8702BA99D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30540" y="6466413"/>
            <a:ext cx="4306514" cy="340792"/>
          </a:xfrm>
          <a:prstGeom prst="rect">
            <a:avLst/>
          </a:prstGeom>
        </p:spPr>
        <p:txBody>
          <a:bodyPr vert="horz" lIns="90549" tIns="45275" rIns="90549" bIns="45275" rtlCol="0" anchor="b"/>
          <a:lstStyle>
            <a:lvl1pPr algn="r">
              <a:defRPr sz="1200"/>
            </a:lvl1pPr>
          </a:lstStyle>
          <a:p>
            <a:fld id="{A988A924-C905-4D5A-9C2C-3B4EC82CC9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6576639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7" y="2"/>
            <a:ext cx="4307047" cy="340360"/>
          </a:xfrm>
          <a:prstGeom prst="rect">
            <a:avLst/>
          </a:prstGeom>
        </p:spPr>
        <p:txBody>
          <a:bodyPr vert="horz" lIns="91419" tIns="45709" rIns="91419" bIns="45709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630000" y="2"/>
            <a:ext cx="4307047" cy="340360"/>
          </a:xfrm>
          <a:prstGeom prst="rect">
            <a:avLst/>
          </a:prstGeom>
        </p:spPr>
        <p:txBody>
          <a:bodyPr vert="horz" lIns="91419" tIns="45709" rIns="91419" bIns="45709" rtlCol="0"/>
          <a:lstStyle>
            <a:lvl1pPr algn="r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402012" cy="2552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9" tIns="45709" rIns="91419" bIns="45709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93939" y="3233422"/>
            <a:ext cx="7951468" cy="3063239"/>
          </a:xfrm>
          <a:prstGeom prst="rect">
            <a:avLst/>
          </a:prstGeom>
        </p:spPr>
        <p:txBody>
          <a:bodyPr vert="horz" lIns="91419" tIns="45709" rIns="91419" bIns="45709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7" y="6465659"/>
            <a:ext cx="4307047" cy="340360"/>
          </a:xfrm>
          <a:prstGeom prst="rect">
            <a:avLst/>
          </a:prstGeom>
        </p:spPr>
        <p:txBody>
          <a:bodyPr vert="horz" lIns="91419" tIns="45709" rIns="91419" bIns="45709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630000" y="6465659"/>
            <a:ext cx="4307047" cy="340360"/>
          </a:xfrm>
          <a:prstGeom prst="rect">
            <a:avLst/>
          </a:prstGeom>
        </p:spPr>
        <p:txBody>
          <a:bodyPr vert="horz" lIns="91419" tIns="45709" rIns="91419" bIns="45709" rtlCol="0" anchor="b"/>
          <a:lstStyle>
            <a:lvl1pPr algn="r">
              <a:defRPr sz="1200"/>
            </a:lvl1pPr>
          </a:lstStyle>
          <a:p>
            <a:fld id="{F563DCE3-6F10-4CCE-9E8E-47ABB86D0B5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7268136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5708" indent="-282964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31859" indent="-226371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4602" indent="-226371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37346" indent="-226371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90089" indent="-226371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42833" indent="-226371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95577" indent="-226371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8320" indent="-226371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9364233-4301-5443-AC17-DA502B56A2D3}" type="slidenum">
              <a:rPr lang="en-US" altLang="ja-JP" sz="1200">
                <a:latin typeface="Calibri" charset="0"/>
              </a:rPr>
              <a:pPr/>
              <a:t>1</a:t>
            </a:fld>
            <a:endParaRPr lang="en-US" altLang="ja-JP" sz="1200">
              <a:latin typeface="Calibri" charset="0"/>
            </a:endParaRPr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ja-JP" sz="900" dirty="0"/>
          </a:p>
        </p:txBody>
      </p:sp>
    </p:spTree>
    <p:extLst>
      <p:ext uri="{BB962C8B-B14F-4D97-AF65-F5344CB8AC3E}">
        <p14:creationId xmlns:p14="http://schemas.microsoft.com/office/powerpoint/2010/main" val="566828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5708" indent="-282964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31859" indent="-226371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4602" indent="-226371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37346" indent="-226371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90089" indent="-226371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42833" indent="-226371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95577" indent="-226371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8320" indent="-226371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9364233-4301-5443-AC17-DA502B56A2D3}" type="slidenum">
              <a:rPr lang="en-US" altLang="ja-JP" sz="1200">
                <a:latin typeface="Calibri" charset="0"/>
              </a:rPr>
              <a:pPr/>
              <a:t>2</a:t>
            </a:fld>
            <a:endParaRPr lang="en-US" altLang="ja-JP" sz="1200">
              <a:latin typeface="Calibri" charset="0"/>
            </a:endParaRPr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ja-JP" sz="900" dirty="0"/>
          </a:p>
        </p:txBody>
      </p:sp>
    </p:spTree>
    <p:extLst>
      <p:ext uri="{BB962C8B-B14F-4D97-AF65-F5344CB8AC3E}">
        <p14:creationId xmlns:p14="http://schemas.microsoft.com/office/powerpoint/2010/main" val="1292772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5708" indent="-282964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31859" indent="-226371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4602" indent="-226371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37346" indent="-226371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90089" indent="-226371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42833" indent="-226371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95577" indent="-226371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8320" indent="-226371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9364233-4301-5443-AC17-DA502B56A2D3}" type="slidenum">
              <a:rPr lang="en-US" altLang="ja-JP" sz="1200">
                <a:latin typeface="Calibri" charset="0"/>
              </a:rPr>
              <a:pPr/>
              <a:t>3</a:t>
            </a:fld>
            <a:endParaRPr lang="en-US" altLang="ja-JP" sz="1200">
              <a:latin typeface="Calibri" charset="0"/>
            </a:endParaRPr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ja-JP" sz="900" dirty="0"/>
          </a:p>
        </p:txBody>
      </p:sp>
    </p:spTree>
    <p:extLst>
      <p:ext uri="{BB962C8B-B14F-4D97-AF65-F5344CB8AC3E}">
        <p14:creationId xmlns:p14="http://schemas.microsoft.com/office/powerpoint/2010/main" val="2046141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5708" indent="-282964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31859" indent="-226371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4602" indent="-226371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37346" indent="-226371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90089" indent="-226371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42833" indent="-226371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95577" indent="-226371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8320" indent="-226371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9364233-4301-5443-AC17-DA502B56A2D3}" type="slidenum">
              <a:rPr lang="en-US" altLang="ja-JP" sz="1200">
                <a:latin typeface="Calibri" charset="0"/>
              </a:rPr>
              <a:pPr/>
              <a:t>4</a:t>
            </a:fld>
            <a:endParaRPr lang="en-US" altLang="ja-JP" sz="1200">
              <a:latin typeface="Calibri" charset="0"/>
            </a:endParaRPr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ja-JP" sz="900" dirty="0"/>
          </a:p>
        </p:txBody>
      </p:sp>
    </p:spTree>
    <p:extLst>
      <p:ext uri="{BB962C8B-B14F-4D97-AF65-F5344CB8AC3E}">
        <p14:creationId xmlns:p14="http://schemas.microsoft.com/office/powerpoint/2010/main" val="20333935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5708" indent="-282964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31859" indent="-226371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4602" indent="-226371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37346" indent="-226371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90089" indent="-226371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42833" indent="-226371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95577" indent="-226371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8320" indent="-226371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9364233-4301-5443-AC17-DA502B56A2D3}" type="slidenum">
              <a:rPr lang="en-US" altLang="ja-JP" sz="1200">
                <a:latin typeface="Calibri" charset="0"/>
              </a:rPr>
              <a:pPr/>
              <a:t>5</a:t>
            </a:fld>
            <a:endParaRPr lang="en-US" altLang="ja-JP" sz="1200">
              <a:latin typeface="Calibri" charset="0"/>
            </a:endParaRPr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ja-JP" sz="900" dirty="0"/>
          </a:p>
        </p:txBody>
      </p:sp>
    </p:spTree>
    <p:extLst>
      <p:ext uri="{BB962C8B-B14F-4D97-AF65-F5344CB8AC3E}">
        <p14:creationId xmlns:p14="http://schemas.microsoft.com/office/powerpoint/2010/main" val="22806407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5708" indent="-282964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31859" indent="-226371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4602" indent="-226371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37346" indent="-226371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90089" indent="-226371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42833" indent="-226371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95577" indent="-226371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8320" indent="-226371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9364233-4301-5443-AC17-DA502B56A2D3}" type="slidenum">
              <a:rPr lang="en-US" altLang="ja-JP" sz="1200">
                <a:latin typeface="Calibri" charset="0"/>
              </a:rPr>
              <a:pPr/>
              <a:t>6</a:t>
            </a:fld>
            <a:endParaRPr lang="en-US" altLang="ja-JP" sz="1200">
              <a:latin typeface="Calibri" charset="0"/>
            </a:endParaRPr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ja-JP" sz="900" dirty="0"/>
          </a:p>
        </p:txBody>
      </p:sp>
    </p:spTree>
    <p:extLst>
      <p:ext uri="{BB962C8B-B14F-4D97-AF65-F5344CB8AC3E}">
        <p14:creationId xmlns:p14="http://schemas.microsoft.com/office/powerpoint/2010/main" val="21508063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5708" indent="-282964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31859" indent="-226371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4602" indent="-226371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37346" indent="-226371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90089" indent="-226371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42833" indent="-226371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95577" indent="-226371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8320" indent="-226371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9364233-4301-5443-AC17-DA502B56A2D3}" type="slidenum">
              <a:rPr lang="en-US" altLang="ja-JP" sz="1200">
                <a:latin typeface="Calibri" charset="0"/>
              </a:rPr>
              <a:pPr/>
              <a:t>7</a:t>
            </a:fld>
            <a:endParaRPr lang="en-US" altLang="ja-JP" sz="1200">
              <a:latin typeface="Calibri" charset="0"/>
            </a:endParaRPr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ja-JP" sz="900" dirty="0"/>
          </a:p>
        </p:txBody>
      </p:sp>
    </p:spTree>
    <p:extLst>
      <p:ext uri="{BB962C8B-B14F-4D97-AF65-F5344CB8AC3E}">
        <p14:creationId xmlns:p14="http://schemas.microsoft.com/office/powerpoint/2010/main" val="9736135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5708" indent="-282964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31859" indent="-226371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4602" indent="-226371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37346" indent="-226371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90089" indent="-226371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42833" indent="-226371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95577" indent="-226371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8320" indent="-226371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9364233-4301-5443-AC17-DA502B56A2D3}" type="slidenum">
              <a:rPr lang="en-US" altLang="ja-JP" sz="1200">
                <a:latin typeface="Calibri" charset="0"/>
              </a:rPr>
              <a:pPr/>
              <a:t>8</a:t>
            </a:fld>
            <a:endParaRPr lang="en-US" altLang="ja-JP" sz="1200">
              <a:latin typeface="Calibri" charset="0"/>
            </a:endParaRPr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ja-JP" sz="900" dirty="0"/>
          </a:p>
        </p:txBody>
      </p:sp>
    </p:spTree>
    <p:extLst>
      <p:ext uri="{BB962C8B-B14F-4D97-AF65-F5344CB8AC3E}">
        <p14:creationId xmlns:p14="http://schemas.microsoft.com/office/powerpoint/2010/main" val="13909489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5708" indent="-282964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31859" indent="-226371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4602" indent="-226371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37346" indent="-226371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90089" indent="-226371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42833" indent="-226371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95577" indent="-226371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8320" indent="-226371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9364233-4301-5443-AC17-DA502B56A2D3}" type="slidenum">
              <a:rPr lang="en-US" altLang="ja-JP" sz="1200">
                <a:latin typeface="Calibri" charset="0"/>
              </a:rPr>
              <a:pPr/>
              <a:t>12</a:t>
            </a:fld>
            <a:endParaRPr lang="en-US" altLang="ja-JP" sz="1200">
              <a:latin typeface="Calibri" charset="0"/>
            </a:endParaRPr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ja-JP" sz="900" dirty="0"/>
          </a:p>
        </p:txBody>
      </p:sp>
    </p:spTree>
    <p:extLst>
      <p:ext uri="{BB962C8B-B14F-4D97-AF65-F5344CB8AC3E}">
        <p14:creationId xmlns:p14="http://schemas.microsoft.com/office/powerpoint/2010/main" val="3457593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0EBAD-D20E-434D-BB4D-E3228D97690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4891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0EBAD-D20E-434D-BB4D-E3228D97690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8297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0EBAD-D20E-434D-BB4D-E3228D97690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74003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319646-B2DF-4F02-8D4A-1DB2581E75B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79096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0EBAD-D20E-434D-BB4D-E3228D97690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1819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0EBAD-D20E-434D-BB4D-E3228D97690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8294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0EBAD-D20E-434D-BB4D-E3228D97690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5205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0EBAD-D20E-434D-BB4D-E3228D97690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5601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0EBAD-D20E-434D-BB4D-E3228D97690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8449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0EBAD-D20E-434D-BB4D-E3228D97690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4043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0EBAD-D20E-434D-BB4D-E3228D97690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743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0EBAD-D20E-434D-BB4D-E3228D97690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3841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0EBAD-D20E-434D-BB4D-E3228D97690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9055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3"/>
          <a:srcRect r="48968"/>
          <a:stretch/>
        </p:blipFill>
        <p:spPr>
          <a:xfrm>
            <a:off x="-644243" y="1570729"/>
            <a:ext cx="5122113" cy="5257800"/>
          </a:xfrm>
          <a:prstGeom prst="rect">
            <a:avLst/>
          </a:prstGeom>
        </p:spPr>
      </p:pic>
      <p:sp>
        <p:nvSpPr>
          <p:cNvPr id="17" name="正方形/長方形 16"/>
          <p:cNvSpPr/>
          <p:nvPr/>
        </p:nvSpPr>
        <p:spPr>
          <a:xfrm>
            <a:off x="0" y="16656"/>
            <a:ext cx="9144000" cy="8200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796" name="Title 1"/>
          <p:cNvSpPr txBox="1">
            <a:spLocks/>
          </p:cNvSpPr>
          <p:nvPr/>
        </p:nvSpPr>
        <p:spPr bwMode="auto">
          <a:xfrm>
            <a:off x="9618" y="59359"/>
            <a:ext cx="91440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3000" b="1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anose="020B0604020202020204" pitchFamily="34" charset="0"/>
              </a:rPr>
              <a:t>顕微鏡の各部の名称</a:t>
            </a:r>
            <a:endParaRPr lang="en-US" altLang="ja-JP" sz="3000" b="1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19" name="正方形/長方形 153"/>
          <p:cNvSpPr>
            <a:spLocks noChangeArrowheads="1"/>
          </p:cNvSpPr>
          <p:nvPr/>
        </p:nvSpPr>
        <p:spPr bwMode="auto">
          <a:xfrm>
            <a:off x="8312" y="0"/>
            <a:ext cx="9144000" cy="6858000"/>
          </a:xfrm>
          <a:prstGeom prst="rect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ja-JP" altLang="en-US" dirty="0"/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638454" y="1079591"/>
            <a:ext cx="3096344" cy="490648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ja-JP" altLang="en-US" sz="2400" b="1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光学顕微鏡</a:t>
            </a:r>
            <a:endParaRPr lang="en-US" altLang="ja-JP" sz="2400" b="1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5148064" y="1079630"/>
            <a:ext cx="3096344" cy="490648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ja-JP" altLang="en-US" sz="2400" b="1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双眼実体顕微鏡</a:t>
            </a:r>
            <a:endParaRPr lang="en-US" altLang="ja-JP" sz="2400" b="1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3"/>
          <a:srcRect l="53266" r="3862"/>
          <a:stretch/>
        </p:blipFill>
        <p:spPr>
          <a:xfrm>
            <a:off x="4765031" y="1532965"/>
            <a:ext cx="4303059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703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-15875" y="-276907"/>
            <a:ext cx="9144000" cy="819150"/>
          </a:xfrm>
          <a:prstGeom prst="rect">
            <a:avLst/>
          </a:prstGeom>
          <a:solidFill>
            <a:srgbClr val="E2F7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13323" name="Text Box 44"/>
          <p:cNvSpPr txBox="1">
            <a:spLocks noChangeArrowheads="1"/>
          </p:cNvSpPr>
          <p:nvPr/>
        </p:nvSpPr>
        <p:spPr bwMode="auto">
          <a:xfrm>
            <a:off x="109458" y="11071"/>
            <a:ext cx="887819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lang="ja-JP" altLang="en-US" sz="3000" b="1" dirty="0"/>
              <a:t>体細胞分裂における</a:t>
            </a:r>
            <a:r>
              <a:rPr lang="en-US" altLang="ja-JP" sz="3000" b="1" dirty="0"/>
              <a:t>DNA</a:t>
            </a:r>
            <a:r>
              <a:rPr lang="ja-JP" altLang="en-US" sz="3000" b="1" dirty="0"/>
              <a:t>量の変化</a:t>
            </a:r>
            <a:endParaRPr lang="en-US" altLang="ja-JP" sz="3000" b="1" dirty="0"/>
          </a:p>
        </p:txBody>
      </p:sp>
      <p:sp>
        <p:nvSpPr>
          <p:cNvPr id="13315" name="正方形/長方形 15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ja-JP" sz="180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C025CD9-BDEE-439B-BE6C-0D454153C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9600" y="6530975"/>
            <a:ext cx="2133600" cy="365125"/>
          </a:xfrm>
        </p:spPr>
        <p:txBody>
          <a:bodyPr/>
          <a:lstStyle/>
          <a:p>
            <a:pPr>
              <a:defRPr/>
            </a:pPr>
            <a:fld id="{23319646-B2DF-4F02-8D4A-1DB2581E75B6}" type="slidenum">
              <a:rPr lang="en-US" altLang="ja-JP" smtClean="0"/>
              <a:pPr>
                <a:defRPr/>
              </a:pPr>
              <a:t>10</a:t>
            </a:fld>
            <a:endParaRPr lang="en-US" altLang="ja-JP" dirty="0"/>
          </a:p>
        </p:txBody>
      </p:sp>
      <p:cxnSp>
        <p:nvCxnSpPr>
          <p:cNvPr id="3" name="直線コネクタ 2"/>
          <p:cNvCxnSpPr/>
          <p:nvPr/>
        </p:nvCxnSpPr>
        <p:spPr>
          <a:xfrm>
            <a:off x="11124728" y="620688"/>
            <a:ext cx="151216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グループ化 11"/>
          <p:cNvGrpSpPr/>
          <p:nvPr/>
        </p:nvGrpSpPr>
        <p:grpSpPr>
          <a:xfrm>
            <a:off x="1403648" y="716142"/>
            <a:ext cx="7416824" cy="2360173"/>
            <a:chOff x="899592" y="716142"/>
            <a:chExt cx="7416824" cy="2360173"/>
          </a:xfrm>
        </p:grpSpPr>
        <p:pic>
          <p:nvPicPr>
            <p:cNvPr id="25" name="図 24"/>
            <p:cNvPicPr>
              <a:picLocks noChangeAspect="1"/>
            </p:cNvPicPr>
            <p:nvPr/>
          </p:nvPicPr>
          <p:blipFill rotWithShape="1">
            <a:blip r:embed="rId2"/>
            <a:srcRect t="14936" r="23911"/>
            <a:stretch/>
          </p:blipFill>
          <p:spPr>
            <a:xfrm>
              <a:off x="3059832" y="788150"/>
              <a:ext cx="2664296" cy="2288165"/>
            </a:xfrm>
            <a:prstGeom prst="rect">
              <a:avLst/>
            </a:prstGeom>
          </p:spPr>
        </p:pic>
        <p:sp>
          <p:nvSpPr>
            <p:cNvPr id="54" name="Text Box 44">
              <a:extLst>
                <a:ext uri="{FF2B5EF4-FFF2-40B4-BE49-F238E27FC236}">
                  <a16:creationId xmlns:a16="http://schemas.microsoft.com/office/drawing/2014/main" id="{2C5F673F-D609-474E-8353-C8A964D328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51720" y="932166"/>
              <a:ext cx="129614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spcBef>
                  <a:spcPts val="0"/>
                </a:spcBef>
                <a:buFontTx/>
                <a:buNone/>
                <a:defRPr/>
              </a:pPr>
              <a:r>
                <a:rPr lang="ja-JP" altLang="en-US" sz="2000" dirty="0"/>
                <a:t>娘細胞</a:t>
              </a:r>
              <a:endParaRPr lang="en-US" altLang="ja-JP" sz="2000" dirty="0"/>
            </a:p>
          </p:txBody>
        </p:sp>
        <p:cxnSp>
          <p:nvCxnSpPr>
            <p:cNvPr id="55" name="直線矢印コネクタ 54"/>
            <p:cNvCxnSpPr/>
            <p:nvPr/>
          </p:nvCxnSpPr>
          <p:spPr>
            <a:xfrm flipH="1">
              <a:off x="5724128" y="1652246"/>
              <a:ext cx="360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 Box 44">
              <a:extLst>
                <a:ext uri="{FF2B5EF4-FFF2-40B4-BE49-F238E27FC236}">
                  <a16:creationId xmlns:a16="http://schemas.microsoft.com/office/drawing/2014/main" id="{2C5F673F-D609-474E-8353-C8A964D328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56176" y="1436222"/>
              <a:ext cx="2160240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spcBef>
                  <a:spcPts val="0"/>
                </a:spcBef>
                <a:buFontTx/>
                <a:buNone/>
                <a:defRPr/>
              </a:pPr>
              <a:r>
                <a:rPr lang="en-US" altLang="ja-JP" sz="2000" dirty="0">
                  <a:solidFill>
                    <a:srgbClr val="FF0000"/>
                  </a:solidFill>
                </a:rPr>
                <a:t>DNA</a:t>
              </a:r>
              <a:r>
                <a:rPr lang="ja-JP" altLang="en-US" sz="2000" dirty="0">
                  <a:solidFill>
                    <a:srgbClr val="FF0000"/>
                  </a:solidFill>
                </a:rPr>
                <a:t>複製開始</a:t>
              </a:r>
              <a:endParaRPr lang="en-US" altLang="ja-JP" sz="2000" dirty="0">
                <a:solidFill>
                  <a:srgbClr val="FF0000"/>
                </a:solidFill>
              </a:endParaRPr>
            </a:p>
          </p:txBody>
        </p:sp>
        <p:sp>
          <p:nvSpPr>
            <p:cNvPr id="59" name="Text Box 44">
              <a:extLst>
                <a:ext uri="{FF2B5EF4-FFF2-40B4-BE49-F238E27FC236}">
                  <a16:creationId xmlns:a16="http://schemas.microsoft.com/office/drawing/2014/main" id="{2C5F673F-D609-474E-8353-C8A964D328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80112" y="2372326"/>
              <a:ext cx="1728192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ts val="0"/>
                </a:spcBef>
                <a:buFontTx/>
                <a:buNone/>
                <a:defRPr/>
              </a:pPr>
              <a:r>
                <a:rPr lang="ja-JP" altLang="en-US" sz="2000" dirty="0"/>
                <a:t>母細胞（</a:t>
              </a:r>
              <a:r>
                <a:rPr lang="en-US" altLang="ja-JP" sz="2000" dirty="0"/>
                <a:t>S</a:t>
              </a:r>
              <a:r>
                <a:rPr lang="ja-JP" altLang="en-US" sz="2000" dirty="0"/>
                <a:t>期）</a:t>
              </a:r>
              <a:endParaRPr lang="en-US" altLang="ja-JP" sz="2000" dirty="0"/>
            </a:p>
          </p:txBody>
        </p:sp>
        <p:sp>
          <p:nvSpPr>
            <p:cNvPr id="60" name="Text Box 44">
              <a:extLst>
                <a:ext uri="{FF2B5EF4-FFF2-40B4-BE49-F238E27FC236}">
                  <a16:creationId xmlns:a16="http://schemas.microsoft.com/office/drawing/2014/main" id="{2C5F673F-D609-474E-8353-C8A964D328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9592" y="2228310"/>
              <a:ext cx="309634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ts val="0"/>
                </a:spcBef>
                <a:buFontTx/>
                <a:buNone/>
                <a:defRPr/>
              </a:pPr>
              <a:r>
                <a:rPr lang="ja-JP" altLang="en-US" sz="2000" dirty="0"/>
                <a:t>母細胞（</a:t>
              </a:r>
              <a:r>
                <a:rPr lang="en-US" altLang="ja-JP" sz="2000" dirty="0"/>
                <a:t>G</a:t>
              </a:r>
              <a:r>
                <a:rPr lang="en-US" altLang="ja-JP" sz="2000" baseline="-25000" dirty="0"/>
                <a:t>2</a:t>
              </a:r>
              <a:r>
                <a:rPr lang="ja-JP" altLang="en-US" sz="2000" dirty="0"/>
                <a:t>期）</a:t>
              </a:r>
              <a:endParaRPr lang="en-US" altLang="ja-JP" sz="2000" dirty="0"/>
            </a:p>
          </p:txBody>
        </p:sp>
        <p:sp>
          <p:nvSpPr>
            <p:cNvPr id="61" name="Text Box 44">
              <a:extLst>
                <a:ext uri="{FF2B5EF4-FFF2-40B4-BE49-F238E27FC236}">
                  <a16:creationId xmlns:a16="http://schemas.microsoft.com/office/drawing/2014/main" id="{2C5F673F-D609-474E-8353-C8A964D328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00" y="716142"/>
              <a:ext cx="2808312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ts val="0"/>
                </a:spcBef>
                <a:buFontTx/>
                <a:buNone/>
                <a:defRPr/>
              </a:pPr>
              <a:r>
                <a:rPr lang="ja-JP" altLang="en-US" sz="2000" dirty="0"/>
                <a:t>母細胞（</a:t>
              </a:r>
              <a:r>
                <a:rPr lang="en-US" altLang="ja-JP" sz="2000" dirty="0"/>
                <a:t>G</a:t>
              </a:r>
              <a:r>
                <a:rPr lang="en-US" altLang="ja-JP" sz="2000" baseline="-25000" dirty="0"/>
                <a:t>1</a:t>
              </a:r>
              <a:r>
                <a:rPr lang="ja-JP" altLang="en-US" sz="2000" dirty="0"/>
                <a:t>期）</a:t>
              </a:r>
              <a:endParaRPr lang="en-US" altLang="ja-JP" sz="2000" dirty="0"/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1701733" y="3367045"/>
            <a:ext cx="7262755" cy="3469777"/>
            <a:chOff x="767299" y="3343599"/>
            <a:chExt cx="7262755" cy="3469777"/>
          </a:xfrm>
        </p:grpSpPr>
        <p:grpSp>
          <p:nvGrpSpPr>
            <p:cNvPr id="8" name="グループ化 7"/>
            <p:cNvGrpSpPr/>
            <p:nvPr/>
          </p:nvGrpSpPr>
          <p:grpSpPr>
            <a:xfrm>
              <a:off x="767299" y="3626470"/>
              <a:ext cx="7189077" cy="3186906"/>
              <a:chOff x="1127339" y="3378508"/>
              <a:chExt cx="7189077" cy="3186906"/>
            </a:xfrm>
          </p:grpSpPr>
          <p:sp>
            <p:nvSpPr>
              <p:cNvPr id="68" name="Text Box 44">
                <a:extLst>
                  <a:ext uri="{FF2B5EF4-FFF2-40B4-BE49-F238E27FC236}">
                    <a16:creationId xmlns:a16="http://schemas.microsoft.com/office/drawing/2014/main" id="{2C5F673F-D609-474E-8353-C8A964D328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78194" y="6165304"/>
                <a:ext cx="1230501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spcBef>
                    <a:spcPts val="0"/>
                  </a:spcBef>
                  <a:buFontTx/>
                  <a:buNone/>
                  <a:defRPr/>
                </a:pPr>
                <a:r>
                  <a:rPr lang="en-US" altLang="ja-JP" sz="2000" dirty="0"/>
                  <a:t>G</a:t>
                </a:r>
                <a:r>
                  <a:rPr lang="en-US" altLang="ja-JP" sz="2000" baseline="-25000" dirty="0"/>
                  <a:t>1</a:t>
                </a:r>
                <a:r>
                  <a:rPr lang="ja-JP" altLang="en-US" sz="2000" dirty="0"/>
                  <a:t>期</a:t>
                </a:r>
                <a:endParaRPr lang="en-US" altLang="ja-JP" sz="2000" dirty="0"/>
              </a:p>
            </p:txBody>
          </p:sp>
          <p:sp>
            <p:nvSpPr>
              <p:cNvPr id="69" name="Text Box 44">
                <a:extLst>
                  <a:ext uri="{FF2B5EF4-FFF2-40B4-BE49-F238E27FC236}">
                    <a16:creationId xmlns:a16="http://schemas.microsoft.com/office/drawing/2014/main" id="{2C5F673F-D609-474E-8353-C8A964D328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17280" y="6165304"/>
                <a:ext cx="1230501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spcBef>
                    <a:spcPts val="0"/>
                  </a:spcBef>
                  <a:buFontTx/>
                  <a:buNone/>
                  <a:defRPr/>
                </a:pPr>
                <a:r>
                  <a:rPr lang="en-US" altLang="ja-JP" sz="2000" dirty="0"/>
                  <a:t>S</a:t>
                </a:r>
                <a:r>
                  <a:rPr lang="ja-JP" altLang="en-US" sz="2000" dirty="0"/>
                  <a:t>期</a:t>
                </a:r>
                <a:endParaRPr lang="en-US" altLang="ja-JP" sz="2000" dirty="0"/>
              </a:p>
            </p:txBody>
          </p:sp>
          <p:sp>
            <p:nvSpPr>
              <p:cNvPr id="70" name="Text Box 44">
                <a:extLst>
                  <a:ext uri="{FF2B5EF4-FFF2-40B4-BE49-F238E27FC236}">
                    <a16:creationId xmlns:a16="http://schemas.microsoft.com/office/drawing/2014/main" id="{2C5F673F-D609-474E-8353-C8A964D328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50101" y="6165304"/>
                <a:ext cx="1230501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spcBef>
                    <a:spcPts val="0"/>
                  </a:spcBef>
                  <a:buFontTx/>
                  <a:buNone/>
                  <a:defRPr/>
                </a:pPr>
                <a:r>
                  <a:rPr lang="en-US" altLang="ja-JP" sz="2000" dirty="0"/>
                  <a:t>G</a:t>
                </a:r>
                <a:r>
                  <a:rPr lang="en-US" altLang="ja-JP" sz="2000" baseline="-25000" dirty="0"/>
                  <a:t>2</a:t>
                </a:r>
                <a:r>
                  <a:rPr lang="ja-JP" altLang="en-US" sz="2000" dirty="0"/>
                  <a:t>期</a:t>
                </a:r>
                <a:endParaRPr lang="en-US" altLang="ja-JP" sz="2000" dirty="0"/>
              </a:p>
            </p:txBody>
          </p:sp>
          <p:grpSp>
            <p:nvGrpSpPr>
              <p:cNvPr id="5" name="グループ化 4"/>
              <p:cNvGrpSpPr/>
              <p:nvPr/>
            </p:nvGrpSpPr>
            <p:grpSpPr>
              <a:xfrm>
                <a:off x="1127339" y="3378508"/>
                <a:ext cx="7189077" cy="3066336"/>
                <a:chOff x="1178479" y="3645024"/>
                <a:chExt cx="7189077" cy="3066336"/>
              </a:xfrm>
            </p:grpSpPr>
            <p:pic>
              <p:nvPicPr>
                <p:cNvPr id="2" name="図 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123728" y="3645024"/>
                  <a:ext cx="6243828" cy="2857500"/>
                </a:xfrm>
                <a:prstGeom prst="rect">
                  <a:avLst/>
                </a:prstGeom>
              </p:spPr>
            </p:pic>
            <p:grpSp>
              <p:nvGrpSpPr>
                <p:cNvPr id="14" name="グループ化 13"/>
                <p:cNvGrpSpPr/>
                <p:nvPr/>
              </p:nvGrpSpPr>
              <p:grpSpPr>
                <a:xfrm>
                  <a:off x="1178479" y="4149080"/>
                  <a:ext cx="447002" cy="2562280"/>
                  <a:chOff x="3626751" y="2204864"/>
                  <a:chExt cx="447002" cy="2562280"/>
                </a:xfrm>
              </p:grpSpPr>
              <p:sp>
                <p:nvSpPr>
                  <p:cNvPr id="37" name="Text Box 44">
                    <a:extLst>
                      <a:ext uri="{FF2B5EF4-FFF2-40B4-BE49-F238E27FC236}">
                        <a16:creationId xmlns:a16="http://schemas.microsoft.com/office/drawing/2014/main" id="{2C5F673F-D609-474E-8353-C8A964D3289B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639236" y="2204864"/>
                    <a:ext cx="432048" cy="132343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9pPr>
                  </a:lstStyle>
                  <a:p>
                    <a:pPr algn="ctr">
                      <a:spcBef>
                        <a:spcPts val="600"/>
                      </a:spcBef>
                      <a:buFontTx/>
                      <a:buNone/>
                      <a:defRPr/>
                    </a:pPr>
                    <a:r>
                      <a:rPr lang="en-US" altLang="ja-JP" sz="2000" dirty="0"/>
                      <a:t>DNA</a:t>
                    </a:r>
                    <a:r>
                      <a:rPr lang="ja-JP" altLang="en-US" sz="2000" dirty="0"/>
                      <a:t>量</a:t>
                    </a:r>
                    <a:endParaRPr lang="en-US" altLang="ja-JP" sz="2000" dirty="0"/>
                  </a:p>
                </p:txBody>
              </p:sp>
              <p:sp>
                <p:nvSpPr>
                  <p:cNvPr id="39" name="Text Box 44">
                    <a:extLst>
                      <a:ext uri="{FF2B5EF4-FFF2-40B4-BE49-F238E27FC236}">
                        <a16:creationId xmlns:a16="http://schemas.microsoft.com/office/drawing/2014/main" id="{2C5F673F-D609-474E-8353-C8A964D3289B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626751" y="3501008"/>
                    <a:ext cx="432048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9pPr>
                  </a:lstStyle>
                  <a:p>
                    <a:pPr algn="ctr">
                      <a:spcBef>
                        <a:spcPct val="50000"/>
                      </a:spcBef>
                      <a:buFontTx/>
                      <a:buNone/>
                      <a:defRPr/>
                    </a:pPr>
                    <a:r>
                      <a:rPr lang="ja-JP" altLang="en-US" sz="2000" dirty="0"/>
                      <a:t>相対値</a:t>
                    </a:r>
                    <a:endParaRPr lang="en-US" altLang="ja-JP" sz="2000" dirty="0"/>
                  </a:p>
                </p:txBody>
              </p:sp>
              <p:sp>
                <p:nvSpPr>
                  <p:cNvPr id="43" name="Text Box 44">
                    <a:extLst>
                      <a:ext uri="{FF2B5EF4-FFF2-40B4-BE49-F238E27FC236}">
                        <a16:creationId xmlns:a16="http://schemas.microsoft.com/office/drawing/2014/main" id="{2C5F673F-D609-474E-8353-C8A964D3289B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 rot="5400000">
                    <a:off x="3117614" y="3811005"/>
                    <a:ext cx="1512168" cy="40011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9pPr>
                  </a:lstStyle>
                  <a:p>
                    <a:pPr algn="ctr">
                      <a:spcBef>
                        <a:spcPct val="50000"/>
                      </a:spcBef>
                      <a:buFontTx/>
                      <a:buNone/>
                      <a:defRPr/>
                    </a:pPr>
                    <a:r>
                      <a:rPr lang="en-US" altLang="ja-JP" sz="2000" dirty="0"/>
                      <a:t>(</a:t>
                    </a:r>
                    <a:r>
                      <a:rPr lang="ja-JP" altLang="en-US" sz="2000" dirty="0"/>
                      <a:t>　　　　　</a:t>
                    </a:r>
                    <a:r>
                      <a:rPr lang="en-US" altLang="ja-JP" sz="2000" dirty="0"/>
                      <a:t>)</a:t>
                    </a:r>
                  </a:p>
                </p:txBody>
              </p:sp>
            </p:grpSp>
            <p:sp>
              <p:nvSpPr>
                <p:cNvPr id="64" name="Text Box 44">
                  <a:extLst>
                    <a:ext uri="{FF2B5EF4-FFF2-40B4-BE49-F238E27FC236}">
                      <a16:creationId xmlns:a16="http://schemas.microsoft.com/office/drawing/2014/main" id="{2C5F673F-D609-474E-8353-C8A964D3289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85760" y="3730685"/>
                  <a:ext cx="1080120" cy="40011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>
                    <a:spcBef>
                      <a:spcPct val="50000"/>
                    </a:spcBef>
                    <a:buFontTx/>
                    <a:buNone/>
                    <a:defRPr/>
                  </a:pPr>
                  <a:r>
                    <a:rPr lang="ja-JP" altLang="en-US" sz="2000" dirty="0"/>
                    <a:t>間期</a:t>
                  </a:r>
                  <a:endParaRPr lang="en-US" altLang="ja-JP" sz="2000" dirty="0"/>
                </a:p>
              </p:txBody>
            </p:sp>
            <p:sp>
              <p:nvSpPr>
                <p:cNvPr id="21" name="Text Box 44">
                  <a:extLst>
                    <a:ext uri="{FF2B5EF4-FFF2-40B4-BE49-F238E27FC236}">
                      <a16:creationId xmlns:a16="http://schemas.microsoft.com/office/drawing/2014/main" id="{2C5F673F-D609-474E-8353-C8A964D3289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562024" y="3730685"/>
                  <a:ext cx="1230501" cy="40011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>
                    <a:spcBef>
                      <a:spcPct val="50000"/>
                    </a:spcBef>
                    <a:buFontTx/>
                    <a:buNone/>
                    <a:defRPr/>
                  </a:pPr>
                  <a:r>
                    <a:rPr lang="en-US" altLang="ja-JP" sz="2000" dirty="0"/>
                    <a:t>M</a:t>
                  </a:r>
                  <a:r>
                    <a:rPr lang="ja-JP" altLang="en-US" sz="2000" dirty="0"/>
                    <a:t>期</a:t>
                  </a:r>
                  <a:endParaRPr lang="en-US" altLang="ja-JP" sz="2000" dirty="0"/>
                </a:p>
              </p:txBody>
            </p:sp>
            <p:sp>
              <p:nvSpPr>
                <p:cNvPr id="65" name="Text Box 44">
                  <a:extLst>
                    <a:ext uri="{FF2B5EF4-FFF2-40B4-BE49-F238E27FC236}">
                      <a16:creationId xmlns:a16="http://schemas.microsoft.com/office/drawing/2014/main" id="{2C5F673F-D609-474E-8353-C8A964D3289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248019" y="3731846"/>
                  <a:ext cx="1080120" cy="40011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>
                    <a:spcBef>
                      <a:spcPct val="50000"/>
                    </a:spcBef>
                    <a:buFontTx/>
                    <a:buNone/>
                    <a:defRPr/>
                  </a:pPr>
                  <a:r>
                    <a:rPr lang="ja-JP" altLang="en-US" sz="2000" dirty="0"/>
                    <a:t>間期</a:t>
                  </a:r>
                  <a:endParaRPr lang="en-US" altLang="ja-JP" sz="2000" dirty="0"/>
                </a:p>
              </p:txBody>
            </p:sp>
            <p:sp>
              <p:nvSpPr>
                <p:cNvPr id="31" name="Text Box 44">
                  <a:extLst>
                    <a:ext uri="{FF2B5EF4-FFF2-40B4-BE49-F238E27FC236}">
                      <a16:creationId xmlns:a16="http://schemas.microsoft.com/office/drawing/2014/main" id="{2C5F673F-D609-474E-8353-C8A964D3289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30189" y="6190420"/>
                  <a:ext cx="432048" cy="40011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algn="ctr">
                    <a:spcBef>
                      <a:spcPts val="600"/>
                    </a:spcBef>
                    <a:buFontTx/>
                    <a:buNone/>
                    <a:defRPr/>
                  </a:pPr>
                  <a:r>
                    <a:rPr lang="en-US" altLang="ja-JP" sz="2000" dirty="0"/>
                    <a:t>0</a:t>
                  </a:r>
                </a:p>
              </p:txBody>
            </p:sp>
            <p:sp>
              <p:nvSpPr>
                <p:cNvPr id="32" name="Text Box 44">
                  <a:extLst>
                    <a:ext uri="{FF2B5EF4-FFF2-40B4-BE49-F238E27FC236}">
                      <a16:creationId xmlns:a16="http://schemas.microsoft.com/office/drawing/2014/main" id="{2C5F673F-D609-474E-8353-C8A964D3289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28519" y="5696417"/>
                  <a:ext cx="432048" cy="40011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algn="ctr">
                    <a:spcBef>
                      <a:spcPts val="600"/>
                    </a:spcBef>
                    <a:buFontTx/>
                    <a:buNone/>
                    <a:defRPr/>
                  </a:pPr>
                  <a:r>
                    <a:rPr lang="en-US" altLang="ja-JP" sz="2000" dirty="0"/>
                    <a:t>1</a:t>
                  </a:r>
                </a:p>
              </p:txBody>
            </p:sp>
            <p:sp>
              <p:nvSpPr>
                <p:cNvPr id="33" name="Text Box 44">
                  <a:extLst>
                    <a:ext uri="{FF2B5EF4-FFF2-40B4-BE49-F238E27FC236}">
                      <a16:creationId xmlns:a16="http://schemas.microsoft.com/office/drawing/2014/main" id="{2C5F673F-D609-474E-8353-C8A964D3289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28519" y="5170585"/>
                  <a:ext cx="432048" cy="40011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algn="ctr">
                    <a:spcBef>
                      <a:spcPts val="600"/>
                    </a:spcBef>
                    <a:buFontTx/>
                    <a:buNone/>
                    <a:defRPr/>
                  </a:pPr>
                  <a:r>
                    <a:rPr lang="en-US" altLang="ja-JP" sz="2000" dirty="0"/>
                    <a:t>2</a:t>
                  </a:r>
                </a:p>
              </p:txBody>
            </p:sp>
            <p:sp>
              <p:nvSpPr>
                <p:cNvPr id="34" name="Text Box 44">
                  <a:extLst>
                    <a:ext uri="{FF2B5EF4-FFF2-40B4-BE49-F238E27FC236}">
                      <a16:creationId xmlns:a16="http://schemas.microsoft.com/office/drawing/2014/main" id="{2C5F673F-D609-474E-8353-C8A964D3289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28519" y="4666529"/>
                  <a:ext cx="432048" cy="40011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algn="ctr">
                    <a:spcBef>
                      <a:spcPts val="600"/>
                    </a:spcBef>
                    <a:buFontTx/>
                    <a:buNone/>
                    <a:defRPr/>
                  </a:pPr>
                  <a:r>
                    <a:rPr lang="en-US" altLang="ja-JP" sz="2000" dirty="0"/>
                    <a:t>3</a:t>
                  </a:r>
                </a:p>
              </p:txBody>
            </p:sp>
            <p:sp>
              <p:nvSpPr>
                <p:cNvPr id="35" name="Text Box 44">
                  <a:extLst>
                    <a:ext uri="{FF2B5EF4-FFF2-40B4-BE49-F238E27FC236}">
                      <a16:creationId xmlns:a16="http://schemas.microsoft.com/office/drawing/2014/main" id="{2C5F673F-D609-474E-8353-C8A964D3289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28519" y="4160803"/>
                  <a:ext cx="432048" cy="40011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algn="ctr">
                    <a:spcBef>
                      <a:spcPts val="600"/>
                    </a:spcBef>
                    <a:buFontTx/>
                    <a:buNone/>
                    <a:defRPr/>
                  </a:pPr>
                  <a:r>
                    <a:rPr lang="en-US" altLang="ja-JP" sz="2000" dirty="0"/>
                    <a:t>4</a:t>
                  </a:r>
                </a:p>
              </p:txBody>
            </p:sp>
          </p:grpSp>
          <p:sp>
            <p:nvSpPr>
              <p:cNvPr id="6" name="正方形/長方形 5"/>
              <p:cNvSpPr/>
              <p:nvPr/>
            </p:nvSpPr>
            <p:spPr>
              <a:xfrm>
                <a:off x="2904093" y="4569405"/>
                <a:ext cx="288032" cy="21602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0" name="Text Box 44">
                <a:extLst>
                  <a:ext uri="{FF2B5EF4-FFF2-40B4-BE49-F238E27FC236}">
                    <a16:creationId xmlns:a16="http://schemas.microsoft.com/office/drawing/2014/main" id="{2C5F673F-D609-474E-8353-C8A964D328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67744" y="4030180"/>
                <a:ext cx="1368152" cy="7078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ts val="0"/>
                  </a:spcBef>
                  <a:buFontTx/>
                  <a:buNone/>
                  <a:defRPr/>
                </a:pPr>
                <a:r>
                  <a:rPr lang="en-US" altLang="ja-JP" sz="2000" dirty="0">
                    <a:solidFill>
                      <a:srgbClr val="FF0000"/>
                    </a:solidFill>
                  </a:rPr>
                  <a:t>DNA</a:t>
                </a:r>
              </a:p>
              <a:p>
                <a:pPr>
                  <a:spcBef>
                    <a:spcPts val="0"/>
                  </a:spcBef>
                  <a:buFontTx/>
                  <a:buNone/>
                  <a:defRPr/>
                </a:pPr>
                <a:r>
                  <a:rPr lang="ja-JP" altLang="en-US" sz="2000" dirty="0">
                    <a:solidFill>
                      <a:srgbClr val="FF0000"/>
                    </a:solidFill>
                  </a:rPr>
                  <a:t>複製開始</a:t>
                </a:r>
                <a:endParaRPr lang="en-US" altLang="ja-JP" sz="2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1" name="Text Box 44">
                <a:extLst>
                  <a:ext uri="{FF2B5EF4-FFF2-40B4-BE49-F238E27FC236}">
                    <a16:creationId xmlns:a16="http://schemas.microsoft.com/office/drawing/2014/main" id="{2C5F673F-D609-474E-8353-C8A964D328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87979" y="6165304"/>
                <a:ext cx="1230501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spcBef>
                    <a:spcPts val="0"/>
                  </a:spcBef>
                  <a:buFontTx/>
                  <a:buNone/>
                  <a:defRPr/>
                </a:pPr>
                <a:r>
                  <a:rPr lang="en-US" altLang="ja-JP" sz="2000" dirty="0"/>
                  <a:t>G</a:t>
                </a:r>
                <a:r>
                  <a:rPr lang="en-US" altLang="ja-JP" sz="2000" baseline="-25000" dirty="0"/>
                  <a:t>1</a:t>
                </a:r>
                <a:r>
                  <a:rPr lang="ja-JP" altLang="en-US" sz="2000" dirty="0"/>
                  <a:t>期</a:t>
                </a:r>
                <a:endParaRPr lang="en-US" altLang="ja-JP" sz="2000" dirty="0"/>
              </a:p>
            </p:txBody>
          </p:sp>
          <p:sp>
            <p:nvSpPr>
              <p:cNvPr id="42" name="Text Box 44">
                <a:extLst>
                  <a:ext uri="{FF2B5EF4-FFF2-40B4-BE49-F238E27FC236}">
                    <a16:creationId xmlns:a16="http://schemas.microsoft.com/office/drawing/2014/main" id="{2C5F673F-D609-474E-8353-C8A964D328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86450" y="6162073"/>
                <a:ext cx="1230501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spcBef>
                    <a:spcPts val="0"/>
                  </a:spcBef>
                  <a:buFontTx/>
                  <a:buNone/>
                  <a:defRPr/>
                </a:pPr>
                <a:r>
                  <a:rPr lang="ja-JP" altLang="en-US" sz="2000" dirty="0"/>
                  <a:t>前期</a:t>
                </a:r>
                <a:endParaRPr lang="en-US" altLang="ja-JP" sz="2000" dirty="0"/>
              </a:p>
            </p:txBody>
          </p:sp>
          <p:sp>
            <p:nvSpPr>
              <p:cNvPr id="44" name="Text Box 44">
                <a:extLst>
                  <a:ext uri="{FF2B5EF4-FFF2-40B4-BE49-F238E27FC236}">
                    <a16:creationId xmlns:a16="http://schemas.microsoft.com/office/drawing/2014/main" id="{2C5F673F-D609-474E-8353-C8A964D328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55486" y="6165304"/>
                <a:ext cx="1230501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spcBef>
                    <a:spcPts val="0"/>
                  </a:spcBef>
                  <a:buFontTx/>
                  <a:buNone/>
                  <a:defRPr/>
                </a:pPr>
                <a:r>
                  <a:rPr lang="ja-JP" altLang="en-US" sz="2000" dirty="0"/>
                  <a:t>中期</a:t>
                </a:r>
                <a:endParaRPr lang="en-US" altLang="ja-JP" sz="2000" dirty="0"/>
              </a:p>
            </p:txBody>
          </p:sp>
          <p:sp>
            <p:nvSpPr>
              <p:cNvPr id="45" name="Text Box 44">
                <a:extLst>
                  <a:ext uri="{FF2B5EF4-FFF2-40B4-BE49-F238E27FC236}">
                    <a16:creationId xmlns:a16="http://schemas.microsoft.com/office/drawing/2014/main" id="{2C5F673F-D609-474E-8353-C8A964D328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31550" y="6165304"/>
                <a:ext cx="1230501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spcBef>
                    <a:spcPts val="0"/>
                  </a:spcBef>
                  <a:buFontTx/>
                  <a:buNone/>
                  <a:defRPr/>
                </a:pPr>
                <a:r>
                  <a:rPr lang="ja-JP" altLang="en-US" sz="2000" dirty="0"/>
                  <a:t>後期</a:t>
                </a:r>
                <a:endParaRPr lang="en-US" altLang="ja-JP" sz="2000" dirty="0"/>
              </a:p>
            </p:txBody>
          </p:sp>
          <p:sp>
            <p:nvSpPr>
              <p:cNvPr id="46" name="Text Box 44">
                <a:extLst>
                  <a:ext uri="{FF2B5EF4-FFF2-40B4-BE49-F238E27FC236}">
                    <a16:creationId xmlns:a16="http://schemas.microsoft.com/office/drawing/2014/main" id="{2C5F673F-D609-474E-8353-C8A964D328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26365" y="6165304"/>
                <a:ext cx="1230501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spcBef>
                    <a:spcPts val="0"/>
                  </a:spcBef>
                  <a:buFontTx/>
                  <a:buNone/>
                  <a:defRPr/>
                </a:pPr>
                <a:r>
                  <a:rPr lang="ja-JP" altLang="en-US" sz="2000" dirty="0"/>
                  <a:t>終期</a:t>
                </a:r>
                <a:endParaRPr lang="en-US" altLang="ja-JP" sz="2000" dirty="0"/>
              </a:p>
            </p:txBody>
          </p:sp>
        </p:grpSp>
        <p:cxnSp>
          <p:nvCxnSpPr>
            <p:cNvPr id="10" name="直線コネクタ 9"/>
            <p:cNvCxnSpPr/>
            <p:nvPr/>
          </p:nvCxnSpPr>
          <p:spPr>
            <a:xfrm>
              <a:off x="1787134" y="3717032"/>
              <a:ext cx="489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 Box 44">
              <a:extLst>
                <a:ext uri="{FF2B5EF4-FFF2-40B4-BE49-F238E27FC236}">
                  <a16:creationId xmlns:a16="http://schemas.microsoft.com/office/drawing/2014/main" id="{2C5F673F-D609-474E-8353-C8A964D328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15326" y="3343599"/>
              <a:ext cx="1728192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ts val="0"/>
                </a:spcBef>
                <a:buFontTx/>
                <a:buNone/>
                <a:defRPr/>
              </a:pPr>
              <a:r>
                <a:rPr lang="ja-JP" altLang="en-US" sz="2000" dirty="0"/>
                <a:t>母細胞</a:t>
              </a:r>
              <a:endParaRPr lang="en-US" altLang="ja-JP" sz="2000" dirty="0"/>
            </a:p>
          </p:txBody>
        </p:sp>
        <p:sp>
          <p:nvSpPr>
            <p:cNvPr id="49" name="Text Box 44">
              <a:extLst>
                <a:ext uri="{FF2B5EF4-FFF2-40B4-BE49-F238E27FC236}">
                  <a16:creationId xmlns:a16="http://schemas.microsoft.com/office/drawing/2014/main" id="{2C5F673F-D609-474E-8353-C8A964D328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01862" y="3345269"/>
              <a:ext cx="1728192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ts val="0"/>
                </a:spcBef>
                <a:buFontTx/>
                <a:buNone/>
                <a:defRPr/>
              </a:pPr>
              <a:r>
                <a:rPr lang="ja-JP" altLang="en-US" sz="2000" dirty="0"/>
                <a:t>娘細胞</a:t>
              </a:r>
              <a:endParaRPr lang="en-US" altLang="ja-JP" sz="2000" dirty="0"/>
            </a:p>
          </p:txBody>
        </p:sp>
      </p:grpSp>
      <p:sp>
        <p:nvSpPr>
          <p:cNvPr id="51" name="Text Box 44">
            <a:extLst>
              <a:ext uri="{FF2B5EF4-FFF2-40B4-BE49-F238E27FC236}">
                <a16:creationId xmlns:a16="http://schemas.microsoft.com/office/drawing/2014/main" id="{2C5F673F-D609-474E-8353-C8A964D32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66" y="540297"/>
            <a:ext cx="18002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0"/>
              </a:spcBef>
              <a:buFontTx/>
              <a:buNone/>
              <a:defRPr/>
            </a:pPr>
            <a:r>
              <a:rPr lang="en-US" altLang="ja-JP" sz="2200" b="1" dirty="0"/>
              <a:t>A</a:t>
            </a:r>
            <a:r>
              <a:rPr lang="ja-JP" altLang="en-US" sz="2200" b="1" dirty="0"/>
              <a:t>  細胞周期</a:t>
            </a:r>
            <a:endParaRPr lang="en-US" altLang="ja-JP" sz="2200" b="1" dirty="0"/>
          </a:p>
        </p:txBody>
      </p:sp>
      <p:sp>
        <p:nvSpPr>
          <p:cNvPr id="53" name="Text Box 44">
            <a:extLst>
              <a:ext uri="{FF2B5EF4-FFF2-40B4-BE49-F238E27FC236}">
                <a16:creationId xmlns:a16="http://schemas.microsoft.com/office/drawing/2014/main" id="{2C5F673F-D609-474E-8353-C8A964D32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66" y="3128117"/>
            <a:ext cx="352839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0"/>
              </a:spcBef>
              <a:buFontTx/>
              <a:buNone/>
              <a:defRPr/>
            </a:pPr>
            <a:r>
              <a:rPr lang="en-US" altLang="ja-JP" sz="2200" b="1" dirty="0"/>
              <a:t>B</a:t>
            </a:r>
            <a:r>
              <a:rPr lang="ja-JP" altLang="en-US" sz="2200" b="1" dirty="0"/>
              <a:t>  細胞分裂における</a:t>
            </a:r>
            <a:endParaRPr lang="en-US" altLang="ja-JP" sz="2200" b="1" dirty="0"/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ja-JP" altLang="en-US" sz="2200" b="1" dirty="0"/>
              <a:t>　  </a:t>
            </a:r>
            <a:r>
              <a:rPr lang="en-US" altLang="ja-JP" sz="2200" b="1" dirty="0"/>
              <a:t>DNA</a:t>
            </a:r>
            <a:r>
              <a:rPr lang="ja-JP" altLang="en-US" sz="2200" b="1" dirty="0"/>
              <a:t>量の変化</a:t>
            </a:r>
            <a:endParaRPr lang="en-US" altLang="ja-JP" sz="2200" b="1" dirty="0"/>
          </a:p>
        </p:txBody>
      </p:sp>
    </p:spTree>
    <p:extLst>
      <p:ext uri="{BB962C8B-B14F-4D97-AF65-F5344CB8AC3E}">
        <p14:creationId xmlns:p14="http://schemas.microsoft.com/office/powerpoint/2010/main" val="3217055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-15875" y="-130020"/>
            <a:ext cx="9144000" cy="819150"/>
          </a:xfrm>
          <a:prstGeom prst="rect">
            <a:avLst/>
          </a:prstGeom>
          <a:solidFill>
            <a:srgbClr val="E2F7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13323" name="Text Box 44"/>
          <p:cNvSpPr txBox="1">
            <a:spLocks noChangeArrowheads="1"/>
          </p:cNvSpPr>
          <p:nvPr/>
        </p:nvSpPr>
        <p:spPr bwMode="auto">
          <a:xfrm>
            <a:off x="132904" y="65778"/>
            <a:ext cx="88781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lang="en-US" altLang="ja-JP" b="1" dirty="0"/>
              <a:t>Mitosis</a:t>
            </a:r>
            <a:r>
              <a:rPr lang="ja-JP" altLang="en-US" b="1" dirty="0"/>
              <a:t>（</a:t>
            </a:r>
            <a:r>
              <a:rPr lang="en-US" altLang="ja-JP" b="1" dirty="0"/>
              <a:t>M</a:t>
            </a:r>
            <a:r>
              <a:rPr lang="ja-JP" altLang="en-US" b="1" dirty="0"/>
              <a:t>）期（有糸分裂期）</a:t>
            </a:r>
            <a:endParaRPr lang="en-US" altLang="ja-JP" b="1" dirty="0"/>
          </a:p>
        </p:txBody>
      </p:sp>
      <p:sp>
        <p:nvSpPr>
          <p:cNvPr id="13315" name="正方形/長方形 15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ja-JP" sz="180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C025CD9-BDEE-439B-BE6C-0D454153C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66619"/>
            <a:ext cx="460748" cy="365125"/>
          </a:xfrm>
        </p:spPr>
        <p:txBody>
          <a:bodyPr/>
          <a:lstStyle/>
          <a:p>
            <a:pPr>
              <a:defRPr/>
            </a:pPr>
            <a:fld id="{23319646-B2DF-4F02-8D4A-1DB2581E75B6}" type="slidenum">
              <a:rPr lang="en-US" altLang="ja-JP" smtClean="0"/>
              <a:pPr>
                <a:defRPr/>
              </a:pPr>
              <a:t>11</a:t>
            </a:fld>
            <a:endParaRPr lang="en-US" altLang="ja-JP" dirty="0"/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1AFBEC44-3282-42B7-9687-A303B52FA3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55" r="8859" b="21185"/>
          <a:stretch/>
        </p:blipFill>
        <p:spPr>
          <a:xfrm>
            <a:off x="323528" y="1103660"/>
            <a:ext cx="8769190" cy="2664296"/>
          </a:xfrm>
          <a:prstGeom prst="rect">
            <a:avLst/>
          </a:prstGeom>
        </p:spPr>
      </p:pic>
      <p:sp>
        <p:nvSpPr>
          <p:cNvPr id="44" name="Text Box 44">
            <a:extLst>
              <a:ext uri="{FF2B5EF4-FFF2-40B4-BE49-F238E27FC236}">
                <a16:creationId xmlns:a16="http://schemas.microsoft.com/office/drawing/2014/main" id="{9A157C39-0C95-4836-8B41-87D8EB9D01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684" y="692696"/>
            <a:ext cx="12961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前期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45" name="Text Box 44">
            <a:extLst>
              <a:ext uri="{FF2B5EF4-FFF2-40B4-BE49-F238E27FC236}">
                <a16:creationId xmlns:a16="http://schemas.microsoft.com/office/drawing/2014/main" id="{A5DE0E0B-6972-4255-B6C8-F4D3B131A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5124" y="692696"/>
            <a:ext cx="12961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中期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46" name="Text Box 44">
            <a:extLst>
              <a:ext uri="{FF2B5EF4-FFF2-40B4-BE49-F238E27FC236}">
                <a16:creationId xmlns:a16="http://schemas.microsoft.com/office/drawing/2014/main" id="{4B09F36A-7443-427C-98BF-26281D0B21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6164" y="692696"/>
            <a:ext cx="93610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後期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47" name="Text Box 44">
            <a:extLst>
              <a:ext uri="{FF2B5EF4-FFF2-40B4-BE49-F238E27FC236}">
                <a16:creationId xmlns:a16="http://schemas.microsoft.com/office/drawing/2014/main" id="{3BE10998-37E3-46B6-A7E1-01F67267AF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6336" y="692696"/>
            <a:ext cx="12961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終期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48" name="Text Box 44">
            <a:extLst>
              <a:ext uri="{FF2B5EF4-FFF2-40B4-BE49-F238E27FC236}">
                <a16:creationId xmlns:a16="http://schemas.microsoft.com/office/drawing/2014/main" id="{63F8194C-32EE-4B9A-8AC1-BE061534D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640" y="1679724"/>
            <a:ext cx="129614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ja-JP" altLang="en-US" sz="2000" dirty="0"/>
              <a:t>紡錘体極</a:t>
            </a:r>
            <a:endParaRPr lang="en-US" altLang="ja-JP" sz="2000" dirty="0"/>
          </a:p>
        </p:txBody>
      </p: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E242707A-0D3C-4E7B-AA1F-DDE5506D6315}"/>
              </a:ext>
            </a:extLst>
          </p:cNvPr>
          <p:cNvCxnSpPr/>
          <p:nvPr/>
        </p:nvCxnSpPr>
        <p:spPr>
          <a:xfrm>
            <a:off x="467544" y="2145680"/>
            <a:ext cx="432048" cy="5760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 Box 44">
            <a:extLst>
              <a:ext uri="{FF2B5EF4-FFF2-40B4-BE49-F238E27FC236}">
                <a16:creationId xmlns:a16="http://schemas.microsoft.com/office/drawing/2014/main" id="{9F52A434-4790-4901-AFD6-0B8919DB0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51732"/>
            <a:ext cx="129614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ja-JP" altLang="en-US" sz="2000" dirty="0"/>
              <a:t>染色体</a:t>
            </a:r>
            <a:endParaRPr lang="en-US" altLang="ja-JP" sz="2000" dirty="0"/>
          </a:p>
        </p:txBody>
      </p:sp>
      <p:sp>
        <p:nvSpPr>
          <p:cNvPr id="33" name="Text Box 44">
            <a:extLst>
              <a:ext uri="{FF2B5EF4-FFF2-40B4-BE49-F238E27FC236}">
                <a16:creationId xmlns:a16="http://schemas.microsoft.com/office/drawing/2014/main" id="{63F8194C-32EE-4B9A-8AC1-BE061534D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2196" y="3699768"/>
            <a:ext cx="252028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0"/>
              </a:spcBef>
              <a:buFontTx/>
              <a:buNone/>
              <a:defRPr/>
            </a:pPr>
            <a:r>
              <a:rPr lang="ja-JP" altLang="en-US" sz="2000" dirty="0"/>
              <a:t>・</a:t>
            </a:r>
            <a:r>
              <a:rPr lang="en-US" altLang="ja-JP" sz="2000" dirty="0"/>
              <a:t>2</a:t>
            </a:r>
            <a:r>
              <a:rPr lang="ja-JP" altLang="en-US" sz="2000" dirty="0"/>
              <a:t>本の染色分体が</a:t>
            </a:r>
            <a:endParaRPr lang="en-US" altLang="ja-JP" sz="2000" dirty="0"/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ja-JP" altLang="en-US" sz="2000" dirty="0"/>
              <a:t> 光学顕微鏡により</a:t>
            </a:r>
            <a:endParaRPr lang="en-US" altLang="ja-JP" sz="2000" dirty="0"/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ja-JP" altLang="en-US" sz="2000" dirty="0"/>
              <a:t> 観察できるようになる。</a:t>
            </a:r>
            <a:endParaRPr lang="en-US" altLang="ja-JP" sz="2000" dirty="0"/>
          </a:p>
        </p:txBody>
      </p:sp>
      <p:sp>
        <p:nvSpPr>
          <p:cNvPr id="36" name="Text Box 44">
            <a:extLst>
              <a:ext uri="{FF2B5EF4-FFF2-40B4-BE49-F238E27FC236}">
                <a16:creationId xmlns:a16="http://schemas.microsoft.com/office/drawing/2014/main" id="{63F8194C-32EE-4B9A-8AC1-BE061534D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2196" y="4835128"/>
            <a:ext cx="216024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0"/>
              </a:spcBef>
              <a:buFontTx/>
              <a:buNone/>
              <a:defRPr/>
            </a:pPr>
            <a:r>
              <a:rPr lang="ja-JP" altLang="en-US" sz="2000" dirty="0"/>
              <a:t>・核膜と核小体が</a:t>
            </a:r>
            <a:endParaRPr lang="en-US" altLang="ja-JP" sz="2000" dirty="0"/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ja-JP" altLang="en-US" sz="2000" dirty="0"/>
              <a:t> 消失する。</a:t>
            </a:r>
            <a:endParaRPr lang="en-US" altLang="ja-JP" sz="2000" dirty="0"/>
          </a:p>
        </p:txBody>
      </p:sp>
      <p:sp>
        <p:nvSpPr>
          <p:cNvPr id="37" name="Text Box 44">
            <a:extLst>
              <a:ext uri="{FF2B5EF4-FFF2-40B4-BE49-F238E27FC236}">
                <a16:creationId xmlns:a16="http://schemas.microsoft.com/office/drawing/2014/main" id="{63F8194C-32EE-4B9A-8AC1-BE061534D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0784" y="3695576"/>
            <a:ext cx="244827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0"/>
              </a:spcBef>
              <a:buFontTx/>
              <a:buNone/>
              <a:defRPr/>
            </a:pPr>
            <a:r>
              <a:rPr lang="ja-JP" altLang="en-US" sz="2000" dirty="0"/>
              <a:t>・染色体が</a:t>
            </a:r>
            <a:endParaRPr lang="en-US" altLang="ja-JP" sz="2000" dirty="0"/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ja-JP" altLang="en-US" sz="2000" dirty="0"/>
              <a:t> 赤道面に並ぶ。</a:t>
            </a:r>
            <a:endParaRPr lang="en-US" altLang="ja-JP" sz="2000" dirty="0"/>
          </a:p>
        </p:txBody>
      </p:sp>
      <p:sp>
        <p:nvSpPr>
          <p:cNvPr id="38" name="Text Box 44">
            <a:extLst>
              <a:ext uri="{FF2B5EF4-FFF2-40B4-BE49-F238E27FC236}">
                <a16:creationId xmlns:a16="http://schemas.microsoft.com/office/drawing/2014/main" id="{63F8194C-32EE-4B9A-8AC1-BE061534D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0784" y="4818236"/>
            <a:ext cx="244827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0"/>
              </a:spcBef>
              <a:buFontTx/>
              <a:buNone/>
              <a:defRPr/>
            </a:pPr>
            <a:r>
              <a:rPr lang="ja-JP" altLang="en-US" sz="2000" dirty="0"/>
              <a:t>・紡錘糸が動原体　（染色体の中央）に</a:t>
            </a:r>
            <a:endParaRPr lang="en-US" altLang="ja-JP" sz="2000" dirty="0"/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ja-JP" altLang="en-US" sz="2000" dirty="0"/>
              <a:t> 付着する。</a:t>
            </a:r>
            <a:endParaRPr lang="en-US" altLang="ja-JP" sz="2000" dirty="0"/>
          </a:p>
        </p:txBody>
      </p:sp>
      <p:cxnSp>
        <p:nvCxnSpPr>
          <p:cNvPr id="16" name="直線コネクタ 15"/>
          <p:cNvCxnSpPr/>
          <p:nvPr/>
        </p:nvCxnSpPr>
        <p:spPr>
          <a:xfrm>
            <a:off x="3407172" y="1851416"/>
            <a:ext cx="0" cy="162000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 Box 44">
            <a:extLst>
              <a:ext uri="{FF2B5EF4-FFF2-40B4-BE49-F238E27FC236}">
                <a16:creationId xmlns:a16="http://schemas.microsoft.com/office/drawing/2014/main" id="{63F8194C-32EE-4B9A-8AC1-BE061534D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5816" y="1463700"/>
            <a:ext cx="129614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ja-JP" altLang="en-US" sz="2000" dirty="0"/>
              <a:t>赤道面</a:t>
            </a:r>
            <a:endParaRPr lang="en-US" altLang="ja-JP" sz="2000" dirty="0"/>
          </a:p>
        </p:txBody>
      </p: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E242707A-0D3C-4E7B-AA1F-DDE5506D6315}"/>
              </a:ext>
            </a:extLst>
          </p:cNvPr>
          <p:cNvCxnSpPr/>
          <p:nvPr/>
        </p:nvCxnSpPr>
        <p:spPr>
          <a:xfrm flipH="1">
            <a:off x="3707904" y="2111772"/>
            <a:ext cx="144016" cy="2160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 Box 44">
            <a:extLst>
              <a:ext uri="{FF2B5EF4-FFF2-40B4-BE49-F238E27FC236}">
                <a16:creationId xmlns:a16="http://schemas.microsoft.com/office/drawing/2014/main" id="{63F8194C-32EE-4B9A-8AC1-BE061534D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1120" y="1849140"/>
            <a:ext cx="129614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ja-JP" altLang="en-US" sz="2000" dirty="0"/>
              <a:t>紡錘糸</a:t>
            </a:r>
            <a:endParaRPr lang="en-US" altLang="ja-JP" sz="2000" dirty="0"/>
          </a:p>
        </p:txBody>
      </p: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E242707A-0D3C-4E7B-AA1F-DDE5506D6315}"/>
              </a:ext>
            </a:extLst>
          </p:cNvPr>
          <p:cNvCxnSpPr/>
          <p:nvPr/>
        </p:nvCxnSpPr>
        <p:spPr>
          <a:xfrm flipH="1" flipV="1">
            <a:off x="3419872" y="3047876"/>
            <a:ext cx="432048" cy="2880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 Box 44">
            <a:extLst>
              <a:ext uri="{FF2B5EF4-FFF2-40B4-BE49-F238E27FC236}">
                <a16:creationId xmlns:a16="http://schemas.microsoft.com/office/drawing/2014/main" id="{63F8194C-32EE-4B9A-8AC1-BE061534D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1120" y="3140968"/>
            <a:ext cx="129614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ja-JP" altLang="en-US" sz="2000" dirty="0"/>
              <a:t>動原体</a:t>
            </a:r>
            <a:endParaRPr lang="en-US" altLang="ja-JP" sz="2000" dirty="0"/>
          </a:p>
        </p:txBody>
      </p:sp>
      <p:sp>
        <p:nvSpPr>
          <p:cNvPr id="58" name="Text Box 44">
            <a:extLst>
              <a:ext uri="{FF2B5EF4-FFF2-40B4-BE49-F238E27FC236}">
                <a16:creationId xmlns:a16="http://schemas.microsoft.com/office/drawing/2014/main" id="{63F8194C-32EE-4B9A-8AC1-BE061534D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0048" y="3695700"/>
            <a:ext cx="216024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0"/>
              </a:spcBef>
              <a:buFontTx/>
              <a:buNone/>
              <a:defRPr/>
            </a:pPr>
            <a:r>
              <a:rPr lang="ja-JP" altLang="en-US" sz="2000" dirty="0"/>
              <a:t>・染色分体が</a:t>
            </a:r>
            <a:endParaRPr lang="en-US" altLang="ja-JP" sz="2000" dirty="0"/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ja-JP" altLang="en-US" sz="2000" dirty="0"/>
              <a:t> 縦列面でさけて</a:t>
            </a:r>
            <a:endParaRPr lang="en-US" altLang="ja-JP" sz="2000" dirty="0"/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en-US" altLang="ja-JP" sz="2000" dirty="0"/>
              <a:t> 2</a:t>
            </a:r>
            <a:r>
              <a:rPr lang="ja-JP" altLang="en-US" sz="2000" dirty="0"/>
              <a:t>分される。</a:t>
            </a:r>
            <a:endParaRPr lang="en-US" altLang="ja-JP" sz="2000" dirty="0"/>
          </a:p>
        </p:txBody>
      </p:sp>
      <p:sp>
        <p:nvSpPr>
          <p:cNvPr id="59" name="Text Box 44">
            <a:extLst>
              <a:ext uri="{FF2B5EF4-FFF2-40B4-BE49-F238E27FC236}">
                <a16:creationId xmlns:a16="http://schemas.microsoft.com/office/drawing/2014/main" id="{63F8194C-32EE-4B9A-8AC1-BE061534D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0048" y="4830936"/>
            <a:ext cx="244827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0"/>
              </a:spcBef>
              <a:buFontTx/>
              <a:buNone/>
              <a:defRPr/>
            </a:pPr>
            <a:r>
              <a:rPr lang="ja-JP" altLang="en-US" sz="2000" dirty="0"/>
              <a:t>・染色分体が</a:t>
            </a:r>
            <a:endParaRPr lang="en-US" altLang="ja-JP" sz="2000" dirty="0"/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en-US" altLang="ja-JP" sz="2000" dirty="0"/>
              <a:t> </a:t>
            </a:r>
            <a:r>
              <a:rPr lang="ja-JP" altLang="en-US" sz="2000" dirty="0"/>
              <a:t>紡錘糸に引かれ</a:t>
            </a:r>
            <a:endParaRPr lang="en-US" altLang="ja-JP" sz="2000" dirty="0"/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ja-JP" altLang="en-US" sz="2000" dirty="0"/>
              <a:t> </a:t>
            </a:r>
            <a:r>
              <a:rPr lang="ja-JP" altLang="en-US" sz="2400" b="1" dirty="0">
                <a:solidFill>
                  <a:srgbClr val="FF0000"/>
                </a:solidFill>
              </a:rPr>
              <a:t>両極</a:t>
            </a:r>
            <a:r>
              <a:rPr lang="ja-JP" altLang="en-US" sz="2000" dirty="0"/>
              <a:t>に移動する。</a:t>
            </a:r>
            <a:endParaRPr lang="en-US" altLang="ja-JP" sz="2000" dirty="0"/>
          </a:p>
        </p:txBody>
      </p:sp>
      <p:sp>
        <p:nvSpPr>
          <p:cNvPr id="60" name="Text Box 44">
            <a:extLst>
              <a:ext uri="{FF2B5EF4-FFF2-40B4-BE49-F238E27FC236}">
                <a16:creationId xmlns:a16="http://schemas.microsoft.com/office/drawing/2014/main" id="{63F8194C-32EE-4B9A-8AC1-BE061534D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5388" y="3695700"/>
            <a:ext cx="216024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0"/>
              </a:spcBef>
              <a:buFontTx/>
              <a:buNone/>
              <a:defRPr/>
            </a:pPr>
            <a:r>
              <a:rPr lang="ja-JP" altLang="en-US" sz="2000" dirty="0"/>
              <a:t>・染色体が</a:t>
            </a:r>
            <a:endParaRPr lang="en-US" altLang="ja-JP" sz="2000" dirty="0"/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ja-JP" altLang="en-US" sz="2000" dirty="0"/>
              <a:t> 光学顕微鏡で</a:t>
            </a:r>
            <a:endParaRPr lang="en-US" altLang="ja-JP" sz="2000" dirty="0"/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ja-JP" altLang="en-US" sz="2000" dirty="0"/>
              <a:t> 観察できなくなる。</a:t>
            </a:r>
            <a:endParaRPr lang="en-US" altLang="ja-JP" sz="2000" dirty="0"/>
          </a:p>
        </p:txBody>
      </p:sp>
      <p:sp>
        <p:nvSpPr>
          <p:cNvPr id="61" name="Text Box 44">
            <a:extLst>
              <a:ext uri="{FF2B5EF4-FFF2-40B4-BE49-F238E27FC236}">
                <a16:creationId xmlns:a16="http://schemas.microsoft.com/office/drawing/2014/main" id="{63F8194C-32EE-4B9A-8AC1-BE061534D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6880" y="4826620"/>
            <a:ext cx="216024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0"/>
              </a:spcBef>
              <a:buFontTx/>
              <a:buNone/>
              <a:defRPr/>
            </a:pPr>
            <a:r>
              <a:rPr lang="ja-JP" altLang="en-US" sz="2000" dirty="0"/>
              <a:t>・核膜と核小体が</a:t>
            </a:r>
            <a:endParaRPr lang="en-US" altLang="ja-JP" sz="2000" dirty="0"/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ja-JP" altLang="en-US" sz="2000" dirty="0"/>
              <a:t>  出現し、娘核</a:t>
            </a:r>
            <a:endParaRPr lang="en-US" altLang="ja-JP" sz="2000" dirty="0"/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ja-JP" altLang="en-US" sz="2000" dirty="0"/>
              <a:t> （じょうかく）が</a:t>
            </a:r>
            <a:endParaRPr lang="en-US" altLang="ja-JP" sz="2000" dirty="0"/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ja-JP" altLang="en-US" sz="2000" dirty="0"/>
              <a:t>  できる。</a:t>
            </a:r>
            <a:endParaRPr lang="en-US" altLang="ja-JP" sz="2000" dirty="0"/>
          </a:p>
        </p:txBody>
      </p:sp>
      <p:cxnSp>
        <p:nvCxnSpPr>
          <p:cNvPr id="62" name="直線コネクタ 61">
            <a:extLst>
              <a:ext uri="{FF2B5EF4-FFF2-40B4-BE49-F238E27FC236}">
                <a16:creationId xmlns:a16="http://schemas.microsoft.com/office/drawing/2014/main" id="{E242707A-0D3C-4E7B-AA1F-DDE5506D6315}"/>
              </a:ext>
            </a:extLst>
          </p:cNvPr>
          <p:cNvCxnSpPr/>
          <p:nvPr/>
        </p:nvCxnSpPr>
        <p:spPr>
          <a:xfrm>
            <a:off x="7884368" y="1751732"/>
            <a:ext cx="504056" cy="720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>
            <a:extLst>
              <a:ext uri="{FF2B5EF4-FFF2-40B4-BE49-F238E27FC236}">
                <a16:creationId xmlns:a16="http://schemas.microsoft.com/office/drawing/2014/main" id="{E242707A-0D3C-4E7B-AA1F-DDE5506D6315}"/>
              </a:ext>
            </a:extLst>
          </p:cNvPr>
          <p:cNvCxnSpPr/>
          <p:nvPr/>
        </p:nvCxnSpPr>
        <p:spPr>
          <a:xfrm flipV="1">
            <a:off x="8316416" y="1908448"/>
            <a:ext cx="152400" cy="7116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 Box 44">
            <a:extLst>
              <a:ext uri="{FF2B5EF4-FFF2-40B4-BE49-F238E27FC236}">
                <a16:creationId xmlns:a16="http://schemas.microsoft.com/office/drawing/2014/main" id="{63F8194C-32EE-4B9A-8AC1-BE061534D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6416" y="1463700"/>
            <a:ext cx="72008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ja-JP" altLang="en-US" sz="2000" dirty="0"/>
              <a:t>娘核</a:t>
            </a:r>
            <a:endParaRPr lang="en-US" altLang="ja-JP" sz="2000" dirty="0"/>
          </a:p>
        </p:txBody>
      </p:sp>
      <p:sp>
        <p:nvSpPr>
          <p:cNvPr id="65" name="Text Box 44">
            <a:extLst>
              <a:ext uri="{FF2B5EF4-FFF2-40B4-BE49-F238E27FC236}">
                <a16:creationId xmlns:a16="http://schemas.microsoft.com/office/drawing/2014/main" id="{63F8194C-32EE-4B9A-8AC1-BE061534D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1072" y="6163409"/>
            <a:ext cx="216024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0"/>
              </a:spcBef>
              <a:buFontTx/>
              <a:buNone/>
              <a:defRPr/>
            </a:pPr>
            <a:r>
              <a:rPr lang="ja-JP" altLang="en-US" sz="2000" dirty="0"/>
              <a:t>・細胞質分裂が</a:t>
            </a:r>
            <a:endParaRPr lang="en-US" altLang="ja-JP" sz="2000" dirty="0"/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ja-JP" altLang="en-US" sz="2000" dirty="0"/>
              <a:t>　起こる。</a:t>
            </a:r>
            <a:endParaRPr lang="en-US" altLang="ja-JP" sz="2000" dirty="0"/>
          </a:p>
        </p:txBody>
      </p: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E242707A-0D3C-4E7B-AA1F-DDE5506D6315}"/>
              </a:ext>
            </a:extLst>
          </p:cNvPr>
          <p:cNvCxnSpPr/>
          <p:nvPr/>
        </p:nvCxnSpPr>
        <p:spPr>
          <a:xfrm flipH="1" flipV="1">
            <a:off x="1403648" y="2996952"/>
            <a:ext cx="288032" cy="2160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 Box 44">
            <a:extLst>
              <a:ext uri="{FF2B5EF4-FFF2-40B4-BE49-F238E27FC236}">
                <a16:creationId xmlns:a16="http://schemas.microsoft.com/office/drawing/2014/main" id="{63F8194C-32EE-4B9A-8AC1-BE061534D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2264" y="3166368"/>
            <a:ext cx="129614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ja-JP" altLang="en-US" sz="2000" dirty="0"/>
              <a:t>中心体</a:t>
            </a:r>
            <a:endParaRPr lang="en-US" altLang="ja-JP" sz="2000" dirty="0"/>
          </a:p>
        </p:txBody>
      </p: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E242707A-0D3C-4E7B-AA1F-DDE5506D6315}"/>
              </a:ext>
            </a:extLst>
          </p:cNvPr>
          <p:cNvCxnSpPr/>
          <p:nvPr/>
        </p:nvCxnSpPr>
        <p:spPr>
          <a:xfrm flipV="1">
            <a:off x="1043608" y="1798216"/>
            <a:ext cx="0" cy="432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Box 44">
            <a:extLst>
              <a:ext uri="{FF2B5EF4-FFF2-40B4-BE49-F238E27FC236}">
                <a16:creationId xmlns:a16="http://schemas.microsoft.com/office/drawing/2014/main" id="{63F8194C-32EE-4B9A-8AC1-BE061534D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1419314"/>
            <a:ext cx="129614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ja-JP" altLang="en-US" sz="2000" dirty="0"/>
              <a:t>中心体</a:t>
            </a:r>
            <a:endParaRPr lang="en-US" altLang="ja-JP" sz="2000" dirty="0"/>
          </a:p>
        </p:txBody>
      </p:sp>
      <p:sp>
        <p:nvSpPr>
          <p:cNvPr id="43" name="Text Box 44">
            <a:extLst>
              <a:ext uri="{FF2B5EF4-FFF2-40B4-BE49-F238E27FC236}">
                <a16:creationId xmlns:a16="http://schemas.microsoft.com/office/drawing/2014/main" id="{63F8194C-32EE-4B9A-8AC1-BE061534D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3812" y="5686648"/>
            <a:ext cx="216024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0"/>
              </a:spcBef>
              <a:buFontTx/>
              <a:buNone/>
              <a:defRPr/>
            </a:pPr>
            <a:r>
              <a:rPr lang="ja-JP" altLang="en-US" sz="2000" dirty="0"/>
              <a:t>・中心体は</a:t>
            </a:r>
            <a:endParaRPr lang="en-US" altLang="ja-JP" sz="2000" dirty="0"/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ja-JP" altLang="en-US" sz="2000" dirty="0"/>
              <a:t> 動物細胞のみに</a:t>
            </a:r>
            <a:endParaRPr lang="en-US" altLang="ja-JP" sz="2000" dirty="0"/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ja-JP" altLang="en-US" sz="2000" dirty="0"/>
              <a:t> 存在する。</a:t>
            </a:r>
            <a:endParaRPr lang="en-US" altLang="ja-JP" sz="2000" dirty="0"/>
          </a:p>
        </p:txBody>
      </p:sp>
    </p:spTree>
    <p:extLst>
      <p:ext uri="{BB962C8B-B14F-4D97-AF65-F5344CB8AC3E}">
        <p14:creationId xmlns:p14="http://schemas.microsoft.com/office/powerpoint/2010/main" val="36733159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/>
          <p:cNvSpPr/>
          <p:nvPr/>
        </p:nvSpPr>
        <p:spPr>
          <a:xfrm>
            <a:off x="0" y="16656"/>
            <a:ext cx="9144000" cy="5789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796" name="Title 1"/>
          <p:cNvSpPr txBox="1">
            <a:spLocks/>
          </p:cNvSpPr>
          <p:nvPr/>
        </p:nvSpPr>
        <p:spPr bwMode="auto">
          <a:xfrm>
            <a:off x="-238145" y="-81172"/>
            <a:ext cx="9684568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3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体細胞分裂の観察実験（試料の染色とプレパラート作製）</a:t>
            </a:r>
            <a:endParaRPr lang="en-US" altLang="ja-JP" sz="30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9" name="正方形/長方形 153"/>
          <p:cNvSpPr>
            <a:spLocks noChangeArrowheads="1"/>
          </p:cNvSpPr>
          <p:nvPr/>
        </p:nvSpPr>
        <p:spPr bwMode="auto">
          <a:xfrm>
            <a:off x="8312" y="0"/>
            <a:ext cx="9144000" cy="6858000"/>
          </a:xfrm>
          <a:prstGeom prst="rect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ja-JP" altLang="en-US" dirty="0"/>
          </a:p>
        </p:txBody>
      </p:sp>
      <p:sp>
        <p:nvSpPr>
          <p:cNvPr id="29" name="正方形/長方形 28"/>
          <p:cNvSpPr/>
          <p:nvPr/>
        </p:nvSpPr>
        <p:spPr>
          <a:xfrm>
            <a:off x="18814" y="617140"/>
            <a:ext cx="45531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A</a:t>
            </a:r>
            <a:r>
              <a:rPr lang="ja-JP" altLang="en-US" sz="20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   必要な試薬と試料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95456" y="1190048"/>
            <a:ext cx="4032448" cy="2849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ja-JP" altLang="en-US" sz="2000" u="sng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調整方法</a:t>
            </a:r>
            <a:endParaRPr lang="en-US" altLang="ja-JP" sz="2000" u="sng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>
              <a:lnSpc>
                <a:spcPts val="800"/>
              </a:lnSpc>
            </a:pPr>
            <a:endParaRPr lang="en-US" altLang="ja-JP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　</a:t>
            </a:r>
            <a:r>
              <a:rPr lang="en-US" altLang="ja-JP" sz="2000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i</a:t>
            </a: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） サフラニン（</a:t>
            </a:r>
            <a:r>
              <a:rPr lang="en-US" altLang="ja-JP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0.25g</a:t>
            </a: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）を</a:t>
            </a:r>
            <a:endParaRPr lang="en-US" altLang="ja-JP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　　</a:t>
            </a:r>
            <a:r>
              <a:rPr lang="en-US" altLang="ja-JP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100</a:t>
            </a: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％エタノールに溶かす。</a:t>
            </a:r>
            <a:endParaRPr lang="en-US" altLang="ja-JP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） </a:t>
            </a:r>
            <a:r>
              <a:rPr lang="en-US" altLang="ja-JP" sz="2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）の調整液に蒸留水</a:t>
            </a:r>
            <a:endParaRPr lang="en-US" altLang="ja-JP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　（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40mL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）を加える。</a:t>
            </a:r>
            <a:endParaRPr lang="en-US" altLang="ja-JP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）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）の調整液に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％塩酸</a:t>
            </a:r>
            <a:endParaRPr lang="en-US" altLang="ja-JP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　（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50mL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）を加える。</a:t>
            </a:r>
            <a:endParaRPr lang="en-US" altLang="ja-JP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100"/>
              </a:lnSpc>
            </a:pPr>
            <a:endParaRPr lang="en-US" altLang="ja-JP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100"/>
              </a:lnSpc>
            </a:pPr>
            <a:endParaRPr lang="en-US" altLang="ja-JP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95456" y="3846428"/>
            <a:ext cx="4320480" cy="4119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ja-JP" altLang="en-US" sz="2000" u="sng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各成分の役割</a:t>
            </a:r>
            <a:endParaRPr lang="en-US" altLang="ja-JP" sz="2000" u="sng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>
              <a:lnSpc>
                <a:spcPts val="800"/>
              </a:lnSpc>
            </a:pPr>
            <a:endParaRPr lang="en-US" altLang="ja-JP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　サフラニン</a:t>
            </a:r>
            <a:r>
              <a:rPr lang="en-US" altLang="ja-JP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;</a:t>
            </a: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　</a:t>
            </a:r>
            <a:endParaRPr lang="en-US" altLang="ja-JP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　・細胞核の染色</a:t>
            </a:r>
            <a:endParaRPr lang="en-US" altLang="ja-JP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　・リグニン（木化した細胞壁）の染色</a:t>
            </a:r>
            <a:endParaRPr lang="en-US" altLang="ja-JP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　エタノール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endParaRPr lang="en-US" altLang="ja-JP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　・固定（生物試料の自己分解などに</a:t>
            </a:r>
            <a:endParaRPr lang="en-US" altLang="ja-JP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　　よる劣化からの保護）</a:t>
            </a:r>
            <a:endParaRPr lang="en-US" altLang="ja-JP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　塩酸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endParaRPr lang="en-US" altLang="ja-JP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　・解離（細胞同士を分離すること）</a:t>
            </a:r>
            <a:endParaRPr lang="en-US" altLang="ja-JP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</a:pPr>
            <a:endParaRPr lang="en-US" altLang="ja-JP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　　　　　　　　</a:t>
            </a:r>
            <a:endParaRPr lang="en-US" altLang="ja-JP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　</a:t>
            </a:r>
            <a:endParaRPr lang="en-US" altLang="ja-JP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100"/>
              </a:lnSpc>
            </a:pPr>
            <a:endParaRPr lang="en-US" altLang="ja-JP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5652120" y="2239032"/>
            <a:ext cx="670912" cy="648072"/>
            <a:chOff x="5868144" y="1556792"/>
            <a:chExt cx="670912" cy="648072"/>
          </a:xfrm>
        </p:grpSpPr>
        <p:sp>
          <p:nvSpPr>
            <p:cNvPr id="36" name="フローチャート: 他ページ結合子 35"/>
            <p:cNvSpPr/>
            <p:nvPr/>
          </p:nvSpPr>
          <p:spPr>
            <a:xfrm>
              <a:off x="6243552" y="1814680"/>
              <a:ext cx="280348" cy="363391"/>
            </a:xfrm>
            <a:prstGeom prst="flowChartOffpageConnector">
              <a:avLst/>
            </a:prstGeom>
            <a:solidFill>
              <a:srgbClr val="FD3543"/>
            </a:solidFill>
            <a:ln w="3175">
              <a:solidFill>
                <a:srgbClr val="FD354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21" name="グループ化 20"/>
            <p:cNvGrpSpPr/>
            <p:nvPr/>
          </p:nvGrpSpPr>
          <p:grpSpPr>
            <a:xfrm>
              <a:off x="5868144" y="1556792"/>
              <a:ext cx="670912" cy="648072"/>
              <a:chOff x="2627784" y="2524764"/>
              <a:chExt cx="936104" cy="904236"/>
            </a:xfrm>
          </p:grpSpPr>
          <p:sp>
            <p:nvSpPr>
              <p:cNvPr id="24" name="フローチャート: 他ページ結合子 23"/>
              <p:cNvSpPr/>
              <p:nvPr/>
            </p:nvSpPr>
            <p:spPr>
              <a:xfrm>
                <a:off x="3131840" y="2636912"/>
                <a:ext cx="432048" cy="792088"/>
              </a:xfrm>
              <a:prstGeom prst="flowChartOffpageConnector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5" name="フローチャート: 準備 24"/>
              <p:cNvSpPr/>
              <p:nvPr/>
            </p:nvSpPr>
            <p:spPr>
              <a:xfrm>
                <a:off x="2627784" y="2596772"/>
                <a:ext cx="504056" cy="72008"/>
              </a:xfrm>
              <a:prstGeom prst="flowChartPreparation">
                <a:avLst/>
              </a:prstGeom>
              <a:solidFill>
                <a:srgbClr val="E6EDF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8" name="フローチャート: 準備 27"/>
              <p:cNvSpPr/>
              <p:nvPr/>
            </p:nvSpPr>
            <p:spPr>
              <a:xfrm>
                <a:off x="3131840" y="2600584"/>
                <a:ext cx="432048" cy="72008"/>
              </a:xfrm>
              <a:prstGeom prst="flowChartPreparation">
                <a:avLst/>
              </a:prstGeom>
              <a:solidFill>
                <a:srgbClr val="E6EDF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5" name="フローチャート: 磁気ディスク 34"/>
              <p:cNvSpPr/>
              <p:nvPr/>
            </p:nvSpPr>
            <p:spPr>
              <a:xfrm>
                <a:off x="2699792" y="2524764"/>
                <a:ext cx="360040" cy="144016"/>
              </a:xfrm>
              <a:prstGeom prst="flowChartMagneticDisk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5" name="円弧 4"/>
          <p:cNvSpPr/>
          <p:nvPr/>
        </p:nvSpPr>
        <p:spPr>
          <a:xfrm rot="2771147" flipH="1">
            <a:off x="6232612" y="2168481"/>
            <a:ext cx="782143" cy="744934"/>
          </a:xfrm>
          <a:prstGeom prst="arc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正方形/長方形 37"/>
          <p:cNvSpPr/>
          <p:nvPr/>
        </p:nvSpPr>
        <p:spPr>
          <a:xfrm>
            <a:off x="4716016" y="1128644"/>
            <a:ext cx="4320480" cy="977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</a:pP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➀ 試料を</a:t>
            </a:r>
            <a:r>
              <a:rPr lang="en-US" altLang="ja-JP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S</a:t>
            </a: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サフラン塩酸溶液</a:t>
            </a:r>
            <a:endParaRPr lang="en-US" altLang="ja-JP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>
              <a:lnSpc>
                <a:spcPts val="2300"/>
              </a:lnSpc>
            </a:pP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　 （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500μL; </a:t>
            </a:r>
            <a:r>
              <a:rPr lang="en-US" altLang="ja-JP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1.5mL</a:t>
            </a: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チューブ）に浸す。</a:t>
            </a:r>
            <a:endParaRPr lang="en-US" altLang="ja-JP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>
              <a:lnSpc>
                <a:spcPts val="2300"/>
              </a:lnSpc>
            </a:pP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　 （</a:t>
            </a:r>
            <a:r>
              <a:rPr lang="ja-JP" altLang="en-US" sz="2000" b="1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anose="020B0604020202020204" pitchFamily="34" charset="0"/>
              </a:rPr>
              <a:t>染色・固定</a:t>
            </a: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）</a:t>
            </a:r>
            <a:endParaRPr lang="en-US" altLang="ja-JP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4716016" y="3009000"/>
            <a:ext cx="4320480" cy="682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</a:pP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➁ </a:t>
            </a:r>
            <a:r>
              <a:rPr lang="en-US" altLang="ja-JP" sz="20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1.5mL</a:t>
            </a:r>
            <a:r>
              <a:rPr lang="ja-JP" altLang="en-US" sz="20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チューブ内の試料を　</a:t>
            </a:r>
            <a:endParaRPr lang="en-US" altLang="ja-JP" sz="20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>
              <a:lnSpc>
                <a:spcPts val="2300"/>
              </a:lnSpc>
            </a:pPr>
            <a:r>
              <a:rPr lang="ja-JP" altLang="en-US" sz="20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　 </a:t>
            </a:r>
            <a:r>
              <a:rPr lang="en-US" altLang="ja-JP" sz="20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60</a:t>
            </a:r>
            <a:r>
              <a:rPr lang="ja-JP" altLang="en-US" sz="20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℃で</a:t>
            </a:r>
            <a:r>
              <a:rPr lang="en-US" altLang="ja-JP" sz="20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3</a:t>
            </a:r>
            <a:r>
              <a:rPr lang="ja-JP" altLang="en-US" sz="20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分間処理する。（</a:t>
            </a:r>
            <a:r>
              <a:rPr lang="ja-JP" altLang="en-US" sz="20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解離</a:t>
            </a:r>
            <a:r>
              <a:rPr lang="ja-JP" altLang="en-US" sz="20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）</a:t>
            </a:r>
            <a:endParaRPr lang="en-US" altLang="ja-JP" sz="20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40" name="正方形/長方形 39"/>
          <p:cNvSpPr/>
          <p:nvPr/>
        </p:nvSpPr>
        <p:spPr>
          <a:xfrm>
            <a:off x="4716016" y="5083940"/>
            <a:ext cx="4320480" cy="682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</a:pP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➃ スライドガラスに試料をのせ</a:t>
            </a:r>
            <a:endParaRPr lang="en-US" altLang="ja-JP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>
              <a:lnSpc>
                <a:spcPts val="2300"/>
              </a:lnSpc>
            </a:pP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　　</a:t>
            </a:r>
            <a:r>
              <a:rPr lang="ja-JP" altLang="en-US" sz="20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根端を約</a:t>
            </a:r>
            <a:r>
              <a:rPr lang="en-US" altLang="ja-JP" sz="20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2mm</a:t>
            </a:r>
            <a:r>
              <a:rPr lang="ja-JP" altLang="en-US" sz="20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残すように切る。</a:t>
            </a:r>
            <a:endParaRPr lang="en-US" altLang="ja-JP" sz="20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41" name="正方形/長方形 40"/>
          <p:cNvSpPr/>
          <p:nvPr/>
        </p:nvSpPr>
        <p:spPr>
          <a:xfrm>
            <a:off x="4716016" y="3670807"/>
            <a:ext cx="4968552" cy="682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</a:pP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➁‘ </a:t>
            </a:r>
            <a:r>
              <a:rPr lang="en-US" altLang="ja-JP" sz="20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1.5mL</a:t>
            </a:r>
            <a:r>
              <a:rPr lang="ja-JP" altLang="en-US" sz="20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チューブ内の試料を　</a:t>
            </a:r>
            <a:endParaRPr lang="en-US" altLang="ja-JP" sz="20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>
              <a:lnSpc>
                <a:spcPts val="2300"/>
              </a:lnSpc>
            </a:pPr>
            <a:r>
              <a:rPr lang="ja-JP" altLang="en-US" sz="20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　 室温で</a:t>
            </a:r>
            <a:r>
              <a:rPr lang="en-US" altLang="ja-JP" sz="20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2-3</a:t>
            </a:r>
            <a:r>
              <a:rPr lang="ja-JP" altLang="en-US" sz="20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時間処理する。（</a:t>
            </a:r>
            <a:r>
              <a:rPr lang="ja-JP" altLang="en-US" sz="20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解離</a:t>
            </a:r>
            <a:r>
              <a:rPr lang="ja-JP" altLang="en-US" sz="20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）</a:t>
            </a:r>
            <a:endParaRPr lang="en-US" altLang="ja-JP" sz="20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42" name="正方形/長方形 41"/>
          <p:cNvSpPr/>
          <p:nvPr/>
        </p:nvSpPr>
        <p:spPr>
          <a:xfrm>
            <a:off x="4716016" y="5836185"/>
            <a:ext cx="4320480" cy="977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</a:pP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➄ カバーガラスをかけ、</a:t>
            </a:r>
            <a:r>
              <a:rPr lang="ja-JP" altLang="en-US" sz="2000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ろ</a:t>
            </a: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紙を重ねた</a:t>
            </a:r>
            <a:endParaRPr lang="en-US" altLang="ja-JP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>
              <a:lnSpc>
                <a:spcPts val="2300"/>
              </a:lnSpc>
            </a:pP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　　上から体重をかけて、試料</a:t>
            </a:r>
            <a:endParaRPr lang="en-US" altLang="ja-JP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>
              <a:lnSpc>
                <a:spcPts val="2300"/>
              </a:lnSpc>
            </a:pP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　　（細胞）を押し広げる</a:t>
            </a:r>
            <a:r>
              <a:rPr lang="ja-JP" altLang="en-US" sz="20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。</a:t>
            </a:r>
            <a:endParaRPr lang="en-US" altLang="ja-JP" sz="20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43" name="正方形/長方形 42"/>
          <p:cNvSpPr/>
          <p:nvPr/>
        </p:nvSpPr>
        <p:spPr>
          <a:xfrm>
            <a:off x="4499992" y="607241"/>
            <a:ext cx="45531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B</a:t>
            </a:r>
            <a:r>
              <a:rPr lang="ja-JP" altLang="en-US" sz="20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   実験操作</a:t>
            </a:r>
          </a:p>
        </p:txBody>
      </p:sp>
      <p:sp>
        <p:nvSpPr>
          <p:cNvPr id="44" name="正方形/長方形 43"/>
          <p:cNvSpPr/>
          <p:nvPr/>
        </p:nvSpPr>
        <p:spPr>
          <a:xfrm>
            <a:off x="4716016" y="4539100"/>
            <a:ext cx="4419672" cy="387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</a:pP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➂ 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試料を</a:t>
            </a: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蒸留水でリンスする</a:t>
            </a:r>
            <a:r>
              <a:rPr lang="ja-JP" altLang="en-US" sz="20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。</a:t>
            </a:r>
            <a:endParaRPr lang="en-US" altLang="ja-JP" sz="20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8188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3"/>
          <a:srcRect r="48968"/>
          <a:stretch/>
        </p:blipFill>
        <p:spPr>
          <a:xfrm>
            <a:off x="-644243" y="1570729"/>
            <a:ext cx="5122113" cy="5257800"/>
          </a:xfrm>
          <a:prstGeom prst="rect">
            <a:avLst/>
          </a:prstGeom>
        </p:spPr>
      </p:pic>
      <p:sp>
        <p:nvSpPr>
          <p:cNvPr id="17" name="正方形/長方形 16"/>
          <p:cNvSpPr/>
          <p:nvPr/>
        </p:nvSpPr>
        <p:spPr>
          <a:xfrm>
            <a:off x="0" y="16656"/>
            <a:ext cx="9144000" cy="8200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796" name="Title 1"/>
          <p:cNvSpPr txBox="1">
            <a:spLocks/>
          </p:cNvSpPr>
          <p:nvPr/>
        </p:nvSpPr>
        <p:spPr bwMode="auto">
          <a:xfrm>
            <a:off x="9618" y="59359"/>
            <a:ext cx="91440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3000" b="1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anose="020B0604020202020204" pitchFamily="34" charset="0"/>
              </a:rPr>
              <a:t>顕微鏡の各部の名称</a:t>
            </a:r>
            <a:endParaRPr lang="en-US" altLang="ja-JP" sz="3000" b="1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19" name="正方形/長方形 153"/>
          <p:cNvSpPr>
            <a:spLocks noChangeArrowheads="1"/>
          </p:cNvSpPr>
          <p:nvPr/>
        </p:nvSpPr>
        <p:spPr bwMode="auto">
          <a:xfrm>
            <a:off x="8312" y="0"/>
            <a:ext cx="9144000" cy="6858000"/>
          </a:xfrm>
          <a:prstGeom prst="rect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ja-JP" altLang="en-US" dirty="0"/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638454" y="1079591"/>
            <a:ext cx="3096344" cy="490648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ja-JP" altLang="en-US" sz="2400" b="1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光学顕微鏡</a:t>
            </a:r>
            <a:endParaRPr lang="en-US" altLang="ja-JP" sz="2400" b="1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5364088" y="1052736"/>
            <a:ext cx="3384376" cy="490648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ja-JP" altLang="en-US" sz="2400" b="1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粗動ねじと微動ねじが一体化した顕微鏡</a:t>
            </a:r>
            <a:endParaRPr lang="en-US" altLang="ja-JP" sz="2400" b="1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2771800" y="4797152"/>
            <a:ext cx="864096" cy="1008112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176" y="2492896"/>
            <a:ext cx="2304256" cy="3072341"/>
          </a:xfrm>
          <a:prstGeom prst="rect">
            <a:avLst/>
          </a:prstGeom>
        </p:spPr>
      </p:pic>
      <p:cxnSp>
        <p:nvCxnSpPr>
          <p:cNvPr id="5" name="直線コネクタ 4"/>
          <p:cNvCxnSpPr/>
          <p:nvPr/>
        </p:nvCxnSpPr>
        <p:spPr>
          <a:xfrm flipV="1">
            <a:off x="6372200" y="4581128"/>
            <a:ext cx="936104" cy="1224136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4283968" y="5805264"/>
            <a:ext cx="3384376" cy="490648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ja-JP" altLang="en-US" sz="2000" spc="100" dirty="0" err="1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粗動ねじ</a:t>
            </a:r>
            <a:endParaRPr lang="en-US" altLang="ja-JP" sz="2000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ja-JP" altLang="en-US" sz="2000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（外側）</a:t>
            </a:r>
            <a:endParaRPr lang="en-US" altLang="ja-JP" sz="2000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</p:txBody>
      </p:sp>
      <p:cxnSp>
        <p:nvCxnSpPr>
          <p:cNvPr id="16" name="直線コネクタ 15"/>
          <p:cNvCxnSpPr/>
          <p:nvPr/>
        </p:nvCxnSpPr>
        <p:spPr>
          <a:xfrm flipH="1" flipV="1">
            <a:off x="7740352" y="4725144"/>
            <a:ext cx="72008" cy="1008112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6156176" y="5804604"/>
            <a:ext cx="3384376" cy="490648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ja-JP" altLang="en-US" sz="2000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微動</a:t>
            </a:r>
            <a:r>
              <a:rPr lang="ja-JP" altLang="en-US" sz="2000" spc="100" dirty="0" err="1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ねじ</a:t>
            </a:r>
            <a:endParaRPr lang="en-US" altLang="ja-JP" sz="2000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ja-JP" altLang="en-US" sz="2000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（内側）</a:t>
            </a:r>
            <a:endParaRPr lang="en-US" altLang="ja-JP" sz="2000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047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/>
          <p:cNvSpPr/>
          <p:nvPr/>
        </p:nvSpPr>
        <p:spPr>
          <a:xfrm>
            <a:off x="0" y="-213604"/>
            <a:ext cx="9144000" cy="8200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796" name="Title 1"/>
          <p:cNvSpPr txBox="1">
            <a:spLocks/>
          </p:cNvSpPr>
          <p:nvPr/>
        </p:nvSpPr>
        <p:spPr bwMode="auto">
          <a:xfrm>
            <a:off x="9618" y="-81321"/>
            <a:ext cx="91440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3000" b="1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anose="020B0604020202020204" pitchFamily="34" charset="0"/>
              </a:rPr>
              <a:t>光学顕微鏡</a:t>
            </a:r>
            <a:endParaRPr lang="en-US" altLang="ja-JP" sz="3000" b="1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19" name="正方形/長方形 15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ja-JP" altLang="en-US" dirty="0"/>
          </a:p>
        </p:txBody>
      </p:sp>
      <p:pic>
        <p:nvPicPr>
          <p:cNvPr id="35" name="図 34"/>
          <p:cNvPicPr>
            <a:picLocks noChangeAspect="1"/>
          </p:cNvPicPr>
          <p:nvPr/>
        </p:nvPicPr>
        <p:blipFill rotWithShape="1">
          <a:blip r:embed="rId3"/>
          <a:srcRect l="12422" t="56185"/>
          <a:stretch/>
        </p:blipFill>
        <p:spPr>
          <a:xfrm>
            <a:off x="1003815" y="4524856"/>
            <a:ext cx="4288265" cy="1909765"/>
          </a:xfrm>
          <a:prstGeom prst="rect">
            <a:avLst/>
          </a:prstGeom>
        </p:spPr>
      </p:pic>
      <p:grpSp>
        <p:nvGrpSpPr>
          <p:cNvPr id="45" name="グループ化 44"/>
          <p:cNvGrpSpPr/>
          <p:nvPr/>
        </p:nvGrpSpPr>
        <p:grpSpPr>
          <a:xfrm>
            <a:off x="379800" y="873356"/>
            <a:ext cx="4750117" cy="2154422"/>
            <a:chOff x="379800" y="1112344"/>
            <a:chExt cx="4750117" cy="2154422"/>
          </a:xfrm>
        </p:grpSpPr>
        <p:pic>
          <p:nvPicPr>
            <p:cNvPr id="33" name="図 32"/>
            <p:cNvPicPr>
              <a:picLocks noChangeAspect="1"/>
            </p:cNvPicPr>
            <p:nvPr/>
          </p:nvPicPr>
          <p:blipFill rotWithShape="1">
            <a:blip r:embed="rId3"/>
            <a:srcRect l="9195" t="1717" b="48854"/>
            <a:stretch/>
          </p:blipFill>
          <p:spPr>
            <a:xfrm>
              <a:off x="683568" y="1112344"/>
              <a:ext cx="4446349" cy="2154422"/>
            </a:xfrm>
            <a:prstGeom prst="rect">
              <a:avLst/>
            </a:prstGeom>
          </p:spPr>
        </p:pic>
        <p:sp>
          <p:nvSpPr>
            <p:cNvPr id="37" name="Rectangle 2"/>
            <p:cNvSpPr txBox="1">
              <a:spLocks noChangeArrowheads="1"/>
            </p:cNvSpPr>
            <p:nvPr/>
          </p:nvSpPr>
          <p:spPr>
            <a:xfrm>
              <a:off x="1259632" y="1298564"/>
              <a:ext cx="720080" cy="490648"/>
            </a:xfrm>
            <a:prstGeom prst="rect">
              <a:avLst/>
            </a:prstGeom>
          </p:spPr>
          <p:txBody>
            <a:bodyPr/>
            <a:lstStyle/>
            <a:p>
              <a:pPr algn="ctr" fontAlgn="auto">
                <a:spcAft>
                  <a:spcPts val="0"/>
                </a:spcAft>
                <a:defRPr/>
              </a:pPr>
              <a:r>
                <a:rPr lang="en-US" altLang="ja-JP" sz="2000" spc="100" dirty="0"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rPr>
                <a:t>f</a:t>
              </a:r>
            </a:p>
          </p:txBody>
        </p:sp>
        <p:sp>
          <p:nvSpPr>
            <p:cNvPr id="38" name="Rectangle 2"/>
            <p:cNvSpPr txBox="1">
              <a:spLocks noChangeArrowheads="1"/>
            </p:cNvSpPr>
            <p:nvPr/>
          </p:nvSpPr>
          <p:spPr>
            <a:xfrm>
              <a:off x="1101548" y="2620516"/>
              <a:ext cx="720080" cy="490648"/>
            </a:xfrm>
            <a:prstGeom prst="rect">
              <a:avLst/>
            </a:prstGeom>
          </p:spPr>
          <p:txBody>
            <a:bodyPr/>
            <a:lstStyle/>
            <a:p>
              <a:pPr algn="ctr" fontAlgn="auto">
                <a:spcAft>
                  <a:spcPts val="0"/>
                </a:spcAft>
                <a:defRPr/>
              </a:pPr>
              <a:r>
                <a:rPr lang="en-US" altLang="ja-JP" sz="2000" spc="100" dirty="0"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39" name="Rectangle 2"/>
            <p:cNvSpPr txBox="1">
              <a:spLocks noChangeArrowheads="1"/>
            </p:cNvSpPr>
            <p:nvPr/>
          </p:nvSpPr>
          <p:spPr>
            <a:xfrm>
              <a:off x="2281812" y="2151928"/>
              <a:ext cx="720080" cy="490648"/>
            </a:xfrm>
            <a:prstGeom prst="rect">
              <a:avLst/>
            </a:prstGeom>
          </p:spPr>
          <p:txBody>
            <a:bodyPr/>
            <a:lstStyle/>
            <a:p>
              <a:pPr algn="ctr" fontAlgn="auto">
                <a:spcAft>
                  <a:spcPts val="0"/>
                </a:spcAft>
                <a:defRPr/>
              </a:pPr>
              <a:r>
                <a:rPr lang="en-US" altLang="ja-JP" sz="2000" spc="100" dirty="0">
                  <a:solidFill>
                    <a:srgbClr val="FF0000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rPr>
                <a:t>F’</a:t>
              </a:r>
            </a:p>
          </p:txBody>
        </p:sp>
        <p:sp>
          <p:nvSpPr>
            <p:cNvPr id="40" name="Rectangle 2"/>
            <p:cNvSpPr txBox="1">
              <a:spLocks noChangeArrowheads="1"/>
            </p:cNvSpPr>
            <p:nvPr/>
          </p:nvSpPr>
          <p:spPr>
            <a:xfrm>
              <a:off x="957532" y="2120456"/>
              <a:ext cx="720080" cy="490648"/>
            </a:xfrm>
            <a:prstGeom prst="rect">
              <a:avLst/>
            </a:prstGeom>
          </p:spPr>
          <p:txBody>
            <a:bodyPr/>
            <a:lstStyle/>
            <a:p>
              <a:pPr algn="ctr" fontAlgn="auto">
                <a:spcAft>
                  <a:spcPts val="0"/>
                </a:spcAft>
                <a:defRPr/>
              </a:pPr>
              <a:r>
                <a:rPr lang="en-US" altLang="ja-JP" sz="2000" spc="100" dirty="0">
                  <a:solidFill>
                    <a:srgbClr val="FF0000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rPr>
                <a:t>F</a:t>
              </a:r>
            </a:p>
          </p:txBody>
        </p:sp>
        <p:sp>
          <p:nvSpPr>
            <p:cNvPr id="41" name="Rectangle 2"/>
            <p:cNvSpPr txBox="1">
              <a:spLocks noChangeArrowheads="1"/>
            </p:cNvSpPr>
            <p:nvPr/>
          </p:nvSpPr>
          <p:spPr>
            <a:xfrm>
              <a:off x="3822116" y="1816688"/>
              <a:ext cx="1268008" cy="1224136"/>
            </a:xfrm>
            <a:prstGeom prst="rect">
              <a:avLst/>
            </a:prstGeom>
          </p:spPr>
          <p:txBody>
            <a:bodyPr/>
            <a:lstStyle/>
            <a:p>
              <a:pPr algn="ctr" fontAlgn="auto">
                <a:spcAft>
                  <a:spcPts val="0"/>
                </a:spcAft>
                <a:defRPr/>
              </a:pPr>
              <a:r>
                <a:rPr lang="ja-JP" altLang="en-US" sz="2000" spc="100" dirty="0">
                  <a:latin typeface="ＭＳ ゴシック" panose="020B0609070205080204" pitchFamily="49" charset="-128"/>
                  <a:ea typeface="ＭＳ ゴシック" panose="020B0609070205080204" pitchFamily="49" charset="-128"/>
                  <a:cs typeface="Arial" pitchFamily="34" charset="0"/>
                </a:rPr>
                <a:t>実像</a:t>
              </a:r>
              <a:endParaRPr lang="en-US" altLang="ja-JP" sz="2000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endParaRPr>
            </a:p>
            <a:p>
              <a:pPr algn="ctr" fontAlgn="auto">
                <a:spcAft>
                  <a:spcPts val="0"/>
                </a:spcAft>
                <a:defRPr/>
              </a:pPr>
              <a:r>
                <a:rPr lang="ja-JP" altLang="en-US" sz="2000" spc="100" dirty="0">
                  <a:latin typeface="ＭＳ ゴシック" panose="020B0609070205080204" pitchFamily="49" charset="-128"/>
                  <a:ea typeface="ＭＳ ゴシック" panose="020B0609070205080204" pitchFamily="49" charset="-128"/>
                  <a:cs typeface="Arial" pitchFamily="34" charset="0"/>
                </a:rPr>
                <a:t>（倒立）</a:t>
              </a:r>
              <a:endParaRPr lang="en-US" altLang="ja-JP" sz="2000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endParaRPr>
            </a:p>
          </p:txBody>
        </p:sp>
        <p:sp>
          <p:nvSpPr>
            <p:cNvPr id="42" name="Rectangle 2"/>
            <p:cNvSpPr txBox="1">
              <a:spLocks noChangeArrowheads="1"/>
            </p:cNvSpPr>
            <p:nvPr/>
          </p:nvSpPr>
          <p:spPr>
            <a:xfrm>
              <a:off x="379800" y="1846492"/>
              <a:ext cx="432048" cy="706012"/>
            </a:xfrm>
            <a:prstGeom prst="rect">
              <a:avLst/>
            </a:prstGeom>
          </p:spPr>
          <p:txBody>
            <a:bodyPr/>
            <a:lstStyle/>
            <a:p>
              <a:pPr algn="ctr" fontAlgn="auto">
                <a:spcAft>
                  <a:spcPts val="0"/>
                </a:spcAft>
                <a:defRPr/>
              </a:pPr>
              <a:r>
                <a:rPr lang="ja-JP" altLang="en-US" sz="2000" spc="100" dirty="0">
                  <a:latin typeface="ＭＳ ゴシック" panose="020B0609070205080204" pitchFamily="49" charset="-128"/>
                  <a:ea typeface="ＭＳ ゴシック" panose="020B0609070205080204" pitchFamily="49" charset="-128"/>
                  <a:cs typeface="Arial" pitchFamily="34" charset="0"/>
                </a:rPr>
                <a:t>物体</a:t>
              </a:r>
              <a:endParaRPr lang="en-US" altLang="ja-JP" sz="2000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endParaRPr>
            </a:p>
          </p:txBody>
        </p:sp>
        <p:cxnSp>
          <p:nvCxnSpPr>
            <p:cNvPr id="43" name="直線コネクタ 42"/>
            <p:cNvCxnSpPr/>
            <p:nvPr/>
          </p:nvCxnSpPr>
          <p:spPr>
            <a:xfrm flipV="1">
              <a:off x="1951576" y="1544392"/>
              <a:ext cx="316168" cy="2880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2"/>
            <p:cNvSpPr txBox="1">
              <a:spLocks noChangeArrowheads="1"/>
            </p:cNvSpPr>
            <p:nvPr/>
          </p:nvSpPr>
          <p:spPr>
            <a:xfrm>
              <a:off x="2178332" y="1267092"/>
              <a:ext cx="1440160" cy="706012"/>
            </a:xfrm>
            <a:prstGeom prst="rect">
              <a:avLst/>
            </a:prstGeom>
          </p:spPr>
          <p:txBody>
            <a:bodyPr/>
            <a:lstStyle/>
            <a:p>
              <a:pPr algn="ctr" fontAlgn="auto">
                <a:spcAft>
                  <a:spcPts val="0"/>
                </a:spcAft>
                <a:defRPr/>
              </a:pPr>
              <a:r>
                <a:rPr lang="ja-JP" altLang="en-US" sz="2000" spc="100" dirty="0">
                  <a:latin typeface="ＭＳ ゴシック" panose="020B0609070205080204" pitchFamily="49" charset="-128"/>
                  <a:ea typeface="ＭＳ ゴシック" panose="020B0609070205080204" pitchFamily="49" charset="-128"/>
                  <a:cs typeface="Arial" pitchFamily="34" charset="0"/>
                </a:rPr>
                <a:t>凸レンズ</a:t>
              </a:r>
              <a:endParaRPr lang="en-US" altLang="ja-JP" sz="2000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endParaRPr>
            </a:p>
          </p:txBody>
        </p:sp>
        <p:sp>
          <p:nvSpPr>
            <p:cNvPr id="47" name="Rectangle 2"/>
            <p:cNvSpPr txBox="1">
              <a:spLocks noChangeArrowheads="1"/>
            </p:cNvSpPr>
            <p:nvPr/>
          </p:nvSpPr>
          <p:spPr>
            <a:xfrm>
              <a:off x="1965644" y="2726324"/>
              <a:ext cx="1872208" cy="490648"/>
            </a:xfrm>
            <a:prstGeom prst="rect">
              <a:avLst/>
            </a:prstGeom>
          </p:spPr>
          <p:txBody>
            <a:bodyPr/>
            <a:lstStyle/>
            <a:p>
              <a:pPr algn="ctr" fontAlgn="auto">
                <a:spcAft>
                  <a:spcPts val="0"/>
                </a:spcAft>
                <a:defRPr/>
              </a:pPr>
              <a:r>
                <a:rPr lang="ja-JP" altLang="en-US" spc="100" dirty="0"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rPr>
                <a:t>（</a:t>
              </a:r>
              <a:r>
                <a:rPr lang="en-US" altLang="ja-JP" spc="100" dirty="0">
                  <a:solidFill>
                    <a:srgbClr val="FF0000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rPr>
                <a:t>F</a:t>
              </a:r>
              <a:r>
                <a:rPr lang="en-US" altLang="ja-JP" spc="100" dirty="0"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rPr>
                <a:t>,</a:t>
              </a:r>
              <a:r>
                <a:rPr lang="en-US" altLang="ja-JP" spc="100" dirty="0">
                  <a:solidFill>
                    <a:srgbClr val="FF0000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rPr>
                <a:t> F’</a:t>
              </a:r>
              <a:r>
                <a:rPr lang="en-US" altLang="ja-JP" spc="100" dirty="0"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rPr>
                <a:t>; </a:t>
              </a:r>
              <a:r>
                <a:rPr lang="ja-JP" altLang="en-US" spc="100" dirty="0"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rPr>
                <a:t>焦点）</a:t>
              </a:r>
              <a:endParaRPr lang="en-US" altLang="ja-JP" spc="1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endParaRPr>
            </a:p>
          </p:txBody>
        </p:sp>
      </p:grpSp>
      <p:sp>
        <p:nvSpPr>
          <p:cNvPr id="48" name="Rectangle 2"/>
          <p:cNvSpPr txBox="1">
            <a:spLocks noChangeArrowheads="1"/>
          </p:cNvSpPr>
          <p:nvPr/>
        </p:nvSpPr>
        <p:spPr>
          <a:xfrm>
            <a:off x="-252536" y="616796"/>
            <a:ext cx="5616624" cy="706012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altLang="ja-JP" sz="2000" b="1" spc="1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A. </a:t>
            </a:r>
            <a:r>
              <a:rPr lang="ja-JP" altLang="en-US" sz="2000" b="1" spc="1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物体距離</a:t>
            </a:r>
            <a:r>
              <a:rPr lang="en-US" altLang="ja-JP" sz="2000" b="1" spc="1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a &gt; </a:t>
            </a:r>
            <a:r>
              <a:rPr lang="ja-JP" altLang="en-US" sz="2000" b="1" spc="1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焦点距離</a:t>
            </a:r>
            <a:r>
              <a:rPr lang="ja-JP" altLang="en-US" sz="2000" b="1" spc="1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（</a:t>
            </a:r>
            <a:r>
              <a:rPr lang="en-US" altLang="ja-JP" sz="2000" b="1" spc="1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f</a:t>
            </a:r>
            <a:r>
              <a:rPr lang="ja-JP" altLang="en-US" sz="2000" b="1" spc="1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）</a:t>
            </a:r>
            <a:r>
              <a:rPr lang="ja-JP" altLang="en-US" sz="2000" spc="1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（対物レンズ）</a:t>
            </a:r>
            <a:endParaRPr lang="en-US" altLang="ja-JP" sz="2000" spc="1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49" name="Rectangle 2"/>
          <p:cNvSpPr txBox="1">
            <a:spLocks noChangeArrowheads="1"/>
          </p:cNvSpPr>
          <p:nvPr/>
        </p:nvSpPr>
        <p:spPr>
          <a:xfrm>
            <a:off x="323528" y="2903648"/>
            <a:ext cx="5040560" cy="706012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ja-JP" altLang="en-US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凸レンズでは、焦点の外側に物体を置くと</a:t>
            </a:r>
            <a:endParaRPr lang="en-US" altLang="ja-JP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ja-JP" altLang="en-US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実像（倒立）が物体の反対側にできる。</a:t>
            </a:r>
            <a:endParaRPr lang="en-US" altLang="ja-JP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</p:txBody>
      </p:sp>
      <p:sp>
        <p:nvSpPr>
          <p:cNvPr id="52" name="Rectangle 2"/>
          <p:cNvSpPr txBox="1">
            <a:spLocks noChangeArrowheads="1"/>
          </p:cNvSpPr>
          <p:nvPr/>
        </p:nvSpPr>
        <p:spPr>
          <a:xfrm>
            <a:off x="1547664" y="5604976"/>
            <a:ext cx="720080" cy="490648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altLang="ja-JP" sz="2000" spc="1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3" name="Rectangle 2"/>
          <p:cNvSpPr txBox="1">
            <a:spLocks noChangeArrowheads="1"/>
          </p:cNvSpPr>
          <p:nvPr/>
        </p:nvSpPr>
        <p:spPr>
          <a:xfrm>
            <a:off x="2381956" y="5202732"/>
            <a:ext cx="720080" cy="490648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altLang="ja-JP" sz="2000" spc="100" dirty="0">
                <a:solidFill>
                  <a:srgbClr val="FF0000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F’</a:t>
            </a:r>
          </a:p>
        </p:txBody>
      </p:sp>
      <p:sp>
        <p:nvSpPr>
          <p:cNvPr id="54" name="Rectangle 2"/>
          <p:cNvSpPr txBox="1">
            <a:spLocks noChangeArrowheads="1"/>
          </p:cNvSpPr>
          <p:nvPr/>
        </p:nvSpPr>
        <p:spPr>
          <a:xfrm>
            <a:off x="1115616" y="5201064"/>
            <a:ext cx="720080" cy="490648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altLang="ja-JP" sz="2000" spc="100" dirty="0">
                <a:solidFill>
                  <a:srgbClr val="FF0000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F</a:t>
            </a:r>
          </a:p>
        </p:txBody>
      </p:sp>
      <p:sp>
        <p:nvSpPr>
          <p:cNvPr id="55" name="Rectangle 2"/>
          <p:cNvSpPr txBox="1">
            <a:spLocks noChangeArrowheads="1"/>
          </p:cNvSpPr>
          <p:nvPr/>
        </p:nvSpPr>
        <p:spPr>
          <a:xfrm>
            <a:off x="-52248" y="4883228"/>
            <a:ext cx="1268008" cy="1224136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ja-JP" altLang="en-US" sz="2000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虚像</a:t>
            </a:r>
            <a:endParaRPr lang="en-US" altLang="ja-JP" sz="2000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ja-JP" altLang="en-US" sz="2000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（正立）</a:t>
            </a:r>
            <a:endParaRPr lang="en-US" altLang="ja-JP" sz="2000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</p:txBody>
      </p:sp>
      <p:sp>
        <p:nvSpPr>
          <p:cNvPr id="60" name="Rectangle 2"/>
          <p:cNvSpPr txBox="1">
            <a:spLocks noChangeArrowheads="1"/>
          </p:cNvSpPr>
          <p:nvPr/>
        </p:nvSpPr>
        <p:spPr>
          <a:xfrm>
            <a:off x="-598508" y="3984323"/>
            <a:ext cx="5616624" cy="706012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altLang="ja-JP" sz="2000" b="1" spc="1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B. </a:t>
            </a:r>
            <a:r>
              <a:rPr lang="en-US" altLang="ja-JP" sz="2000" b="1" spc="1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ja-JP" altLang="en-US" sz="2000" b="1" spc="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000" b="1" spc="1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&gt; </a:t>
            </a:r>
            <a:r>
              <a:rPr lang="ja-JP" altLang="en-US" sz="2000" b="1" spc="1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物体距離</a:t>
            </a:r>
            <a:r>
              <a:rPr lang="en-US" altLang="ja-JP" sz="2000" b="1" spc="1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b &gt; 0  </a:t>
            </a:r>
            <a:r>
              <a:rPr lang="ja-JP" altLang="en-US" sz="2000" spc="1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（接眼レンズ）</a:t>
            </a:r>
            <a:endParaRPr lang="en-US" altLang="ja-JP" sz="2000" spc="1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61" name="Rectangle 2"/>
          <p:cNvSpPr txBox="1">
            <a:spLocks noChangeArrowheads="1"/>
          </p:cNvSpPr>
          <p:nvPr/>
        </p:nvSpPr>
        <p:spPr>
          <a:xfrm>
            <a:off x="323528" y="6126436"/>
            <a:ext cx="5040560" cy="706012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ja-JP" altLang="en-US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凸レンズでは、焦点の内側に物体を置くと</a:t>
            </a:r>
            <a:endParaRPr lang="en-US" altLang="ja-JP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ja-JP" altLang="en-US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虚像（正立）が物体と同じ側にできる。</a:t>
            </a:r>
            <a:endParaRPr lang="en-US" altLang="ja-JP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</p:txBody>
      </p:sp>
      <p:grpSp>
        <p:nvGrpSpPr>
          <p:cNvPr id="33799" name="グループ化 33798"/>
          <p:cNvGrpSpPr/>
          <p:nvPr/>
        </p:nvGrpSpPr>
        <p:grpSpPr>
          <a:xfrm>
            <a:off x="1719816" y="4502940"/>
            <a:ext cx="403912" cy="180000"/>
            <a:chOff x="1719816" y="4435444"/>
            <a:chExt cx="403912" cy="180000"/>
          </a:xfrm>
        </p:grpSpPr>
        <p:cxnSp>
          <p:nvCxnSpPr>
            <p:cNvPr id="33794" name="直線コネクタ 33793"/>
            <p:cNvCxnSpPr/>
            <p:nvPr/>
          </p:nvCxnSpPr>
          <p:spPr>
            <a:xfrm>
              <a:off x="2123728" y="4435444"/>
              <a:ext cx="0" cy="180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線コネクタ 67"/>
            <p:cNvCxnSpPr/>
            <p:nvPr/>
          </p:nvCxnSpPr>
          <p:spPr>
            <a:xfrm>
              <a:off x="1719816" y="4435444"/>
              <a:ext cx="0" cy="180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97" name="直線矢印コネクタ 33796"/>
            <p:cNvCxnSpPr/>
            <p:nvPr/>
          </p:nvCxnSpPr>
          <p:spPr>
            <a:xfrm>
              <a:off x="1719816" y="4509120"/>
              <a:ext cx="3960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800" name="正方形/長方形 33799"/>
          <p:cNvSpPr/>
          <p:nvPr/>
        </p:nvSpPr>
        <p:spPr>
          <a:xfrm>
            <a:off x="1849764" y="4424712"/>
            <a:ext cx="72008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" name="正方形/長方形 73"/>
          <p:cNvSpPr/>
          <p:nvPr/>
        </p:nvSpPr>
        <p:spPr>
          <a:xfrm>
            <a:off x="1923440" y="4424712"/>
            <a:ext cx="72008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Rectangle 2"/>
          <p:cNvSpPr txBox="1">
            <a:spLocks noChangeArrowheads="1"/>
          </p:cNvSpPr>
          <p:nvPr/>
        </p:nvSpPr>
        <p:spPr>
          <a:xfrm>
            <a:off x="1777756" y="4366772"/>
            <a:ext cx="273964" cy="360040"/>
          </a:xfrm>
          <a:prstGeom prst="rect">
            <a:avLst/>
          </a:prstGeom>
          <a:noFill/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altLang="ja-JP" sz="2000" spc="1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f</a:t>
            </a:r>
          </a:p>
        </p:txBody>
      </p:sp>
      <p:grpSp>
        <p:nvGrpSpPr>
          <p:cNvPr id="33819" name="グループ化 33818"/>
          <p:cNvGrpSpPr/>
          <p:nvPr/>
        </p:nvGrpSpPr>
        <p:grpSpPr>
          <a:xfrm>
            <a:off x="5375200" y="813296"/>
            <a:ext cx="3877320" cy="4678536"/>
            <a:chOff x="5364088" y="764704"/>
            <a:chExt cx="3877320" cy="4678536"/>
          </a:xfrm>
        </p:grpSpPr>
        <p:pic>
          <p:nvPicPr>
            <p:cNvPr id="33811" name="図 33810"/>
            <p:cNvPicPr>
              <a:picLocks noChangeAspect="1"/>
            </p:cNvPicPr>
            <p:nvPr/>
          </p:nvPicPr>
          <p:blipFill rotWithShape="1">
            <a:blip r:embed="rId4"/>
            <a:srcRect l="10382" r="11052"/>
            <a:stretch/>
          </p:blipFill>
          <p:spPr>
            <a:xfrm>
              <a:off x="5488484" y="764704"/>
              <a:ext cx="2808312" cy="3888432"/>
            </a:xfrm>
            <a:prstGeom prst="rect">
              <a:avLst/>
            </a:prstGeom>
          </p:spPr>
        </p:pic>
        <p:sp>
          <p:nvSpPr>
            <p:cNvPr id="95" name="Rectangle 2"/>
            <p:cNvSpPr txBox="1">
              <a:spLocks noChangeArrowheads="1"/>
            </p:cNvSpPr>
            <p:nvPr/>
          </p:nvSpPr>
          <p:spPr>
            <a:xfrm>
              <a:off x="7244804" y="1179860"/>
              <a:ext cx="1619672" cy="360040"/>
            </a:xfrm>
            <a:prstGeom prst="rect">
              <a:avLst/>
            </a:prstGeom>
          </p:spPr>
          <p:txBody>
            <a:bodyPr/>
            <a:lstStyle/>
            <a:p>
              <a:pPr algn="ctr" fontAlgn="auto">
                <a:spcAft>
                  <a:spcPts val="0"/>
                </a:spcAft>
                <a:defRPr/>
              </a:pPr>
              <a:r>
                <a:rPr lang="ja-JP" altLang="en-US" sz="2000" spc="100" dirty="0">
                  <a:latin typeface="ＭＳ ゴシック" panose="020B0609070205080204" pitchFamily="49" charset="-128"/>
                  <a:ea typeface="ＭＳ ゴシック" panose="020B0609070205080204" pitchFamily="49" charset="-128"/>
                  <a:cs typeface="Arial" pitchFamily="34" charset="0"/>
                </a:rPr>
                <a:t>接眼レンズ</a:t>
              </a:r>
              <a:endParaRPr lang="en-US" altLang="ja-JP" sz="2000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endParaRPr>
            </a:p>
          </p:txBody>
        </p:sp>
        <p:sp>
          <p:nvSpPr>
            <p:cNvPr id="96" name="Rectangle 2"/>
            <p:cNvSpPr txBox="1">
              <a:spLocks noChangeArrowheads="1"/>
            </p:cNvSpPr>
            <p:nvPr/>
          </p:nvSpPr>
          <p:spPr>
            <a:xfrm>
              <a:off x="7045672" y="3429000"/>
              <a:ext cx="1619672" cy="360040"/>
            </a:xfrm>
            <a:prstGeom prst="rect">
              <a:avLst/>
            </a:prstGeom>
          </p:spPr>
          <p:txBody>
            <a:bodyPr/>
            <a:lstStyle/>
            <a:p>
              <a:pPr fontAlgn="auto">
                <a:lnSpc>
                  <a:spcPts val="2100"/>
                </a:lnSpc>
                <a:spcAft>
                  <a:spcPts val="0"/>
                </a:spcAft>
                <a:defRPr/>
              </a:pPr>
              <a:r>
                <a:rPr lang="ja-JP" altLang="en-US" sz="2000" spc="100" dirty="0">
                  <a:latin typeface="ＭＳ ゴシック" panose="020B0609070205080204" pitchFamily="49" charset="-128"/>
                  <a:ea typeface="ＭＳ ゴシック" panose="020B0609070205080204" pitchFamily="49" charset="-128"/>
                  <a:cs typeface="Arial" pitchFamily="34" charset="0"/>
                </a:rPr>
                <a:t>対物</a:t>
              </a:r>
              <a:endParaRPr lang="en-US" altLang="ja-JP" sz="2000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endParaRPr>
            </a:p>
            <a:p>
              <a:pPr fontAlgn="auto">
                <a:lnSpc>
                  <a:spcPts val="2100"/>
                </a:lnSpc>
                <a:spcAft>
                  <a:spcPts val="0"/>
                </a:spcAft>
                <a:defRPr/>
              </a:pPr>
              <a:r>
                <a:rPr lang="ja-JP" altLang="en-US" sz="2000" spc="100" dirty="0">
                  <a:latin typeface="ＭＳ ゴシック" panose="020B0609070205080204" pitchFamily="49" charset="-128"/>
                  <a:ea typeface="ＭＳ ゴシック" panose="020B0609070205080204" pitchFamily="49" charset="-128"/>
                  <a:cs typeface="Arial" pitchFamily="34" charset="0"/>
                </a:rPr>
                <a:t>レンズ</a:t>
              </a:r>
              <a:endParaRPr lang="en-US" altLang="ja-JP" sz="2000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endParaRPr>
            </a:p>
          </p:txBody>
        </p:sp>
        <p:sp>
          <p:nvSpPr>
            <p:cNvPr id="97" name="Rectangle 2"/>
            <p:cNvSpPr txBox="1">
              <a:spLocks noChangeArrowheads="1"/>
            </p:cNvSpPr>
            <p:nvPr/>
          </p:nvSpPr>
          <p:spPr>
            <a:xfrm>
              <a:off x="5364088" y="4534520"/>
              <a:ext cx="3384376" cy="908720"/>
            </a:xfrm>
            <a:prstGeom prst="rect">
              <a:avLst/>
            </a:prstGeom>
          </p:spPr>
          <p:txBody>
            <a:bodyPr/>
            <a:lstStyle/>
            <a:p>
              <a:pPr>
                <a:defRPr/>
              </a:pPr>
              <a:r>
                <a:rPr lang="ja-JP" altLang="en-US" sz="2000" spc="100" dirty="0">
                  <a:latin typeface="ＭＳ ゴシック" panose="020B0609070205080204" pitchFamily="49" charset="-128"/>
                  <a:ea typeface="ＭＳ ゴシック" panose="020B0609070205080204" pitchFamily="49" charset="-128"/>
                  <a:cs typeface="Arial" pitchFamily="34" charset="0"/>
                </a:rPr>
                <a:t>　　　　 虚像</a:t>
              </a:r>
              <a:endParaRPr lang="en-US" altLang="ja-JP" sz="2000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endParaRPr>
            </a:p>
            <a:p>
              <a:pPr>
                <a:lnSpc>
                  <a:spcPts val="1900"/>
                </a:lnSpc>
                <a:defRPr/>
              </a:pPr>
              <a:r>
                <a:rPr lang="ja-JP" altLang="en-US" spc="100" dirty="0">
                  <a:latin typeface="ＭＳ ゴシック" panose="020B0609070205080204" pitchFamily="49" charset="-128"/>
                  <a:ea typeface="ＭＳ ゴシック" panose="020B0609070205080204" pitchFamily="49" charset="-128"/>
                  <a:cs typeface="Arial" pitchFamily="34" charset="0"/>
                </a:rPr>
                <a:t>  対物レンズで拡大した</a:t>
              </a:r>
              <a:endParaRPr lang="en-US" altLang="ja-JP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endParaRPr>
            </a:p>
            <a:p>
              <a:pPr>
                <a:lnSpc>
                  <a:spcPts val="1900"/>
                </a:lnSpc>
                <a:defRPr/>
              </a:pPr>
              <a:r>
                <a:rPr lang="ja-JP" altLang="en-US" spc="100" dirty="0">
                  <a:latin typeface="ＭＳ ゴシック" panose="020B0609070205080204" pitchFamily="49" charset="-128"/>
                  <a:ea typeface="ＭＳ ゴシック" panose="020B0609070205080204" pitchFamily="49" charset="-128"/>
                  <a:cs typeface="Arial" pitchFamily="34" charset="0"/>
                </a:rPr>
                <a:t>  実像を接眼レンズで拡大</a:t>
              </a:r>
              <a:endParaRPr lang="en-US" altLang="ja-JP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endParaRPr>
            </a:p>
          </p:txBody>
        </p:sp>
        <p:grpSp>
          <p:nvGrpSpPr>
            <p:cNvPr id="33817" name="グループ化 33816"/>
            <p:cNvGrpSpPr/>
            <p:nvPr/>
          </p:nvGrpSpPr>
          <p:grpSpPr>
            <a:xfrm>
              <a:off x="7671037" y="2118601"/>
              <a:ext cx="1355778" cy="543711"/>
              <a:chOff x="7671037" y="2381233"/>
              <a:chExt cx="1355778" cy="586003"/>
            </a:xfrm>
          </p:grpSpPr>
          <p:sp>
            <p:nvSpPr>
              <p:cNvPr id="33812" name="左大かっこ 33811"/>
              <p:cNvSpPr/>
              <p:nvPr/>
            </p:nvSpPr>
            <p:spPr>
              <a:xfrm>
                <a:off x="7671037" y="2391172"/>
                <a:ext cx="72008" cy="576064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9" name="左大かっこ 98"/>
              <p:cNvSpPr/>
              <p:nvPr/>
            </p:nvSpPr>
            <p:spPr>
              <a:xfrm flipH="1">
                <a:off x="8954807" y="2381233"/>
                <a:ext cx="72008" cy="576064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cxnSp>
          <p:nvCxnSpPr>
            <p:cNvPr id="33814" name="直線コネクタ 33813"/>
            <p:cNvCxnSpPr/>
            <p:nvPr/>
          </p:nvCxnSpPr>
          <p:spPr>
            <a:xfrm flipV="1">
              <a:off x="7020272" y="1988840"/>
              <a:ext cx="864096" cy="1440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Rectangle 2"/>
            <p:cNvSpPr txBox="1">
              <a:spLocks noChangeArrowheads="1"/>
            </p:cNvSpPr>
            <p:nvPr/>
          </p:nvSpPr>
          <p:spPr>
            <a:xfrm>
              <a:off x="7441208" y="1772816"/>
              <a:ext cx="1800200" cy="1224136"/>
            </a:xfrm>
            <a:prstGeom prst="rect">
              <a:avLst/>
            </a:prstGeom>
          </p:spPr>
          <p:txBody>
            <a:bodyPr/>
            <a:lstStyle/>
            <a:p>
              <a:pPr algn="ctr">
                <a:defRPr/>
              </a:pPr>
              <a:r>
                <a:rPr lang="ja-JP" altLang="en-US" sz="2000" spc="100" dirty="0">
                  <a:latin typeface="ＭＳ ゴシック" panose="020B0609070205080204" pitchFamily="49" charset="-128"/>
                  <a:ea typeface="ＭＳ ゴシック" panose="020B0609070205080204" pitchFamily="49" charset="-128"/>
                  <a:cs typeface="Arial" pitchFamily="34" charset="0"/>
                </a:rPr>
                <a:t>実像</a:t>
              </a:r>
              <a:endParaRPr lang="en-US" altLang="ja-JP" sz="2000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endParaRPr>
            </a:p>
            <a:p>
              <a:pPr fontAlgn="auto">
                <a:lnSpc>
                  <a:spcPts val="2000"/>
                </a:lnSpc>
                <a:spcAft>
                  <a:spcPts val="0"/>
                </a:spcAft>
                <a:defRPr/>
              </a:pPr>
              <a:r>
                <a:rPr lang="ja-JP" altLang="en-US" spc="100" dirty="0">
                  <a:latin typeface="ＭＳ ゴシック" panose="020B0609070205080204" pitchFamily="49" charset="-128"/>
                  <a:ea typeface="ＭＳ ゴシック" panose="020B0609070205080204" pitchFamily="49" charset="-128"/>
                  <a:cs typeface="Arial" pitchFamily="34" charset="0"/>
                </a:rPr>
                <a:t>　対物レンズ</a:t>
              </a:r>
              <a:endParaRPr lang="en-US" altLang="ja-JP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endParaRPr>
            </a:p>
            <a:p>
              <a:pPr fontAlgn="auto">
                <a:lnSpc>
                  <a:spcPts val="2000"/>
                </a:lnSpc>
                <a:spcAft>
                  <a:spcPts val="0"/>
                </a:spcAft>
                <a:defRPr/>
              </a:pPr>
              <a:r>
                <a:rPr lang="ja-JP" altLang="en-US" spc="100" dirty="0">
                  <a:latin typeface="ＭＳ ゴシック" panose="020B0609070205080204" pitchFamily="49" charset="-128"/>
                  <a:ea typeface="ＭＳ ゴシック" panose="020B0609070205080204" pitchFamily="49" charset="-128"/>
                  <a:cs typeface="Arial" pitchFamily="34" charset="0"/>
                </a:rPr>
                <a:t>　で拡大</a:t>
              </a:r>
              <a:endParaRPr lang="en-US" altLang="ja-JP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endParaRPr>
            </a:p>
          </p:txBody>
        </p:sp>
        <p:grpSp>
          <p:nvGrpSpPr>
            <p:cNvPr id="33816" name="グループ化 33815"/>
            <p:cNvGrpSpPr/>
            <p:nvPr/>
          </p:nvGrpSpPr>
          <p:grpSpPr>
            <a:xfrm>
              <a:off x="5496992" y="4881860"/>
              <a:ext cx="3024336" cy="499740"/>
              <a:chOff x="5496992" y="5449540"/>
              <a:chExt cx="3024336" cy="597148"/>
            </a:xfrm>
          </p:grpSpPr>
          <p:sp>
            <p:nvSpPr>
              <p:cNvPr id="103" name="左大かっこ 102"/>
              <p:cNvSpPr/>
              <p:nvPr/>
            </p:nvSpPr>
            <p:spPr>
              <a:xfrm flipH="1">
                <a:off x="8449320" y="5470624"/>
                <a:ext cx="72008" cy="576064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4" name="左大かっこ 103"/>
              <p:cNvSpPr/>
              <p:nvPr/>
            </p:nvSpPr>
            <p:spPr>
              <a:xfrm>
                <a:off x="5496992" y="5449540"/>
                <a:ext cx="72008" cy="576064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10" name="Rectangle 2"/>
            <p:cNvSpPr txBox="1">
              <a:spLocks noChangeArrowheads="1"/>
            </p:cNvSpPr>
            <p:nvPr/>
          </p:nvSpPr>
          <p:spPr>
            <a:xfrm>
              <a:off x="7092280" y="4110980"/>
              <a:ext cx="792088" cy="360040"/>
            </a:xfrm>
            <a:prstGeom prst="rect">
              <a:avLst/>
            </a:prstGeom>
          </p:spPr>
          <p:txBody>
            <a:bodyPr/>
            <a:lstStyle/>
            <a:p>
              <a:pPr fontAlgn="auto">
                <a:lnSpc>
                  <a:spcPts val="2100"/>
                </a:lnSpc>
                <a:spcAft>
                  <a:spcPts val="0"/>
                </a:spcAft>
                <a:defRPr/>
              </a:pPr>
              <a:r>
                <a:rPr lang="ja-JP" altLang="en-US" sz="2000" spc="100" dirty="0">
                  <a:latin typeface="ＭＳ ゴシック" panose="020B0609070205080204" pitchFamily="49" charset="-128"/>
                  <a:ea typeface="ＭＳ ゴシック" panose="020B0609070205080204" pitchFamily="49" charset="-128"/>
                  <a:cs typeface="Arial" pitchFamily="34" charset="0"/>
                </a:rPr>
                <a:t>物体</a:t>
              </a:r>
              <a:endParaRPr lang="en-US" altLang="ja-JP" sz="2000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endParaRPr>
            </a:p>
          </p:txBody>
        </p:sp>
      </p:grpSp>
      <p:sp>
        <p:nvSpPr>
          <p:cNvPr id="112" name="Rectangle 2"/>
          <p:cNvSpPr txBox="1">
            <a:spLocks noChangeArrowheads="1"/>
          </p:cNvSpPr>
          <p:nvPr/>
        </p:nvSpPr>
        <p:spPr>
          <a:xfrm>
            <a:off x="5364088" y="5627340"/>
            <a:ext cx="2880320" cy="36004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ja-JP" altLang="en-US" sz="2000" u="sng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anose="020B0604020202020204" pitchFamily="34" charset="0"/>
              </a:rPr>
              <a:t>光学顕微鏡の倍率</a:t>
            </a:r>
            <a:endParaRPr lang="en-US" altLang="ja-JP" sz="2000" u="sng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113" name="Rectangle 2"/>
          <p:cNvSpPr txBox="1">
            <a:spLocks noChangeArrowheads="1"/>
          </p:cNvSpPr>
          <p:nvPr/>
        </p:nvSpPr>
        <p:spPr>
          <a:xfrm>
            <a:off x="5940152" y="5993904"/>
            <a:ext cx="3096344" cy="1035496"/>
          </a:xfrm>
          <a:prstGeom prst="rect">
            <a:avLst/>
          </a:prstGeom>
        </p:spPr>
        <p:txBody>
          <a:bodyPr/>
          <a:lstStyle/>
          <a:p>
            <a:pPr algn="ctr" fontAlgn="auto">
              <a:lnSpc>
                <a:spcPts val="2000"/>
              </a:lnSpc>
              <a:spcAft>
                <a:spcPts val="0"/>
              </a:spcAft>
              <a:defRPr/>
            </a:pPr>
            <a:r>
              <a:rPr lang="ja-JP" altLang="en-US" sz="2000" spc="1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接眼レンズの倍率　 </a:t>
            </a:r>
            <a:r>
              <a:rPr lang="en-US" altLang="ja-JP" sz="2000" spc="1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ja-JP" altLang="en-US" sz="2000" spc="1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　</a:t>
            </a:r>
            <a:endParaRPr lang="en-US" altLang="ja-JP" sz="2000" spc="1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 algn="ctr" fontAlgn="auto">
              <a:lnSpc>
                <a:spcPts val="2000"/>
              </a:lnSpc>
              <a:spcAft>
                <a:spcPts val="0"/>
              </a:spcAft>
              <a:defRPr/>
            </a:pPr>
            <a:r>
              <a:rPr lang="en-US" altLang="ja-JP" sz="1600" spc="1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X</a:t>
            </a:r>
            <a:r>
              <a:rPr lang="ja-JP" altLang="en-US" sz="1600" spc="1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　</a:t>
            </a:r>
            <a:endParaRPr lang="en-US" altLang="ja-JP" sz="1600" spc="1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 algn="ctr" fontAlgn="auto">
              <a:lnSpc>
                <a:spcPts val="2000"/>
              </a:lnSpc>
              <a:spcAft>
                <a:spcPts val="0"/>
              </a:spcAft>
              <a:defRPr/>
            </a:pPr>
            <a:r>
              <a:rPr lang="ja-JP" altLang="en-US" sz="2000" spc="1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対物レンズの倍率</a:t>
            </a:r>
            <a:r>
              <a:rPr lang="en-US" altLang="ja-JP" sz="2000" spc="1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4" name="Rectangle 2"/>
          <p:cNvSpPr txBox="1">
            <a:spLocks noChangeArrowheads="1"/>
          </p:cNvSpPr>
          <p:nvPr/>
        </p:nvSpPr>
        <p:spPr>
          <a:xfrm>
            <a:off x="4766816" y="620688"/>
            <a:ext cx="3121744" cy="706012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altLang="ja-JP" sz="2000" b="1" spc="1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C. </a:t>
            </a:r>
            <a:r>
              <a:rPr lang="ja-JP" altLang="en-US" sz="2000" b="1" spc="1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顕微鏡の原理</a:t>
            </a:r>
            <a:endParaRPr lang="en-US" altLang="ja-JP" sz="2000" spc="1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960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/>
          <p:cNvSpPr/>
          <p:nvPr/>
        </p:nvSpPr>
        <p:spPr>
          <a:xfrm>
            <a:off x="0" y="16656"/>
            <a:ext cx="9144000" cy="8200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796" name="Title 1"/>
          <p:cNvSpPr txBox="1">
            <a:spLocks/>
          </p:cNvSpPr>
          <p:nvPr/>
        </p:nvSpPr>
        <p:spPr bwMode="auto">
          <a:xfrm>
            <a:off x="9618" y="57436"/>
            <a:ext cx="91440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30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顕微鏡の使用方法</a:t>
            </a:r>
            <a:r>
              <a:rPr lang="en-US" altLang="ja-JP" sz="30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-1</a:t>
            </a:r>
          </a:p>
        </p:txBody>
      </p:sp>
      <p:sp>
        <p:nvSpPr>
          <p:cNvPr id="19" name="正方形/長方形 15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ja-JP" altLang="en-US" dirty="0"/>
          </a:p>
        </p:txBody>
      </p:sp>
      <p:sp>
        <p:nvSpPr>
          <p:cNvPr id="44" name="Rectangle 2"/>
          <p:cNvSpPr txBox="1">
            <a:spLocks noChangeArrowheads="1"/>
          </p:cNvSpPr>
          <p:nvPr/>
        </p:nvSpPr>
        <p:spPr>
          <a:xfrm>
            <a:off x="24738" y="940387"/>
            <a:ext cx="8568952" cy="72008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ja-JP" altLang="en-US" sz="2000" b="1" spc="1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itchFamily="34" charset="0"/>
              </a:rPr>
              <a:t>顕微鏡を使用する前の準備</a:t>
            </a:r>
            <a:endParaRPr lang="en-US" altLang="ja-JP" sz="2000" b="1" spc="1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itchFamily="34" charset="0"/>
            </a:endParaRPr>
          </a:p>
          <a:p>
            <a:pPr>
              <a:defRPr/>
            </a:pPr>
            <a:r>
              <a:rPr lang="ja-JP" altLang="en-US" sz="2000" b="1" spc="1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itchFamily="34" charset="0"/>
              </a:rPr>
              <a:t>　・</a:t>
            </a:r>
            <a:r>
              <a:rPr lang="ja-JP" altLang="en-US" sz="2000" spc="1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itchFamily="34" charset="0"/>
              </a:rPr>
              <a:t>レンズ、カバーガラス、ピンセットなどの必要な物品の準備を確認する。</a:t>
            </a:r>
            <a:endParaRPr lang="en-US" altLang="ja-JP" sz="2000" spc="1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itchFamily="34" charset="0"/>
            </a:endParaRPr>
          </a:p>
        </p:txBody>
      </p:sp>
      <p:sp>
        <p:nvSpPr>
          <p:cNvPr id="45" name="Rectangle 2"/>
          <p:cNvSpPr txBox="1">
            <a:spLocks noChangeArrowheads="1"/>
          </p:cNvSpPr>
          <p:nvPr/>
        </p:nvSpPr>
        <p:spPr>
          <a:xfrm>
            <a:off x="24738" y="2060848"/>
            <a:ext cx="9433048" cy="72008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ja-JP" altLang="en-US" sz="2000" b="1" spc="1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itchFamily="34" charset="0"/>
              </a:rPr>
              <a:t>顕微鏡の設置に関する注意点　</a:t>
            </a:r>
            <a:endParaRPr lang="en-US" altLang="ja-JP" sz="2000" b="1" spc="1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itchFamily="34" charset="0"/>
            </a:endParaRPr>
          </a:p>
          <a:p>
            <a:pPr>
              <a:defRPr/>
            </a:pPr>
            <a:r>
              <a:rPr lang="ja-JP" altLang="en-US" sz="2000" b="1" spc="1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itchFamily="34" charset="0"/>
              </a:rPr>
              <a:t>　・</a:t>
            </a:r>
            <a:r>
              <a:rPr lang="ja-JP" altLang="en-US" sz="2000" spc="1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itchFamily="34" charset="0"/>
              </a:rPr>
              <a:t>顕微鏡を持ち運ぶ時は、一方の手でアームをにぎり、他方の手を鏡台（鏡脚）</a:t>
            </a:r>
            <a:endParaRPr lang="en-US" altLang="ja-JP" sz="2000" spc="1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itchFamily="34" charset="0"/>
            </a:endParaRPr>
          </a:p>
          <a:p>
            <a:pPr>
              <a:defRPr/>
            </a:pPr>
            <a:r>
              <a:rPr lang="en-US" altLang="ja-JP" sz="2000" spc="1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itchFamily="34" charset="0"/>
              </a:rPr>
              <a:t>   </a:t>
            </a:r>
            <a:r>
              <a:rPr lang="ja-JP" altLang="en-US" sz="2000" spc="1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itchFamily="34" charset="0"/>
              </a:rPr>
              <a:t>にそえる。</a:t>
            </a:r>
            <a:endParaRPr lang="en-US" altLang="ja-JP" sz="2000" spc="1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itchFamily="34" charset="0"/>
            </a:endParaRPr>
          </a:p>
          <a:p>
            <a:pPr>
              <a:defRPr/>
            </a:pPr>
            <a:r>
              <a:rPr lang="ja-JP" altLang="en-US" sz="2000" b="1" spc="100" dirty="0">
                <a:latin typeface="ＭＳ Ｐゴシック" panose="020B0600070205080204" pitchFamily="50" charset="-128"/>
                <a:cs typeface="Arial" pitchFamily="34" charset="0"/>
              </a:rPr>
              <a:t>  ・</a:t>
            </a:r>
            <a:r>
              <a:rPr lang="ja-JP" altLang="en-US" sz="2000" spc="100" dirty="0">
                <a:latin typeface="ＭＳ Ｐゴシック" panose="020B0600070205080204" pitchFamily="50" charset="-128"/>
                <a:cs typeface="Arial" pitchFamily="34" charset="0"/>
              </a:rPr>
              <a:t>顕微鏡は、直射日光の当たらない明るい水平な場所に設置する。</a:t>
            </a:r>
            <a:endParaRPr lang="en-US" altLang="ja-JP" sz="2000" spc="100" dirty="0">
              <a:latin typeface="ＭＳ Ｐゴシック" panose="020B0600070205080204" pitchFamily="50" charset="-128"/>
              <a:cs typeface="Arial" pitchFamily="34" charset="0"/>
            </a:endParaRPr>
          </a:p>
          <a:p>
            <a:pPr>
              <a:defRPr/>
            </a:pPr>
            <a:r>
              <a:rPr lang="ja-JP" altLang="en-US" sz="2000" b="1" spc="100" dirty="0">
                <a:latin typeface="ＭＳ Ｐゴシック" panose="020B0600070205080204" pitchFamily="50" charset="-128"/>
                <a:cs typeface="Arial" pitchFamily="34" charset="0"/>
              </a:rPr>
              <a:t>  ・</a:t>
            </a:r>
            <a:r>
              <a:rPr lang="ja-JP" altLang="en-US" sz="2000" spc="100" dirty="0">
                <a:latin typeface="ＭＳ Ｐゴシック" panose="020B0600070205080204" pitchFamily="50" charset="-128"/>
                <a:cs typeface="Arial" pitchFamily="34" charset="0"/>
              </a:rPr>
              <a:t>レンズの取り付けは、「接眼レンズ→対物レンズ」の順で行う。</a:t>
            </a:r>
            <a:endParaRPr lang="en-US" altLang="ja-JP" sz="2000" spc="100" dirty="0">
              <a:latin typeface="ＭＳ Ｐゴシック" panose="020B0600070205080204" pitchFamily="50" charset="-128"/>
              <a:cs typeface="Arial" pitchFamily="34" charset="0"/>
            </a:endParaRPr>
          </a:p>
          <a:p>
            <a:pPr>
              <a:defRPr/>
            </a:pPr>
            <a:r>
              <a:rPr lang="ja-JP" altLang="en-US" sz="2000" spc="100" dirty="0">
                <a:latin typeface="ＭＳ Ｐゴシック" panose="020B0600070205080204" pitchFamily="50" charset="-128"/>
                <a:cs typeface="Arial" pitchFamily="34" charset="0"/>
              </a:rPr>
              <a:t>　・レンズの取り外しは、「対物レンズ→接眼レンズ」の順で行う。</a:t>
            </a:r>
            <a:endParaRPr lang="en-US" altLang="ja-JP" sz="2000" spc="100" dirty="0">
              <a:latin typeface="ＭＳ Ｐゴシック" panose="020B0600070205080204" pitchFamily="50" charset="-128"/>
              <a:cs typeface="Arial" pitchFamily="34" charset="0"/>
            </a:endParaRPr>
          </a:p>
          <a:p>
            <a:pPr>
              <a:defRPr/>
            </a:pPr>
            <a:endParaRPr lang="en-US" altLang="ja-JP" sz="2000" spc="1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5971" y="4293096"/>
            <a:ext cx="9433048" cy="72008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ja-JP" altLang="en-US" sz="2000" b="1" spc="100" dirty="0">
                <a:latin typeface="Arial" panose="020B0604020202020204" pitchFamily="34" charset="0"/>
                <a:cs typeface="Arial" panose="020B0604020202020204" pitchFamily="34" charset="0"/>
              </a:rPr>
              <a:t>検鏡（顕微鏡を使用した検査）の手順　</a:t>
            </a:r>
            <a:endParaRPr lang="en-US" altLang="ja-JP" sz="2000" b="1" spc="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ja-JP" altLang="en-US" sz="2000" b="1" spc="100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sz="2000" b="1" spc="100" dirty="0"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ja-JP" altLang="en-US" sz="2000" b="1" spc="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ja-JP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反射鏡の角度やしぼりを使用し、明るさを調節する。</a:t>
            </a:r>
            <a:endParaRPr lang="en-US" altLang="ja-JP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ja-JP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（この際に、もっとも低倍率の対物レンズを使用する。）</a:t>
            </a:r>
            <a:endParaRPr lang="en-US" altLang="ja-JP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2049" y="5373216"/>
            <a:ext cx="9433048" cy="72008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ja-JP" altLang="en-US" sz="2000" b="1" spc="100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sz="2000" b="1" spc="100" dirty="0"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ja-JP" altLang="en-US" sz="2000" b="1" spc="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ja-JP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プレパラートをステージにのせ、真横から確認しながらプレパラートと</a:t>
            </a:r>
            <a:endParaRPr lang="en-US" altLang="ja-JP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ja-JP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 対物レンズを互いに接触しない、最短距離まで接近させる。</a:t>
            </a:r>
            <a:endParaRPr lang="en-US" altLang="ja-JP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ja-JP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endParaRPr lang="en-US" altLang="ja-JP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2049" y="6210418"/>
            <a:ext cx="9433048" cy="72008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ja-JP" altLang="en-US" sz="2000" b="1" spc="100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sz="2000" b="1" spc="100" dirty="0"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ja-JP" altLang="en-US" sz="2000" b="1" spc="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ja-JP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プレパラートから対物レンズを少しずつ遠ざけ、ピントを合わせる。</a:t>
            </a:r>
            <a:endParaRPr lang="en-US" altLang="ja-JP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ja-JP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endParaRPr lang="en-US" altLang="ja-JP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590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/>
          <p:cNvSpPr/>
          <p:nvPr/>
        </p:nvSpPr>
        <p:spPr>
          <a:xfrm>
            <a:off x="0" y="-220828"/>
            <a:ext cx="9144000" cy="8200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796" name="Title 1"/>
          <p:cNvSpPr txBox="1">
            <a:spLocks/>
          </p:cNvSpPr>
          <p:nvPr/>
        </p:nvSpPr>
        <p:spPr bwMode="auto">
          <a:xfrm>
            <a:off x="9618" y="-54232"/>
            <a:ext cx="91440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30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顕微鏡の使用方法</a:t>
            </a:r>
            <a:r>
              <a:rPr lang="en-US" altLang="ja-JP" sz="30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-2</a:t>
            </a:r>
          </a:p>
        </p:txBody>
      </p:sp>
      <p:sp>
        <p:nvSpPr>
          <p:cNvPr id="19" name="正方形/長方形 15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ja-JP" altLang="en-US" dirty="0"/>
          </a:p>
        </p:txBody>
      </p:sp>
      <p:sp>
        <p:nvSpPr>
          <p:cNvPr id="44" name="Rectangle 2"/>
          <p:cNvSpPr txBox="1">
            <a:spLocks noChangeArrowheads="1"/>
          </p:cNvSpPr>
          <p:nvPr/>
        </p:nvSpPr>
        <p:spPr>
          <a:xfrm>
            <a:off x="24738" y="618554"/>
            <a:ext cx="4115214" cy="72008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ja-JP" sz="2200" b="1" spc="1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itchFamily="34" charset="0"/>
              </a:rPr>
              <a:t>A. </a:t>
            </a:r>
            <a:r>
              <a:rPr lang="ja-JP" altLang="en-US" sz="2200" b="1" spc="1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itchFamily="34" charset="0"/>
              </a:rPr>
              <a:t>標本の表裏とピントの関係　</a:t>
            </a:r>
            <a:endParaRPr lang="en-US" altLang="ja-JP" sz="2200" spc="1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itchFamily="34" charset="0"/>
            </a:endParaRPr>
          </a:p>
        </p:txBody>
      </p:sp>
      <p:sp>
        <p:nvSpPr>
          <p:cNvPr id="40" name="Rectangle 2"/>
          <p:cNvSpPr txBox="1">
            <a:spLocks noChangeArrowheads="1"/>
          </p:cNvSpPr>
          <p:nvPr/>
        </p:nvSpPr>
        <p:spPr>
          <a:xfrm>
            <a:off x="107504" y="2980029"/>
            <a:ext cx="9289032" cy="108012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ja-JP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対物レンズをプレパラートから徐々に遠ざけていくと、先ず標本の下面（</a:t>
            </a:r>
            <a:r>
              <a:rPr lang="en-US" altLang="ja-JP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ja-JP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）が見え、</a:t>
            </a:r>
            <a:r>
              <a:rPr lang="ja-JP" altLang="en-US" spc="1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次に標本</a:t>
            </a:r>
            <a:endParaRPr lang="en-US" altLang="ja-JP" spc="100" dirty="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>
              <a:defRPr/>
            </a:pPr>
            <a:r>
              <a:rPr lang="ja-JP" altLang="en-US" spc="1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の内部（</a:t>
            </a:r>
            <a:r>
              <a:rPr lang="en-US" altLang="ja-JP" spc="1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b</a:t>
            </a:r>
            <a:r>
              <a:rPr lang="ja-JP" altLang="en-US" spc="1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）が見え、最後に標本の上面（</a:t>
            </a:r>
            <a:r>
              <a:rPr lang="en-US" altLang="ja-JP" spc="1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c</a:t>
            </a:r>
            <a:r>
              <a:rPr lang="ja-JP" altLang="en-US" spc="1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）が見える。</a:t>
            </a:r>
            <a:r>
              <a:rPr lang="ja-JP" altLang="en-US" spc="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ピントが合って標本が鮮明に観察</a:t>
            </a:r>
            <a:endParaRPr lang="en-US" altLang="ja-JP" spc="1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ja-JP" altLang="en-US" spc="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できる範囲を「焦点深度」と呼ぶ。</a:t>
            </a:r>
            <a:r>
              <a:rPr lang="ja-JP" altLang="en-US" spc="1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上面の方が下面よりも鮮明に見える。</a:t>
            </a:r>
            <a:endParaRPr lang="en-US" altLang="ja-JP" spc="100" dirty="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41" name="Rectangle 2"/>
          <p:cNvSpPr txBox="1">
            <a:spLocks noChangeArrowheads="1"/>
          </p:cNvSpPr>
          <p:nvPr/>
        </p:nvSpPr>
        <p:spPr>
          <a:xfrm>
            <a:off x="683568" y="1089807"/>
            <a:ext cx="1586550" cy="72008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ja-JP" sz="2000" b="1" spc="1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itchFamily="34" charset="0"/>
              </a:rPr>
              <a:t>a</a:t>
            </a:r>
            <a:r>
              <a:rPr lang="ja-JP" altLang="en-US" sz="2000" b="1" spc="1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itchFamily="34" charset="0"/>
              </a:rPr>
              <a:t>　</a:t>
            </a:r>
            <a:endParaRPr lang="en-US" altLang="ja-JP" sz="2000" spc="1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itchFamily="34" charset="0"/>
            </a:endParaRPr>
          </a:p>
        </p:txBody>
      </p:sp>
      <p:sp>
        <p:nvSpPr>
          <p:cNvPr id="42" name="Rectangle 2"/>
          <p:cNvSpPr txBox="1">
            <a:spLocks noChangeArrowheads="1"/>
          </p:cNvSpPr>
          <p:nvPr/>
        </p:nvSpPr>
        <p:spPr>
          <a:xfrm>
            <a:off x="3491880" y="1089807"/>
            <a:ext cx="1586550" cy="72008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ja-JP" sz="2000" b="1" spc="1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itchFamily="34" charset="0"/>
              </a:rPr>
              <a:t>b</a:t>
            </a:r>
            <a:r>
              <a:rPr lang="ja-JP" altLang="en-US" sz="2000" b="1" spc="1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itchFamily="34" charset="0"/>
              </a:rPr>
              <a:t>　</a:t>
            </a:r>
            <a:endParaRPr lang="en-US" altLang="ja-JP" sz="2000" spc="1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itchFamily="34" charset="0"/>
            </a:endParaRPr>
          </a:p>
        </p:txBody>
      </p:sp>
      <p:sp>
        <p:nvSpPr>
          <p:cNvPr id="43" name="Rectangle 2"/>
          <p:cNvSpPr txBox="1">
            <a:spLocks noChangeArrowheads="1"/>
          </p:cNvSpPr>
          <p:nvPr/>
        </p:nvSpPr>
        <p:spPr>
          <a:xfrm>
            <a:off x="6213453" y="1089807"/>
            <a:ext cx="1586550" cy="72008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ja-JP" sz="2000" b="1" spc="1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itchFamily="34" charset="0"/>
              </a:rPr>
              <a:t>c</a:t>
            </a:r>
            <a:r>
              <a:rPr lang="ja-JP" altLang="en-US" sz="2000" b="1" spc="1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itchFamily="34" charset="0"/>
              </a:rPr>
              <a:t>　</a:t>
            </a:r>
            <a:endParaRPr lang="en-US" altLang="ja-JP" sz="2000" spc="1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itchFamily="34" charset="0"/>
            </a:endParaRPr>
          </a:p>
        </p:txBody>
      </p:sp>
      <p:pic>
        <p:nvPicPr>
          <p:cNvPr id="35" name="図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4542966"/>
            <a:ext cx="4437883" cy="1728192"/>
          </a:xfrm>
          <a:prstGeom prst="rect">
            <a:avLst/>
          </a:prstGeom>
        </p:spPr>
      </p:pic>
      <p:pic>
        <p:nvPicPr>
          <p:cNvPr id="39" name="図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1196752"/>
            <a:ext cx="7938516" cy="1640960"/>
          </a:xfrm>
          <a:prstGeom prst="rect">
            <a:avLst/>
          </a:prstGeom>
        </p:spPr>
      </p:pic>
      <p:sp>
        <p:nvSpPr>
          <p:cNvPr id="46" name="正方形/長方形 45"/>
          <p:cNvSpPr/>
          <p:nvPr/>
        </p:nvSpPr>
        <p:spPr>
          <a:xfrm>
            <a:off x="971600" y="5119030"/>
            <a:ext cx="1584176" cy="57606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正方形/長方形 46"/>
          <p:cNvSpPr/>
          <p:nvPr/>
        </p:nvSpPr>
        <p:spPr>
          <a:xfrm>
            <a:off x="971600" y="4675965"/>
            <a:ext cx="1440160" cy="21602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Rectangle 2"/>
          <p:cNvSpPr txBox="1">
            <a:spLocks noChangeArrowheads="1"/>
          </p:cNvSpPr>
          <p:nvPr/>
        </p:nvSpPr>
        <p:spPr>
          <a:xfrm>
            <a:off x="661534" y="4587034"/>
            <a:ext cx="2808312" cy="36004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ja-JP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プレパラートを動かす方向</a:t>
            </a:r>
            <a:endParaRPr lang="en-US" altLang="ja-JP" sz="1400" spc="100" dirty="0">
              <a:solidFill>
                <a:schemeClr val="bg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48" name="角丸四角形 47"/>
          <p:cNvSpPr/>
          <p:nvPr/>
        </p:nvSpPr>
        <p:spPr>
          <a:xfrm>
            <a:off x="3275856" y="5119030"/>
            <a:ext cx="1008112" cy="21602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Rectangle 2"/>
          <p:cNvSpPr txBox="1">
            <a:spLocks noChangeArrowheads="1"/>
          </p:cNvSpPr>
          <p:nvPr/>
        </p:nvSpPr>
        <p:spPr>
          <a:xfrm>
            <a:off x="3193626" y="5074962"/>
            <a:ext cx="2808312" cy="36004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像が動く方向</a:t>
            </a:r>
            <a:endParaRPr lang="en-US" altLang="ja-JP" sz="1400" spc="1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52" name="Rectangle 2"/>
          <p:cNvSpPr txBox="1">
            <a:spLocks noChangeArrowheads="1"/>
          </p:cNvSpPr>
          <p:nvPr/>
        </p:nvSpPr>
        <p:spPr>
          <a:xfrm>
            <a:off x="35496" y="3983030"/>
            <a:ext cx="4115214" cy="72008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ja-JP" sz="2200" b="1" spc="1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itchFamily="34" charset="0"/>
              </a:rPr>
              <a:t>B. </a:t>
            </a:r>
            <a:r>
              <a:rPr lang="ja-JP" altLang="en-US" sz="2200" b="1" spc="1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itchFamily="34" charset="0"/>
              </a:rPr>
              <a:t>観察位置の調節　</a:t>
            </a:r>
            <a:endParaRPr lang="en-US" altLang="ja-JP" sz="2200" spc="1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itchFamily="34" charset="0"/>
            </a:endParaRPr>
          </a:p>
        </p:txBody>
      </p:sp>
      <p:sp>
        <p:nvSpPr>
          <p:cNvPr id="53" name="Rectangle 2"/>
          <p:cNvSpPr txBox="1">
            <a:spLocks noChangeArrowheads="1"/>
          </p:cNvSpPr>
          <p:nvPr/>
        </p:nvSpPr>
        <p:spPr>
          <a:xfrm>
            <a:off x="0" y="6453336"/>
            <a:ext cx="9289032" cy="108012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ja-JP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像を動かしたい方向と反対の方向にプレパラートを</a:t>
            </a:r>
            <a:r>
              <a:rPr lang="ja-JP" altLang="en-US" spc="1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動かす。</a:t>
            </a:r>
            <a:endParaRPr lang="en-US" altLang="ja-JP" spc="100" dirty="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pic>
        <p:nvPicPr>
          <p:cNvPr id="54" name="図 5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2108" y="4581128"/>
            <a:ext cx="2835652" cy="2016224"/>
          </a:xfrm>
          <a:prstGeom prst="rect">
            <a:avLst/>
          </a:prstGeom>
        </p:spPr>
      </p:pic>
      <p:sp>
        <p:nvSpPr>
          <p:cNvPr id="56" name="Rectangle 2"/>
          <p:cNvSpPr txBox="1">
            <a:spLocks noChangeArrowheads="1"/>
          </p:cNvSpPr>
          <p:nvPr/>
        </p:nvSpPr>
        <p:spPr>
          <a:xfrm>
            <a:off x="5758233" y="3988141"/>
            <a:ext cx="4115214" cy="72008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ja-JP" sz="2200" b="1" spc="1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C. </a:t>
            </a:r>
            <a:r>
              <a:rPr lang="ja-JP" altLang="en-US" sz="2200" b="1" spc="1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カバーガラスのかけ方　</a:t>
            </a:r>
            <a:endParaRPr lang="en-US" altLang="ja-JP" sz="2200" spc="1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55" name="正方形/長方形 54"/>
          <p:cNvSpPr/>
          <p:nvPr/>
        </p:nvSpPr>
        <p:spPr>
          <a:xfrm>
            <a:off x="7236296" y="4725144"/>
            <a:ext cx="792088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正方形/長方形 57"/>
          <p:cNvSpPr/>
          <p:nvPr/>
        </p:nvSpPr>
        <p:spPr>
          <a:xfrm>
            <a:off x="6012160" y="5761196"/>
            <a:ext cx="792088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正方形/長方形 58"/>
          <p:cNvSpPr/>
          <p:nvPr/>
        </p:nvSpPr>
        <p:spPr>
          <a:xfrm>
            <a:off x="8028384" y="5700205"/>
            <a:ext cx="93610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Rectangle 2"/>
          <p:cNvSpPr txBox="1">
            <a:spLocks noChangeArrowheads="1"/>
          </p:cNvSpPr>
          <p:nvPr/>
        </p:nvSpPr>
        <p:spPr>
          <a:xfrm>
            <a:off x="7081263" y="4769212"/>
            <a:ext cx="1368152" cy="72008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ja-JP" altLang="en-US" spc="1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ピンセット</a:t>
            </a:r>
            <a:endParaRPr lang="en-US" altLang="ja-JP" spc="1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61" name="Rectangle 2"/>
          <p:cNvSpPr txBox="1">
            <a:spLocks noChangeArrowheads="1"/>
          </p:cNvSpPr>
          <p:nvPr/>
        </p:nvSpPr>
        <p:spPr>
          <a:xfrm>
            <a:off x="5796136" y="5766307"/>
            <a:ext cx="1368152" cy="72008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ja-JP" altLang="en-US" spc="1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柄付き針</a:t>
            </a:r>
            <a:endParaRPr lang="en-US" altLang="ja-JP" spc="1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62" name="Rectangle 2"/>
          <p:cNvSpPr txBox="1">
            <a:spLocks noChangeArrowheads="1"/>
          </p:cNvSpPr>
          <p:nvPr/>
        </p:nvSpPr>
        <p:spPr>
          <a:xfrm>
            <a:off x="7956376" y="5545172"/>
            <a:ext cx="1368152" cy="720080"/>
          </a:xfrm>
          <a:prstGeom prst="rect">
            <a:avLst/>
          </a:prstGeom>
        </p:spPr>
        <p:txBody>
          <a:bodyPr/>
          <a:lstStyle/>
          <a:p>
            <a:pPr>
              <a:lnSpc>
                <a:spcPts val="1800"/>
              </a:lnSpc>
              <a:defRPr/>
            </a:pPr>
            <a:r>
              <a:rPr lang="ja-JP" altLang="en-US" spc="1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カバー</a:t>
            </a:r>
            <a:endParaRPr lang="en-US" altLang="ja-JP" spc="1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>
              <a:lnSpc>
                <a:spcPts val="1800"/>
              </a:lnSpc>
              <a:defRPr/>
            </a:pPr>
            <a:r>
              <a:rPr lang="ja-JP" altLang="en-US" spc="1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ガラス</a:t>
            </a:r>
            <a:endParaRPr lang="en-US" altLang="ja-JP" spc="1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63" name="Rectangle 2"/>
          <p:cNvSpPr txBox="1">
            <a:spLocks noChangeArrowheads="1"/>
          </p:cNvSpPr>
          <p:nvPr/>
        </p:nvSpPr>
        <p:spPr>
          <a:xfrm>
            <a:off x="2123728" y="1628800"/>
            <a:ext cx="1368152" cy="72008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ja-JP" altLang="en-US" spc="1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対物レンズ</a:t>
            </a:r>
            <a:endParaRPr lang="en-US" altLang="ja-JP" spc="1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64" name="Rectangle 2"/>
          <p:cNvSpPr txBox="1">
            <a:spLocks noChangeArrowheads="1"/>
          </p:cNvSpPr>
          <p:nvPr/>
        </p:nvSpPr>
        <p:spPr>
          <a:xfrm>
            <a:off x="2195736" y="2132856"/>
            <a:ext cx="2088232" cy="720080"/>
          </a:xfrm>
          <a:prstGeom prst="rect">
            <a:avLst/>
          </a:prstGeom>
        </p:spPr>
        <p:txBody>
          <a:bodyPr/>
          <a:lstStyle/>
          <a:p>
            <a:pPr>
              <a:lnSpc>
                <a:spcPts val="1800"/>
              </a:lnSpc>
              <a:defRPr/>
            </a:pPr>
            <a:r>
              <a:rPr lang="ja-JP" altLang="en-US" spc="1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カバーガラス</a:t>
            </a:r>
            <a:endParaRPr lang="en-US" altLang="ja-JP" spc="1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65" name="Rectangle 2"/>
          <p:cNvSpPr txBox="1">
            <a:spLocks noChangeArrowheads="1"/>
          </p:cNvSpPr>
          <p:nvPr/>
        </p:nvSpPr>
        <p:spPr>
          <a:xfrm>
            <a:off x="1010557" y="2614878"/>
            <a:ext cx="2088232" cy="720080"/>
          </a:xfrm>
          <a:prstGeom prst="rect">
            <a:avLst/>
          </a:prstGeom>
        </p:spPr>
        <p:txBody>
          <a:bodyPr/>
          <a:lstStyle/>
          <a:p>
            <a:pPr>
              <a:lnSpc>
                <a:spcPts val="1800"/>
              </a:lnSpc>
              <a:defRPr/>
            </a:pPr>
            <a:r>
              <a:rPr lang="ja-JP" altLang="en-US" spc="1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スライドガラス</a:t>
            </a:r>
            <a:endParaRPr lang="en-US" altLang="ja-JP" spc="1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cxnSp>
        <p:nvCxnSpPr>
          <p:cNvPr id="66" name="直線コネクタ 65"/>
          <p:cNvCxnSpPr/>
          <p:nvPr/>
        </p:nvCxnSpPr>
        <p:spPr>
          <a:xfrm>
            <a:off x="1115616" y="2276872"/>
            <a:ext cx="360040" cy="1440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2"/>
          <p:cNvSpPr txBox="1">
            <a:spLocks noChangeArrowheads="1"/>
          </p:cNvSpPr>
          <p:nvPr/>
        </p:nvSpPr>
        <p:spPr>
          <a:xfrm>
            <a:off x="467544" y="2060848"/>
            <a:ext cx="1368152" cy="72008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ja-JP" altLang="en-US" spc="1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標本</a:t>
            </a:r>
            <a:endParaRPr lang="en-US" altLang="ja-JP" spc="1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371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/>
          <p:cNvSpPr/>
          <p:nvPr/>
        </p:nvSpPr>
        <p:spPr>
          <a:xfrm>
            <a:off x="0" y="-127230"/>
            <a:ext cx="9144000" cy="748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796" name="Title 1"/>
          <p:cNvSpPr txBox="1">
            <a:spLocks/>
          </p:cNvSpPr>
          <p:nvPr/>
        </p:nvSpPr>
        <p:spPr bwMode="auto">
          <a:xfrm>
            <a:off x="0" y="-124386"/>
            <a:ext cx="9144000" cy="889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3200" b="1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anose="020B0604020202020204" pitchFamily="34" charset="0"/>
              </a:rPr>
              <a:t>根の構造</a:t>
            </a:r>
            <a:endParaRPr lang="en-US" altLang="ja-JP" sz="3200" b="1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19" name="正方形/長方形 153"/>
          <p:cNvSpPr>
            <a:spLocks noChangeArrowheads="1"/>
          </p:cNvSpPr>
          <p:nvPr/>
        </p:nvSpPr>
        <p:spPr bwMode="auto">
          <a:xfrm>
            <a:off x="8312" y="0"/>
            <a:ext cx="9144000" cy="6858000"/>
          </a:xfrm>
          <a:prstGeom prst="rect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ja-JP" altLang="en-US" dirty="0"/>
          </a:p>
        </p:txBody>
      </p:sp>
      <p:grpSp>
        <p:nvGrpSpPr>
          <p:cNvPr id="56" name="グループ化 55"/>
          <p:cNvGrpSpPr/>
          <p:nvPr/>
        </p:nvGrpSpPr>
        <p:grpSpPr>
          <a:xfrm>
            <a:off x="-8608" y="574968"/>
            <a:ext cx="9175168" cy="5139952"/>
            <a:chOff x="34934" y="649154"/>
            <a:chExt cx="9175168" cy="5139952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 rotWithShape="1">
            <a:blip r:embed="rId3"/>
            <a:srcRect l="4445" t="2085" r="2426" b="11104"/>
            <a:stretch/>
          </p:blipFill>
          <p:spPr>
            <a:xfrm>
              <a:off x="624950" y="1441242"/>
              <a:ext cx="7929839" cy="4032448"/>
            </a:xfrm>
            <a:prstGeom prst="rect">
              <a:avLst/>
            </a:prstGeom>
          </p:spPr>
        </p:pic>
        <p:sp>
          <p:nvSpPr>
            <p:cNvPr id="18" name="Rectangle 2"/>
            <p:cNvSpPr txBox="1">
              <a:spLocks noChangeArrowheads="1"/>
            </p:cNvSpPr>
            <p:nvPr/>
          </p:nvSpPr>
          <p:spPr>
            <a:xfrm>
              <a:off x="192902" y="2089314"/>
              <a:ext cx="936104" cy="490648"/>
            </a:xfrm>
            <a:prstGeom prst="rect">
              <a:avLst/>
            </a:prstGeom>
          </p:spPr>
          <p:txBody>
            <a:bodyPr/>
            <a:lstStyle/>
            <a:p>
              <a:pPr fontAlgn="auto">
                <a:spcAft>
                  <a:spcPts val="0"/>
                </a:spcAft>
                <a:defRPr/>
              </a:pPr>
              <a:r>
                <a:rPr lang="ja-JP" altLang="en-US" sz="2200" spc="100" dirty="0">
                  <a:latin typeface="ＭＳ ゴシック" panose="020B0609070205080204" pitchFamily="49" charset="-128"/>
                  <a:ea typeface="ＭＳ ゴシック" panose="020B0609070205080204" pitchFamily="49" charset="-128"/>
                  <a:cs typeface="Arial" pitchFamily="34" charset="0"/>
                </a:rPr>
                <a:t>根毛</a:t>
              </a:r>
              <a:endParaRPr lang="en-US" altLang="ja-JP" sz="2200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endParaRPr>
            </a:p>
          </p:txBody>
        </p:sp>
        <p:sp>
          <p:nvSpPr>
            <p:cNvPr id="20" name="Rectangle 2"/>
            <p:cNvSpPr txBox="1">
              <a:spLocks noChangeArrowheads="1"/>
            </p:cNvSpPr>
            <p:nvPr/>
          </p:nvSpPr>
          <p:spPr>
            <a:xfrm>
              <a:off x="129802" y="3995812"/>
              <a:ext cx="1584176" cy="1440160"/>
            </a:xfrm>
            <a:prstGeom prst="rect">
              <a:avLst/>
            </a:prstGeom>
          </p:spPr>
          <p:txBody>
            <a:bodyPr/>
            <a:lstStyle/>
            <a:p>
              <a:pPr fontAlgn="auto">
                <a:lnSpc>
                  <a:spcPts val="2300"/>
                </a:lnSpc>
                <a:spcAft>
                  <a:spcPts val="0"/>
                </a:spcAft>
                <a:defRPr/>
              </a:pPr>
              <a:r>
                <a:rPr lang="ja-JP" altLang="en-US" sz="2200" spc="100" dirty="0">
                  <a:latin typeface="ＭＳ ゴシック" panose="020B0609070205080204" pitchFamily="49" charset="-128"/>
                  <a:ea typeface="ＭＳ ゴシック" panose="020B0609070205080204" pitchFamily="49" charset="-128"/>
                  <a:cs typeface="Arial" pitchFamily="34" charset="0"/>
                </a:rPr>
                <a:t>根端分</a:t>
              </a:r>
              <a:endParaRPr lang="en-US" altLang="ja-JP" sz="2200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endParaRPr>
            </a:p>
            <a:p>
              <a:pPr fontAlgn="auto">
                <a:lnSpc>
                  <a:spcPts val="2300"/>
                </a:lnSpc>
                <a:spcAft>
                  <a:spcPts val="0"/>
                </a:spcAft>
                <a:defRPr/>
              </a:pPr>
              <a:r>
                <a:rPr lang="ja-JP" altLang="en-US" sz="2200" spc="100" dirty="0">
                  <a:latin typeface="ＭＳ ゴシック" panose="020B0609070205080204" pitchFamily="49" charset="-128"/>
                  <a:ea typeface="ＭＳ ゴシック" panose="020B0609070205080204" pitchFamily="49" charset="-128"/>
                  <a:cs typeface="Arial" pitchFamily="34" charset="0"/>
                </a:rPr>
                <a:t>裂組織</a:t>
              </a:r>
              <a:endParaRPr lang="en-US" altLang="ja-JP" sz="2200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endParaRPr>
            </a:p>
          </p:txBody>
        </p:sp>
        <p:sp>
          <p:nvSpPr>
            <p:cNvPr id="6" name="左中かっこ 5"/>
            <p:cNvSpPr/>
            <p:nvPr/>
          </p:nvSpPr>
          <p:spPr>
            <a:xfrm>
              <a:off x="1013456" y="3140406"/>
              <a:ext cx="144016" cy="648072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Rectangle 2"/>
            <p:cNvSpPr txBox="1">
              <a:spLocks noChangeArrowheads="1"/>
            </p:cNvSpPr>
            <p:nvPr/>
          </p:nvSpPr>
          <p:spPr>
            <a:xfrm>
              <a:off x="34934" y="3241442"/>
              <a:ext cx="1584176" cy="459432"/>
            </a:xfrm>
            <a:prstGeom prst="rect">
              <a:avLst/>
            </a:prstGeom>
          </p:spPr>
          <p:txBody>
            <a:bodyPr/>
            <a:lstStyle/>
            <a:p>
              <a:pPr fontAlgn="auto">
                <a:spcAft>
                  <a:spcPts val="0"/>
                </a:spcAft>
                <a:defRPr/>
              </a:pPr>
              <a:r>
                <a:rPr lang="ja-JP" altLang="en-US" sz="2200" spc="100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itchFamily="34" charset="0"/>
                </a:rPr>
                <a:t>伸長部</a:t>
              </a:r>
              <a:endParaRPr lang="en-US" altLang="ja-JP" sz="2200" spc="1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itchFamily="34" charset="0"/>
              </a:endParaRPr>
            </a:p>
          </p:txBody>
        </p:sp>
        <p:sp>
          <p:nvSpPr>
            <p:cNvPr id="22" name="Rectangle 2"/>
            <p:cNvSpPr txBox="1">
              <a:spLocks noChangeArrowheads="1"/>
            </p:cNvSpPr>
            <p:nvPr/>
          </p:nvSpPr>
          <p:spPr>
            <a:xfrm>
              <a:off x="1235304" y="4931916"/>
              <a:ext cx="864096" cy="459432"/>
            </a:xfrm>
            <a:prstGeom prst="rect">
              <a:avLst/>
            </a:prstGeom>
          </p:spPr>
          <p:txBody>
            <a:bodyPr/>
            <a:lstStyle/>
            <a:p>
              <a:pPr algn="ctr" fontAlgn="auto">
                <a:spcAft>
                  <a:spcPts val="0"/>
                </a:spcAft>
                <a:defRPr/>
              </a:pPr>
              <a:r>
                <a:rPr lang="ja-JP" altLang="en-US" sz="2200" spc="100" dirty="0">
                  <a:latin typeface="ＭＳ ゴシック" panose="020B0609070205080204" pitchFamily="49" charset="-128"/>
                  <a:ea typeface="ＭＳ ゴシック" panose="020B0609070205080204" pitchFamily="49" charset="-128"/>
                  <a:cs typeface="Arial" pitchFamily="34" charset="0"/>
                </a:rPr>
                <a:t>根冠</a:t>
              </a:r>
              <a:endParaRPr lang="en-US" altLang="ja-JP" sz="2200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endParaRPr>
            </a:p>
          </p:txBody>
        </p:sp>
        <p:sp>
          <p:nvSpPr>
            <p:cNvPr id="23" name="Rectangle 2"/>
            <p:cNvSpPr txBox="1">
              <a:spLocks noChangeArrowheads="1"/>
            </p:cNvSpPr>
            <p:nvPr/>
          </p:nvSpPr>
          <p:spPr>
            <a:xfrm>
              <a:off x="1431552" y="1945298"/>
              <a:ext cx="663710" cy="994704"/>
            </a:xfrm>
            <a:prstGeom prst="rect">
              <a:avLst/>
            </a:prstGeom>
          </p:spPr>
          <p:txBody>
            <a:bodyPr/>
            <a:lstStyle/>
            <a:p>
              <a:pPr fontAlgn="auto">
                <a:lnSpc>
                  <a:spcPts val="2200"/>
                </a:lnSpc>
                <a:spcAft>
                  <a:spcPts val="0"/>
                </a:spcAft>
                <a:defRPr/>
              </a:pPr>
              <a:r>
                <a:rPr lang="ja-JP" altLang="en-US" sz="2200" spc="100" dirty="0">
                  <a:latin typeface="ＭＳ ゴシック" panose="020B0609070205080204" pitchFamily="49" charset="-128"/>
                  <a:ea typeface="ＭＳ ゴシック" panose="020B0609070205080204" pitchFamily="49" charset="-128"/>
                  <a:cs typeface="Arial" pitchFamily="34" charset="0"/>
                </a:rPr>
                <a:t>成熟帯</a:t>
              </a:r>
              <a:endParaRPr lang="en-US" altLang="ja-JP" sz="2200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endParaRPr>
            </a:p>
          </p:txBody>
        </p:sp>
        <p:sp>
          <p:nvSpPr>
            <p:cNvPr id="24" name="Rectangle 2"/>
            <p:cNvSpPr txBox="1">
              <a:spLocks noChangeArrowheads="1"/>
            </p:cNvSpPr>
            <p:nvPr/>
          </p:nvSpPr>
          <p:spPr>
            <a:xfrm>
              <a:off x="4687550" y="5329674"/>
              <a:ext cx="3168352" cy="459432"/>
            </a:xfrm>
            <a:prstGeom prst="rect">
              <a:avLst/>
            </a:prstGeom>
          </p:spPr>
          <p:txBody>
            <a:bodyPr/>
            <a:lstStyle/>
            <a:p>
              <a:pPr algn="ctr" fontAlgn="auto">
                <a:spcAft>
                  <a:spcPts val="0"/>
                </a:spcAft>
                <a:defRPr/>
              </a:pPr>
              <a:r>
                <a:rPr lang="ja-JP" altLang="en-US" sz="2200" spc="100" dirty="0">
                  <a:latin typeface="ＭＳ ゴシック" panose="020B0609070205080204" pitchFamily="49" charset="-128"/>
                  <a:ea typeface="ＭＳ ゴシック" panose="020B0609070205080204" pitchFamily="49" charset="-128"/>
                  <a:cs typeface="Arial" pitchFamily="34" charset="0"/>
                </a:rPr>
                <a:t>側根</a:t>
              </a:r>
              <a:r>
                <a:rPr lang="ja-JP" altLang="en-US" sz="2200" spc="100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itchFamily="34" charset="0"/>
                </a:rPr>
                <a:t>（</a:t>
              </a:r>
              <a:r>
                <a:rPr lang="ja-JP" altLang="en-US" sz="2200" spc="100" dirty="0">
                  <a:latin typeface="ＭＳ ゴシック" panose="020B0609070205080204" pitchFamily="49" charset="-128"/>
                  <a:ea typeface="ＭＳ ゴシック" panose="020B0609070205080204" pitchFamily="49" charset="-128"/>
                  <a:cs typeface="Arial" pitchFamily="34" charset="0"/>
                </a:rPr>
                <a:t>内鞘に由来）</a:t>
              </a:r>
              <a:endParaRPr lang="en-US" altLang="ja-JP" sz="2200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endParaRPr>
            </a:p>
          </p:txBody>
        </p:sp>
        <p:sp>
          <p:nvSpPr>
            <p:cNvPr id="25" name="Rectangle 2"/>
            <p:cNvSpPr txBox="1">
              <a:spLocks noChangeArrowheads="1"/>
            </p:cNvSpPr>
            <p:nvPr/>
          </p:nvSpPr>
          <p:spPr>
            <a:xfrm>
              <a:off x="6083044" y="3845972"/>
              <a:ext cx="864096" cy="459432"/>
            </a:xfrm>
            <a:prstGeom prst="rect">
              <a:avLst/>
            </a:prstGeom>
          </p:spPr>
          <p:txBody>
            <a:bodyPr/>
            <a:lstStyle/>
            <a:p>
              <a:pPr algn="ctr" fontAlgn="auto">
                <a:spcAft>
                  <a:spcPts val="0"/>
                </a:spcAft>
                <a:defRPr/>
              </a:pPr>
              <a:r>
                <a:rPr lang="ja-JP" altLang="en-US" sz="2200" spc="100" dirty="0">
                  <a:latin typeface="ＭＳ ゴシック" panose="020B0609070205080204" pitchFamily="49" charset="-128"/>
                  <a:ea typeface="ＭＳ ゴシック" panose="020B0609070205080204" pitchFamily="49" charset="-128"/>
                  <a:cs typeface="Arial" pitchFamily="34" charset="0"/>
                </a:rPr>
                <a:t>表皮</a:t>
              </a:r>
              <a:endParaRPr lang="en-US" altLang="ja-JP" sz="2200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endParaRPr>
            </a:p>
          </p:txBody>
        </p:sp>
        <p:sp>
          <p:nvSpPr>
            <p:cNvPr id="26" name="Rectangle 2"/>
            <p:cNvSpPr txBox="1">
              <a:spLocks noChangeArrowheads="1"/>
            </p:cNvSpPr>
            <p:nvPr/>
          </p:nvSpPr>
          <p:spPr>
            <a:xfrm>
              <a:off x="6083044" y="4236684"/>
              <a:ext cx="864096" cy="459432"/>
            </a:xfrm>
            <a:prstGeom prst="rect">
              <a:avLst/>
            </a:prstGeom>
          </p:spPr>
          <p:txBody>
            <a:bodyPr/>
            <a:lstStyle/>
            <a:p>
              <a:pPr algn="ctr" fontAlgn="auto">
                <a:spcAft>
                  <a:spcPts val="0"/>
                </a:spcAft>
                <a:defRPr/>
              </a:pPr>
              <a:r>
                <a:rPr lang="ja-JP" altLang="en-US" sz="2200" spc="100" dirty="0">
                  <a:latin typeface="ＭＳ ゴシック" panose="020B0609070205080204" pitchFamily="49" charset="-128"/>
                  <a:ea typeface="ＭＳ ゴシック" panose="020B0609070205080204" pitchFamily="49" charset="-128"/>
                  <a:cs typeface="Arial" pitchFamily="34" charset="0"/>
                </a:rPr>
                <a:t>皮層</a:t>
              </a:r>
              <a:endParaRPr lang="en-US" altLang="ja-JP" sz="2200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endParaRPr>
            </a:p>
          </p:txBody>
        </p:sp>
        <p:sp>
          <p:nvSpPr>
            <p:cNvPr id="27" name="Rectangle 2"/>
            <p:cNvSpPr txBox="1">
              <a:spLocks noChangeArrowheads="1"/>
            </p:cNvSpPr>
            <p:nvPr/>
          </p:nvSpPr>
          <p:spPr>
            <a:xfrm>
              <a:off x="6083044" y="4582210"/>
              <a:ext cx="864096" cy="459432"/>
            </a:xfrm>
            <a:prstGeom prst="rect">
              <a:avLst/>
            </a:prstGeom>
          </p:spPr>
          <p:txBody>
            <a:bodyPr/>
            <a:lstStyle/>
            <a:p>
              <a:pPr algn="ctr" fontAlgn="auto">
                <a:spcAft>
                  <a:spcPts val="0"/>
                </a:spcAft>
                <a:defRPr/>
              </a:pPr>
              <a:r>
                <a:rPr lang="ja-JP" altLang="en-US" sz="2200" spc="100" dirty="0">
                  <a:latin typeface="ＭＳ ゴシック" panose="020B0609070205080204" pitchFamily="49" charset="-128"/>
                  <a:ea typeface="ＭＳ ゴシック" panose="020B0609070205080204" pitchFamily="49" charset="-128"/>
                  <a:cs typeface="Arial" pitchFamily="34" charset="0"/>
                </a:rPr>
                <a:t>内皮</a:t>
              </a:r>
              <a:endParaRPr lang="en-US" altLang="ja-JP" sz="2200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endParaRPr>
            </a:p>
          </p:txBody>
        </p:sp>
        <p:sp>
          <p:nvSpPr>
            <p:cNvPr id="28" name="Rectangle 2"/>
            <p:cNvSpPr txBox="1">
              <a:spLocks noChangeArrowheads="1"/>
            </p:cNvSpPr>
            <p:nvPr/>
          </p:nvSpPr>
          <p:spPr>
            <a:xfrm>
              <a:off x="6083044" y="4927736"/>
              <a:ext cx="864096" cy="459432"/>
            </a:xfrm>
            <a:prstGeom prst="rect">
              <a:avLst/>
            </a:prstGeom>
          </p:spPr>
          <p:txBody>
            <a:bodyPr/>
            <a:lstStyle/>
            <a:p>
              <a:pPr algn="ctr" fontAlgn="auto">
                <a:spcAft>
                  <a:spcPts val="0"/>
                </a:spcAft>
                <a:defRPr/>
              </a:pPr>
              <a:r>
                <a:rPr lang="ja-JP" altLang="en-US" sz="2200" spc="100" dirty="0">
                  <a:latin typeface="ＭＳ ゴシック" panose="020B0609070205080204" pitchFamily="49" charset="-128"/>
                  <a:ea typeface="ＭＳ ゴシック" panose="020B0609070205080204" pitchFamily="49" charset="-128"/>
                  <a:cs typeface="Arial" pitchFamily="34" charset="0"/>
                </a:rPr>
                <a:t>内鞘</a:t>
              </a:r>
              <a:endParaRPr lang="en-US" altLang="ja-JP" sz="2200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endParaRPr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4297358" y="1153210"/>
              <a:ext cx="4464496" cy="22322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正方形/長方形 33"/>
            <p:cNvSpPr/>
            <p:nvPr/>
          </p:nvSpPr>
          <p:spPr>
            <a:xfrm>
              <a:off x="7177678" y="2449354"/>
              <a:ext cx="1512168" cy="22322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正方形/長方形 32"/>
            <p:cNvSpPr/>
            <p:nvPr/>
          </p:nvSpPr>
          <p:spPr>
            <a:xfrm>
              <a:off x="6385590" y="1513250"/>
              <a:ext cx="2240632" cy="22322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1" name="図 30"/>
            <p:cNvPicPr>
              <a:picLocks noChangeAspect="1"/>
            </p:cNvPicPr>
            <p:nvPr/>
          </p:nvPicPr>
          <p:blipFill rotWithShape="1">
            <a:blip r:embed="rId3"/>
            <a:srcRect l="69543" t="2086" r="2427" b="38123"/>
            <a:stretch/>
          </p:blipFill>
          <p:spPr>
            <a:xfrm>
              <a:off x="4539038" y="938311"/>
              <a:ext cx="2386778" cy="2777348"/>
            </a:xfrm>
            <a:prstGeom prst="rect">
              <a:avLst/>
            </a:prstGeom>
          </p:spPr>
        </p:pic>
        <p:sp>
          <p:nvSpPr>
            <p:cNvPr id="29" name="正方形/長方形 28"/>
            <p:cNvSpPr/>
            <p:nvPr/>
          </p:nvSpPr>
          <p:spPr>
            <a:xfrm>
              <a:off x="4585390" y="3169434"/>
              <a:ext cx="648072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正方形/長方形 35"/>
            <p:cNvSpPr/>
            <p:nvPr/>
          </p:nvSpPr>
          <p:spPr>
            <a:xfrm>
              <a:off x="4094724" y="1341330"/>
              <a:ext cx="648072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正方形/長方形 34"/>
            <p:cNvSpPr/>
            <p:nvPr/>
          </p:nvSpPr>
          <p:spPr>
            <a:xfrm>
              <a:off x="4369366" y="3457466"/>
              <a:ext cx="360040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正方形/長方形 37"/>
            <p:cNvSpPr/>
            <p:nvPr/>
          </p:nvSpPr>
          <p:spPr>
            <a:xfrm>
              <a:off x="3577278" y="2305338"/>
              <a:ext cx="864096" cy="7200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6" name="図 45"/>
            <p:cNvPicPr>
              <a:picLocks noChangeAspect="1"/>
            </p:cNvPicPr>
            <p:nvPr/>
          </p:nvPicPr>
          <p:blipFill rotWithShape="1">
            <a:blip r:embed="rId4"/>
            <a:srcRect l="24034" t="11731" r="21328" b="23965"/>
            <a:stretch/>
          </p:blipFill>
          <p:spPr>
            <a:xfrm rot="20064698">
              <a:off x="3502969" y="2338721"/>
              <a:ext cx="943429" cy="537029"/>
            </a:xfrm>
            <a:prstGeom prst="rect">
              <a:avLst/>
            </a:prstGeom>
          </p:spPr>
        </p:pic>
        <p:sp>
          <p:nvSpPr>
            <p:cNvPr id="48" name="Rectangle 2"/>
            <p:cNvSpPr txBox="1">
              <a:spLocks noChangeArrowheads="1"/>
            </p:cNvSpPr>
            <p:nvPr/>
          </p:nvSpPr>
          <p:spPr>
            <a:xfrm>
              <a:off x="6529606" y="649154"/>
              <a:ext cx="864096" cy="459432"/>
            </a:xfrm>
            <a:prstGeom prst="rect">
              <a:avLst/>
            </a:prstGeom>
          </p:spPr>
          <p:txBody>
            <a:bodyPr/>
            <a:lstStyle/>
            <a:p>
              <a:pPr algn="ctr" fontAlgn="auto">
                <a:spcAft>
                  <a:spcPts val="0"/>
                </a:spcAft>
                <a:defRPr/>
              </a:pPr>
              <a:r>
                <a:rPr lang="ja-JP" altLang="en-US" sz="2200" spc="100" dirty="0">
                  <a:latin typeface="ＭＳ ゴシック" panose="020B0609070205080204" pitchFamily="49" charset="-128"/>
                  <a:ea typeface="ＭＳ ゴシック" panose="020B0609070205080204" pitchFamily="49" charset="-128"/>
                  <a:cs typeface="Arial" pitchFamily="34" charset="0"/>
                </a:rPr>
                <a:t>表皮</a:t>
              </a:r>
              <a:endParaRPr lang="en-US" altLang="ja-JP" sz="2200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endParaRPr>
            </a:p>
          </p:txBody>
        </p:sp>
        <p:sp>
          <p:nvSpPr>
            <p:cNvPr id="49" name="Rectangle 2"/>
            <p:cNvSpPr txBox="1">
              <a:spLocks noChangeArrowheads="1"/>
            </p:cNvSpPr>
            <p:nvPr/>
          </p:nvSpPr>
          <p:spPr>
            <a:xfrm>
              <a:off x="6515092" y="1053818"/>
              <a:ext cx="1483140" cy="459432"/>
            </a:xfrm>
            <a:prstGeom prst="rect">
              <a:avLst/>
            </a:prstGeom>
          </p:spPr>
          <p:txBody>
            <a:bodyPr/>
            <a:lstStyle/>
            <a:p>
              <a:pPr algn="ctr" fontAlgn="auto">
                <a:spcAft>
                  <a:spcPts val="0"/>
                </a:spcAft>
                <a:defRPr/>
              </a:pPr>
              <a:r>
                <a:rPr lang="ja-JP" altLang="en-US" sz="2200" spc="100" dirty="0">
                  <a:latin typeface="ＭＳ ゴシック" panose="020B0609070205080204" pitchFamily="49" charset="-128"/>
                  <a:ea typeface="ＭＳ ゴシック" panose="020B0609070205080204" pitchFamily="49" charset="-128"/>
                  <a:cs typeface="Arial" pitchFamily="34" charset="0"/>
                </a:rPr>
                <a:t>コルク層</a:t>
              </a:r>
              <a:endParaRPr lang="en-US" altLang="ja-JP" sz="2200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endParaRPr>
            </a:p>
          </p:txBody>
        </p:sp>
        <p:sp>
          <p:nvSpPr>
            <p:cNvPr id="50" name="Rectangle 2"/>
            <p:cNvSpPr txBox="1">
              <a:spLocks noChangeArrowheads="1"/>
            </p:cNvSpPr>
            <p:nvPr/>
          </p:nvSpPr>
          <p:spPr>
            <a:xfrm>
              <a:off x="6500578" y="1413858"/>
              <a:ext cx="2374910" cy="459432"/>
            </a:xfrm>
            <a:prstGeom prst="rect">
              <a:avLst/>
            </a:prstGeom>
          </p:spPr>
          <p:txBody>
            <a:bodyPr/>
            <a:lstStyle/>
            <a:p>
              <a:pPr algn="ctr" fontAlgn="auto">
                <a:spcAft>
                  <a:spcPts val="0"/>
                </a:spcAft>
                <a:defRPr/>
              </a:pPr>
              <a:r>
                <a:rPr lang="ja-JP" altLang="en-US" sz="2200" spc="100" dirty="0">
                  <a:latin typeface="ＭＳ ゴシック" panose="020B0609070205080204" pitchFamily="49" charset="-128"/>
                  <a:ea typeface="ＭＳ ゴシック" panose="020B0609070205080204" pitchFamily="49" charset="-128"/>
                  <a:cs typeface="Arial" pitchFamily="34" charset="0"/>
                </a:rPr>
                <a:t>コルク形成層</a:t>
              </a:r>
              <a:endParaRPr lang="en-US" altLang="ja-JP" sz="2200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endParaRPr>
            </a:p>
          </p:txBody>
        </p:sp>
        <p:sp>
          <p:nvSpPr>
            <p:cNvPr id="51" name="Rectangle 2"/>
            <p:cNvSpPr txBox="1">
              <a:spLocks noChangeArrowheads="1"/>
            </p:cNvSpPr>
            <p:nvPr/>
          </p:nvSpPr>
          <p:spPr>
            <a:xfrm>
              <a:off x="6774658" y="1888886"/>
              <a:ext cx="979084" cy="459432"/>
            </a:xfrm>
            <a:prstGeom prst="rect">
              <a:avLst/>
            </a:prstGeom>
          </p:spPr>
          <p:txBody>
            <a:bodyPr/>
            <a:lstStyle/>
            <a:p>
              <a:pPr fontAlgn="auto">
                <a:spcAft>
                  <a:spcPts val="0"/>
                </a:spcAft>
                <a:defRPr/>
              </a:pPr>
              <a:r>
                <a:rPr lang="ja-JP" altLang="en-US" sz="2200" spc="100" dirty="0">
                  <a:latin typeface="ＭＳ ゴシック" panose="020B0609070205080204" pitchFamily="49" charset="-128"/>
                  <a:ea typeface="ＭＳ ゴシック" panose="020B0609070205080204" pitchFamily="49" charset="-128"/>
                  <a:cs typeface="Arial" pitchFamily="34" charset="0"/>
                </a:rPr>
                <a:t>内皮</a:t>
              </a:r>
              <a:endParaRPr lang="en-US" altLang="ja-JP" sz="2200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endParaRPr>
            </a:p>
          </p:txBody>
        </p:sp>
        <p:sp>
          <p:nvSpPr>
            <p:cNvPr id="52" name="Rectangle 2"/>
            <p:cNvSpPr txBox="1">
              <a:spLocks noChangeArrowheads="1"/>
            </p:cNvSpPr>
            <p:nvPr/>
          </p:nvSpPr>
          <p:spPr>
            <a:xfrm>
              <a:off x="6774658" y="2277954"/>
              <a:ext cx="1483140" cy="459432"/>
            </a:xfrm>
            <a:prstGeom prst="rect">
              <a:avLst/>
            </a:prstGeom>
          </p:spPr>
          <p:txBody>
            <a:bodyPr/>
            <a:lstStyle/>
            <a:p>
              <a:pPr fontAlgn="auto">
                <a:spcAft>
                  <a:spcPts val="0"/>
                </a:spcAft>
                <a:defRPr/>
              </a:pPr>
              <a:r>
                <a:rPr lang="ja-JP" altLang="en-US" sz="2200" spc="100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itchFamily="34" charset="0"/>
                </a:rPr>
                <a:t>二次師部</a:t>
              </a:r>
              <a:endParaRPr lang="en-US" altLang="ja-JP" sz="2200" spc="1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itchFamily="34" charset="0"/>
              </a:endParaRPr>
            </a:p>
          </p:txBody>
        </p:sp>
        <p:sp>
          <p:nvSpPr>
            <p:cNvPr id="53" name="Rectangle 2"/>
            <p:cNvSpPr txBox="1">
              <a:spLocks noChangeArrowheads="1"/>
            </p:cNvSpPr>
            <p:nvPr/>
          </p:nvSpPr>
          <p:spPr>
            <a:xfrm>
              <a:off x="6774658" y="2637994"/>
              <a:ext cx="1483140" cy="459432"/>
            </a:xfrm>
            <a:prstGeom prst="rect">
              <a:avLst/>
            </a:prstGeom>
          </p:spPr>
          <p:txBody>
            <a:bodyPr/>
            <a:lstStyle/>
            <a:p>
              <a:pPr fontAlgn="auto">
                <a:spcAft>
                  <a:spcPts val="0"/>
                </a:spcAft>
                <a:defRPr/>
              </a:pPr>
              <a:r>
                <a:rPr lang="ja-JP" altLang="en-US" sz="2200" spc="100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itchFamily="34" charset="0"/>
                </a:rPr>
                <a:t>形成層</a:t>
              </a:r>
              <a:endParaRPr lang="en-US" altLang="ja-JP" sz="2200" spc="1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itchFamily="34" charset="0"/>
              </a:endParaRPr>
            </a:p>
          </p:txBody>
        </p:sp>
        <p:sp>
          <p:nvSpPr>
            <p:cNvPr id="54" name="Rectangle 2"/>
            <p:cNvSpPr txBox="1">
              <a:spLocks noChangeArrowheads="1"/>
            </p:cNvSpPr>
            <p:nvPr/>
          </p:nvSpPr>
          <p:spPr>
            <a:xfrm>
              <a:off x="6774658" y="3012548"/>
              <a:ext cx="1483140" cy="459432"/>
            </a:xfrm>
            <a:prstGeom prst="rect">
              <a:avLst/>
            </a:prstGeom>
          </p:spPr>
          <p:txBody>
            <a:bodyPr/>
            <a:lstStyle/>
            <a:p>
              <a:pPr fontAlgn="auto">
                <a:spcAft>
                  <a:spcPts val="0"/>
                </a:spcAft>
                <a:defRPr/>
              </a:pPr>
              <a:r>
                <a:rPr lang="ja-JP" altLang="en-US" sz="2200" spc="100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itchFamily="34" charset="0"/>
                </a:rPr>
                <a:t>二次木部</a:t>
              </a:r>
              <a:endParaRPr lang="en-US" altLang="ja-JP" sz="2200" spc="1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itchFamily="34" charset="0"/>
              </a:endParaRPr>
            </a:p>
          </p:txBody>
        </p:sp>
        <p:sp>
          <p:nvSpPr>
            <p:cNvPr id="55" name="Rectangle 2"/>
            <p:cNvSpPr txBox="1">
              <a:spLocks noChangeArrowheads="1"/>
            </p:cNvSpPr>
            <p:nvPr/>
          </p:nvSpPr>
          <p:spPr>
            <a:xfrm>
              <a:off x="6774096" y="3387102"/>
              <a:ext cx="1483140" cy="459432"/>
            </a:xfrm>
            <a:prstGeom prst="rect">
              <a:avLst/>
            </a:prstGeom>
          </p:spPr>
          <p:txBody>
            <a:bodyPr/>
            <a:lstStyle/>
            <a:p>
              <a:pPr fontAlgn="auto">
                <a:spcAft>
                  <a:spcPts val="0"/>
                </a:spcAft>
                <a:defRPr/>
              </a:pPr>
              <a:r>
                <a:rPr lang="ja-JP" altLang="en-US" sz="2200" spc="100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itchFamily="34" charset="0"/>
                </a:rPr>
                <a:t>一次木部</a:t>
              </a:r>
              <a:endParaRPr lang="en-US" altLang="ja-JP" sz="2200" spc="1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itchFamily="34" charset="0"/>
              </a:endParaRPr>
            </a:p>
          </p:txBody>
        </p:sp>
        <p:sp>
          <p:nvSpPr>
            <p:cNvPr id="47" name="右中かっこ 46"/>
            <p:cNvSpPr/>
            <p:nvPr/>
          </p:nvSpPr>
          <p:spPr>
            <a:xfrm>
              <a:off x="8084754" y="2377346"/>
              <a:ext cx="144016" cy="1368152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" name="Rectangle 2"/>
            <p:cNvSpPr txBox="1">
              <a:spLocks noChangeArrowheads="1"/>
            </p:cNvSpPr>
            <p:nvPr/>
          </p:nvSpPr>
          <p:spPr>
            <a:xfrm>
              <a:off x="8200304" y="2593370"/>
              <a:ext cx="490050" cy="1008112"/>
            </a:xfrm>
            <a:prstGeom prst="rect">
              <a:avLst/>
            </a:prstGeom>
          </p:spPr>
          <p:txBody>
            <a:bodyPr/>
            <a:lstStyle/>
            <a:p>
              <a:pPr fontAlgn="auto">
                <a:lnSpc>
                  <a:spcPts val="2200"/>
                </a:lnSpc>
                <a:spcAft>
                  <a:spcPts val="0"/>
                </a:spcAft>
                <a:defRPr/>
              </a:pPr>
              <a:r>
                <a:rPr lang="ja-JP" altLang="en-US" sz="2200" spc="100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itchFamily="34" charset="0"/>
                </a:rPr>
                <a:t>維管束</a:t>
              </a:r>
              <a:endParaRPr lang="en-US" altLang="ja-JP" sz="2200" spc="1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itchFamily="34" charset="0"/>
              </a:endParaRPr>
            </a:p>
          </p:txBody>
        </p:sp>
        <p:sp>
          <p:nvSpPr>
            <p:cNvPr id="58" name="右中かっこ 57"/>
            <p:cNvSpPr/>
            <p:nvPr/>
          </p:nvSpPr>
          <p:spPr>
            <a:xfrm>
              <a:off x="8617838" y="1945298"/>
              <a:ext cx="144016" cy="1800200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" name="Rectangle 2"/>
            <p:cNvSpPr txBox="1">
              <a:spLocks noChangeArrowheads="1"/>
            </p:cNvSpPr>
            <p:nvPr/>
          </p:nvSpPr>
          <p:spPr>
            <a:xfrm>
              <a:off x="8720052" y="2348880"/>
              <a:ext cx="490050" cy="1008112"/>
            </a:xfrm>
            <a:prstGeom prst="rect">
              <a:avLst/>
            </a:prstGeom>
          </p:spPr>
          <p:txBody>
            <a:bodyPr/>
            <a:lstStyle/>
            <a:p>
              <a:pPr fontAlgn="auto">
                <a:lnSpc>
                  <a:spcPts val="2200"/>
                </a:lnSpc>
                <a:spcAft>
                  <a:spcPts val="0"/>
                </a:spcAft>
                <a:defRPr/>
              </a:pPr>
              <a:r>
                <a:rPr lang="ja-JP" altLang="en-US" sz="2200" spc="100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itchFamily="34" charset="0"/>
                </a:rPr>
                <a:t>中心柱</a:t>
              </a:r>
              <a:endParaRPr lang="en-US" altLang="ja-JP" sz="2200" spc="1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itchFamily="34" charset="0"/>
              </a:endParaRPr>
            </a:p>
          </p:txBody>
        </p:sp>
      </p:grpSp>
      <p:sp>
        <p:nvSpPr>
          <p:cNvPr id="61" name="Rectangle 2"/>
          <p:cNvSpPr txBox="1">
            <a:spLocks noChangeArrowheads="1"/>
          </p:cNvSpPr>
          <p:nvPr/>
        </p:nvSpPr>
        <p:spPr>
          <a:xfrm>
            <a:off x="1619672" y="1727096"/>
            <a:ext cx="864096" cy="1066712"/>
          </a:xfrm>
          <a:prstGeom prst="rect">
            <a:avLst/>
          </a:prstGeom>
        </p:spPr>
        <p:txBody>
          <a:bodyPr/>
          <a:lstStyle/>
          <a:p>
            <a:pPr fontAlgn="auto">
              <a:lnSpc>
                <a:spcPts val="2200"/>
              </a:lnSpc>
              <a:spcAft>
                <a:spcPts val="0"/>
              </a:spcAft>
              <a:defRPr/>
            </a:pPr>
            <a:r>
              <a:rPr lang="ja-JP" altLang="en-US" b="1" spc="100" dirty="0">
                <a:solidFill>
                  <a:srgbClr val="00B0F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＊</a:t>
            </a:r>
            <a:r>
              <a:rPr lang="en-US" altLang="ja-JP" b="1" spc="100" dirty="0">
                <a:solidFill>
                  <a:srgbClr val="00B0F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2" name="Rectangle 2"/>
          <p:cNvSpPr txBox="1">
            <a:spLocks noChangeArrowheads="1"/>
          </p:cNvSpPr>
          <p:nvPr/>
        </p:nvSpPr>
        <p:spPr>
          <a:xfrm>
            <a:off x="251520" y="863000"/>
            <a:ext cx="5495468" cy="1066712"/>
          </a:xfrm>
          <a:prstGeom prst="rect">
            <a:avLst/>
          </a:prstGeom>
        </p:spPr>
        <p:txBody>
          <a:bodyPr/>
          <a:lstStyle/>
          <a:p>
            <a:pPr fontAlgn="auto">
              <a:lnSpc>
                <a:spcPts val="2200"/>
              </a:lnSpc>
              <a:spcAft>
                <a:spcPts val="0"/>
              </a:spcAft>
              <a:defRPr/>
            </a:pPr>
            <a:r>
              <a:rPr lang="ja-JP" altLang="en-US" sz="2000" spc="100" dirty="0">
                <a:solidFill>
                  <a:srgbClr val="00B0F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＊</a:t>
            </a:r>
            <a:r>
              <a:rPr lang="en-US" altLang="ja-JP" sz="2000" spc="100" dirty="0">
                <a:solidFill>
                  <a:srgbClr val="00B0F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1: </a:t>
            </a:r>
            <a:r>
              <a:rPr lang="ja-JP" altLang="en-US" sz="2000" spc="100" dirty="0">
                <a:solidFill>
                  <a:srgbClr val="00B0F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この層の細胞は組織に応じて</a:t>
            </a:r>
            <a:endParaRPr lang="en-US" altLang="ja-JP" sz="2000" spc="100" dirty="0">
              <a:solidFill>
                <a:srgbClr val="00B0F0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 fontAlgn="auto">
              <a:lnSpc>
                <a:spcPts val="2200"/>
              </a:lnSpc>
              <a:spcAft>
                <a:spcPts val="0"/>
              </a:spcAft>
              <a:defRPr/>
            </a:pPr>
            <a:r>
              <a:rPr lang="ja-JP" altLang="en-US" sz="2000" spc="100" dirty="0">
                <a:solidFill>
                  <a:srgbClr val="00B0F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　　　分化する。</a:t>
            </a:r>
            <a:endParaRPr lang="en-US" altLang="ja-JP" sz="2000" spc="100" dirty="0">
              <a:solidFill>
                <a:srgbClr val="00B0F0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grpSp>
        <p:nvGrpSpPr>
          <p:cNvPr id="63" name="グループ化 62"/>
          <p:cNvGrpSpPr/>
          <p:nvPr/>
        </p:nvGrpSpPr>
        <p:grpSpPr>
          <a:xfrm>
            <a:off x="67046" y="4661138"/>
            <a:ext cx="1030701" cy="518914"/>
            <a:chOff x="78476" y="4581128"/>
            <a:chExt cx="1030701" cy="576064"/>
          </a:xfrm>
        </p:grpSpPr>
        <p:sp>
          <p:nvSpPr>
            <p:cNvPr id="60" name="左大かっこ 59"/>
            <p:cNvSpPr/>
            <p:nvPr/>
          </p:nvSpPr>
          <p:spPr>
            <a:xfrm>
              <a:off x="78476" y="4581128"/>
              <a:ext cx="72008" cy="576064"/>
            </a:xfrm>
            <a:prstGeom prst="leftBracke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" name="左大かっこ 63"/>
            <p:cNvSpPr/>
            <p:nvPr/>
          </p:nvSpPr>
          <p:spPr>
            <a:xfrm flipH="1">
              <a:off x="1037169" y="4581128"/>
              <a:ext cx="72008" cy="576064"/>
            </a:xfrm>
            <a:prstGeom prst="leftBracke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5" name="Rectangle 2"/>
          <p:cNvSpPr txBox="1">
            <a:spLocks noChangeArrowheads="1"/>
          </p:cNvSpPr>
          <p:nvPr/>
        </p:nvSpPr>
        <p:spPr>
          <a:xfrm>
            <a:off x="1657772" y="4705712"/>
            <a:ext cx="864096" cy="1091550"/>
          </a:xfrm>
          <a:prstGeom prst="rect">
            <a:avLst/>
          </a:prstGeom>
        </p:spPr>
        <p:txBody>
          <a:bodyPr/>
          <a:lstStyle/>
          <a:p>
            <a:pPr fontAlgn="auto">
              <a:lnSpc>
                <a:spcPts val="2200"/>
              </a:lnSpc>
              <a:spcAft>
                <a:spcPts val="0"/>
              </a:spcAft>
              <a:defRPr/>
            </a:pPr>
            <a:r>
              <a:rPr lang="ja-JP" altLang="en-US" b="1" spc="100" dirty="0">
                <a:solidFill>
                  <a:srgbClr val="00B0F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＊</a:t>
            </a:r>
            <a:r>
              <a:rPr lang="en-US" altLang="ja-JP" b="1" spc="100" dirty="0">
                <a:solidFill>
                  <a:srgbClr val="00B0F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6" name="Rectangle 2"/>
          <p:cNvSpPr txBox="1">
            <a:spLocks noChangeArrowheads="1"/>
          </p:cNvSpPr>
          <p:nvPr/>
        </p:nvSpPr>
        <p:spPr>
          <a:xfrm>
            <a:off x="467544" y="2977520"/>
            <a:ext cx="864096" cy="1066712"/>
          </a:xfrm>
          <a:prstGeom prst="rect">
            <a:avLst/>
          </a:prstGeom>
        </p:spPr>
        <p:txBody>
          <a:bodyPr/>
          <a:lstStyle/>
          <a:p>
            <a:pPr fontAlgn="auto">
              <a:lnSpc>
                <a:spcPts val="2200"/>
              </a:lnSpc>
              <a:spcAft>
                <a:spcPts val="0"/>
              </a:spcAft>
              <a:defRPr/>
            </a:pPr>
            <a:r>
              <a:rPr lang="ja-JP" altLang="en-US" b="1" spc="100" dirty="0">
                <a:solidFill>
                  <a:srgbClr val="00B0F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＊</a:t>
            </a:r>
            <a:r>
              <a:rPr lang="en-US" altLang="ja-JP" b="1" spc="100" dirty="0">
                <a:solidFill>
                  <a:srgbClr val="00B0F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Rectangle 2"/>
          <p:cNvSpPr txBox="1">
            <a:spLocks noChangeArrowheads="1"/>
          </p:cNvSpPr>
          <p:nvPr/>
        </p:nvSpPr>
        <p:spPr>
          <a:xfrm>
            <a:off x="467544" y="3679314"/>
            <a:ext cx="864096" cy="1066712"/>
          </a:xfrm>
          <a:prstGeom prst="rect">
            <a:avLst/>
          </a:prstGeom>
        </p:spPr>
        <p:txBody>
          <a:bodyPr/>
          <a:lstStyle/>
          <a:p>
            <a:pPr fontAlgn="auto">
              <a:lnSpc>
                <a:spcPts val="2200"/>
              </a:lnSpc>
              <a:spcAft>
                <a:spcPts val="0"/>
              </a:spcAft>
              <a:defRPr/>
            </a:pPr>
            <a:r>
              <a:rPr lang="ja-JP" altLang="en-US" b="1" spc="100" dirty="0">
                <a:solidFill>
                  <a:srgbClr val="00B0F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＊</a:t>
            </a:r>
            <a:r>
              <a:rPr lang="en-US" altLang="ja-JP" b="1" spc="100" dirty="0">
                <a:solidFill>
                  <a:srgbClr val="00B0F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9" name="Rectangle 2"/>
          <p:cNvSpPr txBox="1">
            <a:spLocks noChangeArrowheads="1"/>
          </p:cNvSpPr>
          <p:nvPr/>
        </p:nvSpPr>
        <p:spPr>
          <a:xfrm>
            <a:off x="-11430" y="5966116"/>
            <a:ext cx="7164288" cy="1066712"/>
          </a:xfrm>
          <a:prstGeom prst="rect">
            <a:avLst/>
          </a:prstGeom>
        </p:spPr>
        <p:txBody>
          <a:bodyPr/>
          <a:lstStyle/>
          <a:p>
            <a:pPr fontAlgn="auto">
              <a:lnSpc>
                <a:spcPts val="2200"/>
              </a:lnSpc>
              <a:spcAft>
                <a:spcPts val="0"/>
              </a:spcAft>
              <a:defRPr/>
            </a:pPr>
            <a:r>
              <a:rPr lang="ja-JP" altLang="en-US" sz="2000" spc="100" dirty="0">
                <a:solidFill>
                  <a:srgbClr val="00B0F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＊</a:t>
            </a:r>
            <a:r>
              <a:rPr lang="en-US" altLang="ja-JP" sz="2000" spc="100" dirty="0">
                <a:solidFill>
                  <a:srgbClr val="00B0F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3: </a:t>
            </a:r>
            <a:r>
              <a:rPr lang="ja-JP" altLang="en-US" sz="2000" spc="100" dirty="0">
                <a:solidFill>
                  <a:srgbClr val="00B0F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この層の細胞は先端</a:t>
            </a:r>
            <a:r>
              <a:rPr lang="en-US" altLang="ja-JP" sz="2000" spc="100" dirty="0">
                <a:solidFill>
                  <a:srgbClr val="00B0F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-</a:t>
            </a:r>
            <a:r>
              <a:rPr lang="ja-JP" altLang="en-US" sz="2000" spc="100" dirty="0">
                <a:solidFill>
                  <a:srgbClr val="00B0F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基部軸に沿って伸長する。</a:t>
            </a:r>
            <a:endParaRPr lang="en-US" altLang="ja-JP" sz="2000" spc="100" dirty="0">
              <a:solidFill>
                <a:srgbClr val="00B0F0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70" name="Rectangle 2"/>
          <p:cNvSpPr txBox="1">
            <a:spLocks noChangeArrowheads="1"/>
          </p:cNvSpPr>
          <p:nvPr/>
        </p:nvSpPr>
        <p:spPr>
          <a:xfrm>
            <a:off x="-13652" y="6476196"/>
            <a:ext cx="9599924" cy="1080120"/>
          </a:xfrm>
          <a:prstGeom prst="rect">
            <a:avLst/>
          </a:prstGeom>
        </p:spPr>
        <p:txBody>
          <a:bodyPr/>
          <a:lstStyle/>
          <a:p>
            <a:pPr fontAlgn="auto">
              <a:lnSpc>
                <a:spcPts val="2200"/>
              </a:lnSpc>
              <a:spcAft>
                <a:spcPts val="0"/>
              </a:spcAft>
              <a:defRPr/>
            </a:pPr>
            <a:r>
              <a:rPr lang="ja-JP" altLang="en-US" sz="2000" spc="100" dirty="0">
                <a:solidFill>
                  <a:srgbClr val="00B0F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＊</a:t>
            </a:r>
            <a:r>
              <a:rPr lang="en-US" altLang="ja-JP" sz="2000" spc="100" dirty="0">
                <a:solidFill>
                  <a:srgbClr val="00B0F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4: </a:t>
            </a:r>
            <a:r>
              <a:rPr lang="ja-JP" altLang="en-US" sz="2000" spc="100" dirty="0">
                <a:solidFill>
                  <a:srgbClr val="00B0F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この幹細胞から、根冠と根の組織（表皮、皮層、内皮、中心柱）が作られる。</a:t>
            </a:r>
            <a:endParaRPr lang="en-US" altLang="ja-JP" sz="2000" spc="100" dirty="0">
              <a:solidFill>
                <a:srgbClr val="00B0F0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71" name="Rectangle 2"/>
          <p:cNvSpPr txBox="1">
            <a:spLocks noChangeArrowheads="1"/>
          </p:cNvSpPr>
          <p:nvPr/>
        </p:nvSpPr>
        <p:spPr>
          <a:xfrm>
            <a:off x="-10224" y="5456654"/>
            <a:ext cx="9599924" cy="1066712"/>
          </a:xfrm>
          <a:prstGeom prst="rect">
            <a:avLst/>
          </a:prstGeom>
        </p:spPr>
        <p:txBody>
          <a:bodyPr/>
          <a:lstStyle/>
          <a:p>
            <a:pPr fontAlgn="auto">
              <a:lnSpc>
                <a:spcPts val="2200"/>
              </a:lnSpc>
              <a:spcAft>
                <a:spcPts val="0"/>
              </a:spcAft>
              <a:defRPr/>
            </a:pPr>
            <a:r>
              <a:rPr lang="ja-JP" altLang="en-US" sz="2000" spc="100" dirty="0">
                <a:solidFill>
                  <a:srgbClr val="00B0F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＊</a:t>
            </a:r>
            <a:r>
              <a:rPr lang="en-US" altLang="ja-JP" sz="2000" spc="100" dirty="0">
                <a:solidFill>
                  <a:srgbClr val="00B0F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2: </a:t>
            </a:r>
            <a:r>
              <a:rPr lang="ja-JP" altLang="en-US" sz="2000" spc="100" dirty="0">
                <a:solidFill>
                  <a:srgbClr val="00B0F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根端分裂組織を保護する。</a:t>
            </a:r>
            <a:endParaRPr lang="en-US" altLang="ja-JP" sz="2000" spc="100" dirty="0">
              <a:solidFill>
                <a:srgbClr val="00B0F0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72" name="Rectangle 2"/>
          <p:cNvSpPr txBox="1">
            <a:spLocks noChangeArrowheads="1"/>
          </p:cNvSpPr>
          <p:nvPr/>
        </p:nvSpPr>
        <p:spPr>
          <a:xfrm>
            <a:off x="84644" y="4581128"/>
            <a:ext cx="1584176" cy="720080"/>
          </a:xfrm>
          <a:prstGeom prst="rect">
            <a:avLst/>
          </a:prstGeom>
        </p:spPr>
        <p:txBody>
          <a:bodyPr/>
          <a:lstStyle/>
          <a:p>
            <a:pPr fontAlgn="auto">
              <a:lnSpc>
                <a:spcPts val="2300"/>
              </a:lnSpc>
              <a:spcAft>
                <a:spcPts val="0"/>
              </a:spcAft>
              <a:defRPr/>
            </a:pPr>
            <a:r>
              <a:rPr lang="ja-JP" altLang="en-US" sz="2200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根の</a:t>
            </a:r>
            <a:endParaRPr lang="en-US" altLang="ja-JP" sz="2200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  <a:p>
            <a:pPr fontAlgn="auto">
              <a:lnSpc>
                <a:spcPts val="2300"/>
              </a:lnSpc>
              <a:spcAft>
                <a:spcPts val="0"/>
              </a:spcAft>
              <a:defRPr/>
            </a:pPr>
            <a:r>
              <a:rPr lang="ja-JP" altLang="en-US" sz="2200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成長点</a:t>
            </a:r>
            <a:endParaRPr lang="en-US" altLang="ja-JP" sz="2200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273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/>
          <p:cNvSpPr/>
          <p:nvPr/>
        </p:nvSpPr>
        <p:spPr>
          <a:xfrm>
            <a:off x="0" y="-58650"/>
            <a:ext cx="9144000" cy="103937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796" name="Title 1"/>
          <p:cNvSpPr txBox="1">
            <a:spLocks/>
          </p:cNvSpPr>
          <p:nvPr/>
        </p:nvSpPr>
        <p:spPr bwMode="auto">
          <a:xfrm>
            <a:off x="0" y="0"/>
            <a:ext cx="9144000" cy="1002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3200" b="1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anose="020B0604020202020204" pitchFamily="34" charset="0"/>
              </a:rPr>
              <a:t>シロイヌナズナの根の基本構造</a:t>
            </a:r>
            <a:endParaRPr lang="en-US" altLang="ja-JP" sz="3200" b="1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19" name="正方形/長方形 153"/>
          <p:cNvSpPr>
            <a:spLocks noChangeArrowheads="1"/>
          </p:cNvSpPr>
          <p:nvPr/>
        </p:nvSpPr>
        <p:spPr bwMode="auto">
          <a:xfrm>
            <a:off x="8312" y="0"/>
            <a:ext cx="9144000" cy="6858000"/>
          </a:xfrm>
          <a:prstGeom prst="rect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ja-JP" altLang="en-US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/>
          <a:srcRect r="61904" b="8220"/>
          <a:stretch/>
        </p:blipFill>
        <p:spPr>
          <a:xfrm>
            <a:off x="102864" y="2064276"/>
            <a:ext cx="3730752" cy="4051494"/>
          </a:xfrm>
          <a:prstGeom prst="rect">
            <a:avLst/>
          </a:prstGeom>
        </p:spPr>
      </p:pic>
      <p:sp>
        <p:nvSpPr>
          <p:cNvPr id="33" name="Rectangle 2"/>
          <p:cNvSpPr txBox="1">
            <a:spLocks noChangeArrowheads="1"/>
          </p:cNvSpPr>
          <p:nvPr/>
        </p:nvSpPr>
        <p:spPr>
          <a:xfrm>
            <a:off x="-36576" y="1177320"/>
            <a:ext cx="4104456" cy="99470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ja-JP" altLang="en-US" sz="2400" b="1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　  根の横断面</a:t>
            </a:r>
            <a:endParaRPr lang="en-US" altLang="ja-JP" sz="2400" b="1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</p:txBody>
      </p:sp>
      <p:sp>
        <p:nvSpPr>
          <p:cNvPr id="34" name="Rectangle 2"/>
          <p:cNvSpPr txBox="1">
            <a:spLocks noChangeArrowheads="1"/>
          </p:cNvSpPr>
          <p:nvPr/>
        </p:nvSpPr>
        <p:spPr>
          <a:xfrm>
            <a:off x="5580112" y="1177320"/>
            <a:ext cx="4104456" cy="99470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ja-JP" altLang="en-US" sz="2400" b="1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　  根端の縦断面</a:t>
            </a:r>
            <a:endParaRPr lang="en-US" altLang="ja-JP" sz="2400" b="1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</p:txBody>
      </p:sp>
      <p:sp>
        <p:nvSpPr>
          <p:cNvPr id="36" name="Rectangle 2"/>
          <p:cNvSpPr txBox="1">
            <a:spLocks noChangeArrowheads="1"/>
          </p:cNvSpPr>
          <p:nvPr/>
        </p:nvSpPr>
        <p:spPr>
          <a:xfrm>
            <a:off x="3495914" y="2856364"/>
            <a:ext cx="1872208" cy="99470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ja-JP" altLang="en-US" sz="2200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　  表皮</a:t>
            </a:r>
            <a:endParaRPr lang="en-US" altLang="ja-JP" sz="2200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</p:txBody>
      </p:sp>
      <p:sp>
        <p:nvSpPr>
          <p:cNvPr id="37" name="Rectangle 2"/>
          <p:cNvSpPr txBox="1">
            <a:spLocks noChangeArrowheads="1"/>
          </p:cNvSpPr>
          <p:nvPr/>
        </p:nvSpPr>
        <p:spPr>
          <a:xfrm>
            <a:off x="3495914" y="3324988"/>
            <a:ext cx="1872208" cy="99470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ja-JP" altLang="en-US" sz="2200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　  皮層</a:t>
            </a:r>
            <a:endParaRPr lang="en-US" altLang="ja-JP" sz="2200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</p:txBody>
      </p:sp>
      <p:sp>
        <p:nvSpPr>
          <p:cNvPr id="38" name="Rectangle 2"/>
          <p:cNvSpPr txBox="1">
            <a:spLocks noChangeArrowheads="1"/>
          </p:cNvSpPr>
          <p:nvPr/>
        </p:nvSpPr>
        <p:spPr>
          <a:xfrm>
            <a:off x="3495914" y="3787588"/>
            <a:ext cx="1872208" cy="99470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ja-JP" altLang="en-US" sz="2200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　  内皮</a:t>
            </a:r>
            <a:endParaRPr lang="en-US" altLang="ja-JP" sz="2200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</p:txBody>
      </p:sp>
      <p:sp>
        <p:nvSpPr>
          <p:cNvPr id="39" name="Rectangle 2"/>
          <p:cNvSpPr txBox="1">
            <a:spLocks noChangeArrowheads="1"/>
          </p:cNvSpPr>
          <p:nvPr/>
        </p:nvSpPr>
        <p:spPr>
          <a:xfrm>
            <a:off x="3495914" y="4239068"/>
            <a:ext cx="1872208" cy="99470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ja-JP" altLang="en-US" sz="2200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　  内鞘</a:t>
            </a:r>
            <a:endParaRPr lang="en-US" altLang="ja-JP" sz="2200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</p:txBody>
      </p:sp>
      <p:sp>
        <p:nvSpPr>
          <p:cNvPr id="40" name="Rectangle 2"/>
          <p:cNvSpPr txBox="1">
            <a:spLocks noChangeArrowheads="1"/>
          </p:cNvSpPr>
          <p:nvPr/>
        </p:nvSpPr>
        <p:spPr>
          <a:xfrm>
            <a:off x="2884418" y="4746860"/>
            <a:ext cx="3240360" cy="994704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ja-JP" altLang="en-US" sz="2200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維管束</a:t>
            </a:r>
            <a:endParaRPr lang="en-US" altLang="ja-JP" sz="2200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  <a:p>
            <a:pPr algn="ctr">
              <a:defRPr/>
            </a:pPr>
            <a:r>
              <a:rPr lang="ja-JP" altLang="en-US" sz="2200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組織</a:t>
            </a:r>
            <a:endParaRPr lang="en-US" altLang="ja-JP" sz="2200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4"/>
          <a:srcRect l="2307" t="10595" b="10106"/>
          <a:stretch/>
        </p:blipFill>
        <p:spPr>
          <a:xfrm>
            <a:off x="5053196" y="2352308"/>
            <a:ext cx="3896285" cy="3647326"/>
          </a:xfrm>
          <a:prstGeom prst="rect">
            <a:avLst/>
          </a:prstGeom>
        </p:spPr>
      </p:pic>
      <p:sp>
        <p:nvSpPr>
          <p:cNvPr id="44" name="Rectangle 2"/>
          <p:cNvSpPr txBox="1">
            <a:spLocks noChangeArrowheads="1"/>
          </p:cNvSpPr>
          <p:nvPr/>
        </p:nvSpPr>
        <p:spPr>
          <a:xfrm>
            <a:off x="6187104" y="1960601"/>
            <a:ext cx="1872208" cy="99470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ja-JP" altLang="en-US" sz="2200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　  中心柱</a:t>
            </a:r>
            <a:endParaRPr lang="en-US" altLang="ja-JP" sz="2200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</p:txBody>
      </p:sp>
      <p:sp>
        <p:nvSpPr>
          <p:cNvPr id="45" name="Rectangle 2"/>
          <p:cNvSpPr txBox="1">
            <a:spLocks noChangeArrowheads="1"/>
          </p:cNvSpPr>
          <p:nvPr/>
        </p:nvSpPr>
        <p:spPr>
          <a:xfrm>
            <a:off x="4549140" y="4773686"/>
            <a:ext cx="1872208" cy="99470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ja-JP" altLang="en-US" sz="2200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　  幹細胞</a:t>
            </a:r>
            <a:endParaRPr lang="en-US" altLang="ja-JP" sz="2200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</p:txBody>
      </p:sp>
      <p:sp>
        <p:nvSpPr>
          <p:cNvPr id="46" name="Rectangle 2"/>
          <p:cNvSpPr txBox="1">
            <a:spLocks noChangeArrowheads="1"/>
          </p:cNvSpPr>
          <p:nvPr/>
        </p:nvSpPr>
        <p:spPr>
          <a:xfrm>
            <a:off x="4189100" y="5843949"/>
            <a:ext cx="2592288" cy="99470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ja-JP" altLang="en-US" sz="2200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　  側部根冠</a:t>
            </a:r>
            <a:endParaRPr lang="en-US" altLang="ja-JP" sz="2200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</p:txBody>
      </p:sp>
      <p:cxnSp>
        <p:nvCxnSpPr>
          <p:cNvPr id="9" name="直線コネクタ 8"/>
          <p:cNvCxnSpPr/>
          <p:nvPr/>
        </p:nvCxnSpPr>
        <p:spPr>
          <a:xfrm flipH="1">
            <a:off x="5989300" y="5422654"/>
            <a:ext cx="213660" cy="38603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/>
          <p:cNvCxnSpPr/>
          <p:nvPr/>
        </p:nvCxnSpPr>
        <p:spPr>
          <a:xfrm flipH="1">
            <a:off x="6133316" y="5848599"/>
            <a:ext cx="216024" cy="32013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2"/>
          <p:cNvSpPr txBox="1">
            <a:spLocks noChangeArrowheads="1"/>
          </p:cNvSpPr>
          <p:nvPr/>
        </p:nvSpPr>
        <p:spPr>
          <a:xfrm>
            <a:off x="4189100" y="6239070"/>
            <a:ext cx="2592288" cy="99470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ja-JP" altLang="en-US" sz="2200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　  コルメラ細胞</a:t>
            </a:r>
            <a:endParaRPr lang="en-US" altLang="ja-JP" sz="2200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</p:txBody>
      </p:sp>
      <p:sp>
        <p:nvSpPr>
          <p:cNvPr id="14" name="左中かっこ 13"/>
          <p:cNvSpPr/>
          <p:nvPr/>
        </p:nvSpPr>
        <p:spPr>
          <a:xfrm>
            <a:off x="4751771" y="5952708"/>
            <a:ext cx="72008" cy="648072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Rectangle 2"/>
          <p:cNvSpPr txBox="1">
            <a:spLocks noChangeArrowheads="1"/>
          </p:cNvSpPr>
          <p:nvPr/>
        </p:nvSpPr>
        <p:spPr>
          <a:xfrm>
            <a:off x="3562804" y="6048162"/>
            <a:ext cx="1296144" cy="99470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ja-JP" altLang="en-US" sz="2200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　 根冠</a:t>
            </a:r>
            <a:endParaRPr lang="en-US" altLang="ja-JP" sz="2200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</p:txBody>
      </p:sp>
      <p:sp>
        <p:nvSpPr>
          <p:cNvPr id="50" name="Rectangle 2"/>
          <p:cNvSpPr txBox="1">
            <a:spLocks noChangeArrowheads="1"/>
          </p:cNvSpPr>
          <p:nvPr/>
        </p:nvSpPr>
        <p:spPr>
          <a:xfrm>
            <a:off x="7789500" y="5794716"/>
            <a:ext cx="1656184" cy="99470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ja-JP" altLang="en-US" sz="2200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静止中心</a:t>
            </a:r>
            <a:endParaRPr lang="en-US" altLang="ja-JP" sz="2200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1489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/>
          <p:cNvSpPr/>
          <p:nvPr/>
        </p:nvSpPr>
        <p:spPr>
          <a:xfrm>
            <a:off x="0" y="-58650"/>
            <a:ext cx="9144000" cy="103937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796" name="Title 1"/>
          <p:cNvSpPr txBox="1">
            <a:spLocks/>
          </p:cNvSpPr>
          <p:nvPr/>
        </p:nvSpPr>
        <p:spPr bwMode="auto">
          <a:xfrm>
            <a:off x="0" y="116632"/>
            <a:ext cx="91440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3200" b="1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anose="020B0604020202020204" pitchFamily="34" charset="0"/>
              </a:rPr>
              <a:t>根端分裂組織における静止中心の機能</a:t>
            </a:r>
            <a:endParaRPr lang="en-US" altLang="ja-JP" sz="3200" b="1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19" name="正方形/長方形 153"/>
          <p:cNvSpPr>
            <a:spLocks noChangeArrowheads="1"/>
          </p:cNvSpPr>
          <p:nvPr/>
        </p:nvSpPr>
        <p:spPr bwMode="auto">
          <a:xfrm>
            <a:off x="8312" y="0"/>
            <a:ext cx="9144000" cy="6858000"/>
          </a:xfrm>
          <a:prstGeom prst="rect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ja-JP" altLang="en-US" dirty="0"/>
          </a:p>
        </p:txBody>
      </p:sp>
      <p:grpSp>
        <p:nvGrpSpPr>
          <p:cNvPr id="3" name="グループ化 2"/>
          <p:cNvGrpSpPr/>
          <p:nvPr/>
        </p:nvGrpSpPr>
        <p:grpSpPr>
          <a:xfrm>
            <a:off x="156652" y="1871112"/>
            <a:ext cx="8800259" cy="3240360"/>
            <a:chOff x="179512" y="1700808"/>
            <a:chExt cx="8800259" cy="3240360"/>
          </a:xfrm>
        </p:grpSpPr>
        <p:pic>
          <p:nvPicPr>
            <p:cNvPr id="32" name="図 1" descr="2-23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700808"/>
              <a:ext cx="8800259" cy="3168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正方形/長方形 1"/>
            <p:cNvSpPr/>
            <p:nvPr/>
          </p:nvSpPr>
          <p:spPr>
            <a:xfrm>
              <a:off x="395536" y="4509120"/>
              <a:ext cx="1800200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-491420" y="1370484"/>
            <a:ext cx="4104456" cy="99470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ja-JP" altLang="en-US" sz="2400" b="1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　  根端の縦断面</a:t>
            </a:r>
            <a:endParaRPr lang="en-US" altLang="ja-JP" sz="2400" b="1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07504" y="5949280"/>
            <a:ext cx="9231500" cy="99470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ja-JP" altLang="en-US" sz="2800" b="1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　  静止中心は、幹細胞を未分化状態に維持する。</a:t>
            </a:r>
            <a:endParaRPr lang="en-US" altLang="ja-JP" sz="2800" b="1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0215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-15875" y="-15720"/>
            <a:ext cx="9144000" cy="819150"/>
          </a:xfrm>
          <a:prstGeom prst="rect">
            <a:avLst/>
          </a:prstGeom>
          <a:solidFill>
            <a:srgbClr val="E2F7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13323" name="Text Box 44"/>
          <p:cNvSpPr txBox="1">
            <a:spLocks noChangeArrowheads="1"/>
          </p:cNvSpPr>
          <p:nvPr/>
        </p:nvSpPr>
        <p:spPr bwMode="auto">
          <a:xfrm>
            <a:off x="132904" y="116578"/>
            <a:ext cx="88781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lang="ja-JP" altLang="en-US" b="1" dirty="0"/>
              <a:t>体細胞分裂</a:t>
            </a:r>
            <a:endParaRPr lang="en-US" altLang="ja-JP" b="1" dirty="0"/>
          </a:p>
        </p:txBody>
      </p:sp>
      <p:sp>
        <p:nvSpPr>
          <p:cNvPr id="13315" name="正方形/長方形 15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ja-JP" sz="180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C025CD9-BDEE-439B-BE6C-0D454153C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9600" y="6530975"/>
            <a:ext cx="2133600" cy="365125"/>
          </a:xfrm>
        </p:spPr>
        <p:txBody>
          <a:bodyPr/>
          <a:lstStyle/>
          <a:p>
            <a:pPr>
              <a:defRPr/>
            </a:pPr>
            <a:fld id="{23319646-B2DF-4F02-8D4A-1DB2581E75B6}" type="slidenum">
              <a:rPr lang="en-US" altLang="ja-JP" smtClean="0"/>
              <a:pPr>
                <a:defRPr/>
              </a:pPr>
              <a:t>9</a:t>
            </a:fld>
            <a:endParaRPr lang="en-US" altLang="ja-JP" dirty="0"/>
          </a:p>
        </p:txBody>
      </p:sp>
      <p:sp>
        <p:nvSpPr>
          <p:cNvPr id="3" name="右中かっこ 2"/>
          <p:cNvSpPr/>
          <p:nvPr/>
        </p:nvSpPr>
        <p:spPr>
          <a:xfrm>
            <a:off x="8147000" y="3416176"/>
            <a:ext cx="266824" cy="1584176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Text Box 44">
            <a:extLst>
              <a:ext uri="{FF2B5EF4-FFF2-40B4-BE49-F238E27FC236}">
                <a16:creationId xmlns:a16="http://schemas.microsoft.com/office/drawing/2014/main" id="{2C5F673F-D609-474E-8353-C8A964D32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2616" y="3937248"/>
            <a:ext cx="108012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ja-JP" altLang="en-US" sz="2400" dirty="0"/>
              <a:t>間期</a:t>
            </a:r>
            <a:endParaRPr lang="en-US" altLang="ja-JP" sz="2400" dirty="0"/>
          </a:p>
        </p:txBody>
      </p:sp>
      <p:grpSp>
        <p:nvGrpSpPr>
          <p:cNvPr id="16" name="グループ化 15"/>
          <p:cNvGrpSpPr/>
          <p:nvPr/>
        </p:nvGrpSpPr>
        <p:grpSpPr>
          <a:xfrm>
            <a:off x="31304" y="2610186"/>
            <a:ext cx="4536504" cy="3694818"/>
            <a:chOff x="107504" y="2276872"/>
            <a:chExt cx="4536504" cy="3694818"/>
          </a:xfrm>
        </p:grpSpPr>
        <p:grpSp>
          <p:nvGrpSpPr>
            <p:cNvPr id="10" name="グループ化 9"/>
            <p:cNvGrpSpPr/>
            <p:nvPr/>
          </p:nvGrpSpPr>
          <p:grpSpPr>
            <a:xfrm>
              <a:off x="179636" y="2311629"/>
              <a:ext cx="4464372" cy="3660061"/>
              <a:chOff x="467544" y="1136292"/>
              <a:chExt cx="4104456" cy="3364988"/>
            </a:xfrm>
          </p:grpSpPr>
          <p:sp>
            <p:nvSpPr>
              <p:cNvPr id="5" name="正方形/長方形 4">
                <a:extLst>
                  <a:ext uri="{FF2B5EF4-FFF2-40B4-BE49-F238E27FC236}">
                    <a16:creationId xmlns:a16="http://schemas.microsoft.com/office/drawing/2014/main" id="{2979203B-2FA7-4F17-A8A9-02FC788603BF}"/>
                  </a:ext>
                </a:extLst>
              </p:cNvPr>
              <p:cNvSpPr/>
              <p:nvPr/>
            </p:nvSpPr>
            <p:spPr>
              <a:xfrm>
                <a:off x="1194317" y="3284984"/>
                <a:ext cx="2016224" cy="6245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8" name="グループ化 7"/>
              <p:cNvGrpSpPr/>
              <p:nvPr/>
            </p:nvGrpSpPr>
            <p:grpSpPr>
              <a:xfrm>
                <a:off x="467544" y="1136292"/>
                <a:ext cx="4104456" cy="3364988"/>
                <a:chOff x="467544" y="1036694"/>
                <a:chExt cx="4104456" cy="3364988"/>
              </a:xfrm>
            </p:grpSpPr>
            <p:pic>
              <p:nvPicPr>
                <p:cNvPr id="14" name="図 13">
                  <a:extLst>
                    <a:ext uri="{FF2B5EF4-FFF2-40B4-BE49-F238E27FC236}">
                      <a16:creationId xmlns:a16="http://schemas.microsoft.com/office/drawing/2014/main" id="{82407D0D-697F-4E62-9970-39BFEC790C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11676" t="14200" b="6954"/>
                <a:stretch/>
              </p:blipFill>
              <p:spPr>
                <a:xfrm>
                  <a:off x="467544" y="1219064"/>
                  <a:ext cx="4104456" cy="3182618"/>
                </a:xfrm>
                <a:prstGeom prst="rect">
                  <a:avLst/>
                </a:prstGeom>
              </p:spPr>
            </p:pic>
            <p:sp>
              <p:nvSpPr>
                <p:cNvPr id="6" name="正方形/長方形 5"/>
                <p:cNvSpPr/>
                <p:nvPr/>
              </p:nvSpPr>
              <p:spPr>
                <a:xfrm>
                  <a:off x="3795954" y="1036694"/>
                  <a:ext cx="720080" cy="64807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9" name="正方形/長方形 8"/>
              <p:cNvSpPr/>
              <p:nvPr/>
            </p:nvSpPr>
            <p:spPr>
              <a:xfrm>
                <a:off x="1259632" y="1412776"/>
                <a:ext cx="720080" cy="2880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9" name="正方形/長方形 28"/>
              <p:cNvSpPr/>
              <p:nvPr/>
            </p:nvSpPr>
            <p:spPr>
              <a:xfrm rot="19187262">
                <a:off x="1387474" y="1588619"/>
                <a:ext cx="487469" cy="3516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34" name="Text Box 44">
              <a:extLst>
                <a:ext uri="{FF2B5EF4-FFF2-40B4-BE49-F238E27FC236}">
                  <a16:creationId xmlns:a16="http://schemas.microsoft.com/office/drawing/2014/main" id="{2C5F673F-D609-474E-8353-C8A964D328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95736" y="2276872"/>
              <a:ext cx="1296144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  <a:defRPr/>
              </a:pPr>
              <a:r>
                <a:rPr lang="ja-JP" altLang="en-US" sz="2400" dirty="0">
                  <a:solidFill>
                    <a:srgbClr val="FF0000"/>
                  </a:solidFill>
                </a:rPr>
                <a:t>母細胞</a:t>
              </a:r>
              <a:endParaRPr lang="en-US" altLang="ja-JP" sz="2400" dirty="0">
                <a:solidFill>
                  <a:srgbClr val="FF0000"/>
                </a:solidFill>
              </a:endParaRPr>
            </a:p>
          </p:txBody>
        </p:sp>
        <p:sp>
          <p:nvSpPr>
            <p:cNvPr id="35" name="Text Box 44">
              <a:extLst>
                <a:ext uri="{FF2B5EF4-FFF2-40B4-BE49-F238E27FC236}">
                  <a16:creationId xmlns:a16="http://schemas.microsoft.com/office/drawing/2014/main" id="{2C5F673F-D609-474E-8353-C8A964D328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504" y="2564904"/>
              <a:ext cx="1296144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  <a:defRPr/>
              </a:pPr>
              <a:r>
                <a:rPr lang="ja-JP" altLang="en-US" sz="2400" dirty="0">
                  <a:solidFill>
                    <a:srgbClr val="FF0000"/>
                  </a:solidFill>
                </a:rPr>
                <a:t>娘細胞</a:t>
              </a:r>
              <a:endParaRPr lang="en-US" altLang="ja-JP" sz="2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5" name="正方形/長方形 14"/>
          <p:cNvSpPr/>
          <p:nvPr/>
        </p:nvSpPr>
        <p:spPr>
          <a:xfrm>
            <a:off x="123410" y="815504"/>
            <a:ext cx="8571578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300"/>
              </a:lnSpc>
              <a:buFontTx/>
              <a:buNone/>
              <a:defRPr/>
            </a:pPr>
            <a:r>
              <a:rPr lang="ja-JP" altLang="en-US" sz="24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・</a:t>
            </a:r>
            <a:r>
              <a:rPr lang="en-US" altLang="ja-JP" sz="24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1</a:t>
            </a:r>
            <a:r>
              <a:rPr lang="ja-JP" altLang="en-US" sz="24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個の母細胞が</a:t>
            </a:r>
            <a:r>
              <a:rPr lang="en-US" altLang="ja-JP" sz="24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2</a:t>
            </a:r>
            <a:r>
              <a:rPr lang="ja-JP" altLang="en-US" sz="24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個の娘（むすめ）細胞になる分裂であり</a:t>
            </a:r>
            <a:endParaRPr lang="en-US" altLang="ja-JP" sz="2400" b="1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>
              <a:lnSpc>
                <a:spcPts val="3300"/>
              </a:lnSpc>
              <a:buFontTx/>
              <a:buNone/>
              <a:defRPr/>
            </a:pPr>
            <a:r>
              <a:rPr lang="ja-JP" altLang="en-US" sz="24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　  母細胞と娘細胞の</a:t>
            </a:r>
            <a:r>
              <a:rPr lang="en-US" altLang="ja-JP" sz="24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DNA</a:t>
            </a:r>
            <a:r>
              <a:rPr lang="ja-JP" altLang="en-US" sz="24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量は等しい。</a:t>
            </a:r>
            <a:endParaRPr lang="en-US" altLang="ja-JP" sz="2400" b="1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43" name="Text Box 44">
            <a:extLst>
              <a:ext uri="{FF2B5EF4-FFF2-40B4-BE49-F238E27FC236}">
                <a16:creationId xmlns:a16="http://schemas.microsoft.com/office/drawing/2014/main" id="{17961C94-A66C-434E-94E2-DE829B2548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4036" y="5397807"/>
            <a:ext cx="504056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0"/>
              </a:spcBef>
              <a:buFontTx/>
              <a:buNone/>
              <a:defRPr/>
            </a:pPr>
            <a:r>
              <a:rPr lang="ja-JP" altLang="en-US" sz="2400" dirty="0"/>
              <a:t>･</a:t>
            </a:r>
            <a:r>
              <a:rPr lang="en-US" altLang="ja-JP" sz="2400" dirty="0"/>
              <a:t>G</a:t>
            </a:r>
            <a:r>
              <a:rPr lang="en-US" altLang="ja-JP" sz="2400" baseline="-25000" dirty="0"/>
              <a:t>1</a:t>
            </a:r>
            <a:r>
              <a:rPr lang="en-US" altLang="ja-JP" sz="2400" dirty="0"/>
              <a:t> →</a:t>
            </a:r>
            <a:r>
              <a:rPr lang="ja-JP" altLang="en-US" sz="2400" dirty="0"/>
              <a:t> </a:t>
            </a:r>
            <a:r>
              <a:rPr lang="en-US" altLang="ja-JP" sz="2400" dirty="0"/>
              <a:t>S</a:t>
            </a:r>
            <a:r>
              <a:rPr lang="ja-JP" altLang="en-US" sz="2400" dirty="0"/>
              <a:t> → </a:t>
            </a:r>
            <a:r>
              <a:rPr lang="en-US" altLang="ja-JP" sz="2400" dirty="0"/>
              <a:t>G</a:t>
            </a:r>
            <a:r>
              <a:rPr lang="en-US" altLang="ja-JP" sz="2400" baseline="-25000" dirty="0"/>
              <a:t>2</a:t>
            </a:r>
            <a:r>
              <a:rPr lang="en-US" altLang="ja-JP" sz="2400" dirty="0"/>
              <a:t> </a:t>
            </a:r>
            <a:r>
              <a:rPr lang="ja-JP" altLang="en-US" sz="2400" dirty="0"/>
              <a:t>→ </a:t>
            </a:r>
            <a:r>
              <a:rPr lang="en-US" altLang="ja-JP" sz="2400" dirty="0"/>
              <a:t>M</a:t>
            </a:r>
            <a:r>
              <a:rPr lang="ja-JP" altLang="en-US" sz="2400" dirty="0"/>
              <a:t>の順で進行</a:t>
            </a:r>
            <a:endParaRPr lang="en-US" altLang="ja-JP" sz="2400" dirty="0"/>
          </a:p>
        </p:txBody>
      </p:sp>
      <p:sp>
        <p:nvSpPr>
          <p:cNvPr id="49" name="Text Box 44">
            <a:extLst>
              <a:ext uri="{FF2B5EF4-FFF2-40B4-BE49-F238E27FC236}">
                <a16:creationId xmlns:a16="http://schemas.microsoft.com/office/drawing/2014/main" id="{4B3AF655-FAD5-4CE4-B993-CC561EF036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3236" y="3335784"/>
            <a:ext cx="561662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ja-JP" altLang="en-US" sz="2400" dirty="0"/>
              <a:t>･</a:t>
            </a:r>
            <a:r>
              <a:rPr lang="en-US" altLang="ja-JP" sz="2400" dirty="0"/>
              <a:t>Synthesis</a:t>
            </a:r>
            <a:r>
              <a:rPr lang="ja-JP" altLang="en-US" sz="2400" dirty="0"/>
              <a:t>（</a:t>
            </a:r>
            <a:r>
              <a:rPr lang="en-US" altLang="ja-JP" sz="2400" dirty="0"/>
              <a:t>S</a:t>
            </a:r>
            <a:r>
              <a:rPr lang="ja-JP" altLang="en-US" sz="2400" dirty="0"/>
              <a:t>）期； </a:t>
            </a:r>
            <a:r>
              <a:rPr lang="en-US" altLang="ja-JP" sz="2400" dirty="0"/>
              <a:t>DNA</a:t>
            </a:r>
            <a:r>
              <a:rPr lang="ja-JP" altLang="en-US" sz="2400" dirty="0"/>
              <a:t>合成期</a:t>
            </a:r>
            <a:endParaRPr lang="en-US" altLang="ja-JP" sz="2400" dirty="0"/>
          </a:p>
        </p:txBody>
      </p:sp>
      <p:sp>
        <p:nvSpPr>
          <p:cNvPr id="50" name="Text Box 44">
            <a:extLst>
              <a:ext uri="{FF2B5EF4-FFF2-40B4-BE49-F238E27FC236}">
                <a16:creationId xmlns:a16="http://schemas.microsoft.com/office/drawing/2014/main" id="{2C5F673F-D609-474E-8353-C8A964D32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3236" y="2552179"/>
            <a:ext cx="43924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ja-JP" altLang="en-US" sz="2400" dirty="0"/>
              <a:t>･</a:t>
            </a:r>
            <a:r>
              <a:rPr lang="en-US" altLang="ja-JP" sz="2400" dirty="0"/>
              <a:t>Mitosis</a:t>
            </a:r>
            <a:r>
              <a:rPr lang="ja-JP" altLang="en-US" sz="2400" dirty="0"/>
              <a:t>（</a:t>
            </a:r>
            <a:r>
              <a:rPr lang="en-US" altLang="ja-JP" sz="2400" dirty="0"/>
              <a:t>M</a:t>
            </a:r>
            <a:r>
              <a:rPr lang="ja-JP" altLang="en-US" sz="2400" dirty="0"/>
              <a:t>）期； 有糸分裂期</a:t>
            </a:r>
            <a:endParaRPr lang="en-US" altLang="ja-JP" sz="2400" dirty="0"/>
          </a:p>
        </p:txBody>
      </p:sp>
      <p:sp>
        <p:nvSpPr>
          <p:cNvPr id="51" name="Text Box 44">
            <a:extLst>
              <a:ext uri="{FF2B5EF4-FFF2-40B4-BE49-F238E27FC236}">
                <a16:creationId xmlns:a16="http://schemas.microsoft.com/office/drawing/2014/main" id="{3F8CDA04-9C84-4962-AB3B-7A378AE25B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3235" y="3889047"/>
            <a:ext cx="458730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0"/>
              </a:spcBef>
              <a:buFontTx/>
              <a:buNone/>
              <a:defRPr/>
            </a:pPr>
            <a:r>
              <a:rPr lang="ja-JP" altLang="en-US" sz="2400" dirty="0"/>
              <a:t>･</a:t>
            </a:r>
            <a:r>
              <a:rPr lang="en-US" altLang="ja-JP" sz="2400" dirty="0"/>
              <a:t>Gap</a:t>
            </a:r>
            <a:r>
              <a:rPr lang="ja-JP" altLang="en-US" sz="2400" dirty="0"/>
              <a:t>（</a:t>
            </a:r>
            <a:r>
              <a:rPr lang="en-US" altLang="ja-JP" sz="2400" dirty="0"/>
              <a:t>G</a:t>
            </a:r>
            <a:r>
              <a:rPr lang="ja-JP" altLang="en-US" sz="2400" dirty="0"/>
              <a:t>）</a:t>
            </a:r>
            <a:r>
              <a:rPr lang="en-US" altLang="ja-JP" sz="2400" baseline="-25000" dirty="0"/>
              <a:t>1</a:t>
            </a:r>
            <a:r>
              <a:rPr lang="en-US" altLang="ja-JP" sz="2400" dirty="0"/>
              <a:t>/G</a:t>
            </a:r>
            <a:r>
              <a:rPr lang="en-US" altLang="ja-JP" sz="2400" baseline="-25000" dirty="0"/>
              <a:t>2</a:t>
            </a:r>
            <a:r>
              <a:rPr lang="ja-JP" altLang="en-US" sz="2400" dirty="0"/>
              <a:t>期； </a:t>
            </a:r>
            <a:r>
              <a:rPr lang="en-US" altLang="ja-JP" sz="2400" dirty="0"/>
              <a:t>RNA / </a:t>
            </a:r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en-US" altLang="ja-JP" sz="2400" dirty="0"/>
              <a:t>                            </a:t>
            </a:r>
            <a:r>
              <a:rPr lang="ja-JP" altLang="en-US" sz="2400" dirty="0"/>
              <a:t>タンパク質　　　</a:t>
            </a:r>
            <a:endParaRPr lang="en-US" altLang="ja-JP" sz="2400" dirty="0"/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ja-JP" altLang="en-US" sz="2400" dirty="0"/>
              <a:t>　　　　　　　           合成期</a:t>
            </a:r>
            <a:endParaRPr lang="en-US" altLang="ja-JP" sz="2400" dirty="0"/>
          </a:p>
        </p:txBody>
      </p:sp>
      <p:sp>
        <p:nvSpPr>
          <p:cNvPr id="37" name="Text Box 44">
            <a:extLst>
              <a:ext uri="{FF2B5EF4-FFF2-40B4-BE49-F238E27FC236}">
                <a16:creationId xmlns:a16="http://schemas.microsoft.com/office/drawing/2014/main" id="{2C5F673F-D609-474E-8353-C8A964D32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4036" y="6093271"/>
            <a:ext cx="26642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0"/>
              </a:spcBef>
              <a:buFontTx/>
              <a:buNone/>
              <a:defRPr/>
            </a:pPr>
            <a:r>
              <a:rPr lang="ja-JP" altLang="en-US" sz="2400" dirty="0"/>
              <a:t>･ </a:t>
            </a:r>
            <a:r>
              <a:rPr lang="en-US" altLang="ja-JP" sz="2400" dirty="0"/>
              <a:t>G</a:t>
            </a:r>
            <a:r>
              <a:rPr lang="en-US" altLang="ja-JP" sz="2400" baseline="-25000" dirty="0"/>
              <a:t>0</a:t>
            </a:r>
            <a:r>
              <a:rPr lang="ja-JP" altLang="en-US" sz="2400" dirty="0"/>
              <a:t>期； 休止期</a:t>
            </a:r>
            <a:endParaRPr lang="en-US" altLang="ja-JP" sz="2400" dirty="0"/>
          </a:p>
        </p:txBody>
      </p:sp>
      <p:sp>
        <p:nvSpPr>
          <p:cNvPr id="39" name="正方形/長方形 38"/>
          <p:cNvSpPr/>
          <p:nvPr/>
        </p:nvSpPr>
        <p:spPr>
          <a:xfrm>
            <a:off x="331416" y="1774269"/>
            <a:ext cx="7609776" cy="5155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300"/>
              </a:lnSpc>
              <a:buFontTx/>
              <a:buNone/>
              <a:defRPr/>
            </a:pPr>
            <a:r>
              <a:rPr lang="ja-JP" altLang="en-US" sz="24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・母細胞は、核分裂に続く細胞質分裂の過程を経る。</a:t>
            </a:r>
            <a:endParaRPr lang="en-US" altLang="ja-JP" sz="2400" b="1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9230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47FB4A9AFE427940A233F620482391BC" ma:contentTypeVersion="11" ma:contentTypeDescription="新しいドキュメントを作成します。" ma:contentTypeScope="" ma:versionID="7d07c623fcf492d75176e4d028ce0b85">
  <xsd:schema xmlns:xsd="http://www.w3.org/2001/XMLSchema" xmlns:xs="http://www.w3.org/2001/XMLSchema" xmlns:p="http://schemas.microsoft.com/office/2006/metadata/properties" xmlns:ns2="3e488705-4b9b-4213-9659-66b8e8d9e444" xmlns:ns3="b2f9a78e-fb3f-494d-9ca8-51733c1c8360" targetNamespace="http://schemas.microsoft.com/office/2006/metadata/properties" ma:root="true" ma:fieldsID="990307faf57847a09444134dc20b3152" ns2:_="" ns3:_="">
    <xsd:import namespace="3e488705-4b9b-4213-9659-66b8e8d9e444"/>
    <xsd:import namespace="b2f9a78e-fb3f-494d-9ca8-51733c1c836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488705-4b9b-4213-9659-66b8e8d9e4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f9a78e-fb3f-494d-9ca8-51733c1c836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5FA0AB5-3F36-4494-B623-75F76825A5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e488705-4b9b-4213-9659-66b8e8d9e444"/>
    <ds:schemaRef ds:uri="b2f9a78e-fb3f-494d-9ca8-51733c1c83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551187C-AF2C-4FB4-9B8F-5B3754BCF8B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2E2A52F-3091-4653-851A-81CDD6F31916}">
  <ds:schemaRefs>
    <ds:schemaRef ds:uri="http://purl.org/dc/elements/1.1/"/>
    <ds:schemaRef ds:uri="http://www.w3.org/XML/1998/namespace"/>
    <ds:schemaRef ds:uri="http://schemas.microsoft.com/office/infopath/2007/PartnerControls"/>
    <ds:schemaRef ds:uri="3e488705-4b9b-4213-9659-66b8e8d9e444"/>
    <ds:schemaRef ds:uri="http://purl.org/dc/terms/"/>
    <ds:schemaRef ds:uri="http://schemas.microsoft.com/office/2006/metadata/properties"/>
    <ds:schemaRef ds:uri="b2f9a78e-fb3f-494d-9ca8-51733c1c8360"/>
    <ds:schemaRef ds:uri="http://schemas.microsoft.com/office/2006/documentManagement/types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50718</TotalTime>
  <Words>1367</Words>
  <Application>Microsoft Office PowerPoint</Application>
  <PresentationFormat>画面に合わせる (4:3)</PresentationFormat>
  <Paragraphs>271</Paragraphs>
  <Slides>12</Slides>
  <Notes>9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18" baseType="lpstr">
      <vt:lpstr>ＭＳ Ｐゴシック</vt:lpstr>
      <vt:lpstr>ＭＳ ゴシック</vt:lpstr>
      <vt:lpstr>游ゴシック</vt:lpstr>
      <vt:lpstr>Arial</vt:lpstr>
      <vt:lpstr>Calibri</vt:lpstr>
      <vt:lpstr>Office ​​テーマ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dbio</dc:creator>
  <cp:lastModifiedBy>z5005026 海老名 彩雪</cp:lastModifiedBy>
  <cp:revision>2975</cp:revision>
  <cp:lastPrinted>2024-10-24T05:46:41Z</cp:lastPrinted>
  <dcterms:created xsi:type="dcterms:W3CDTF">2014-06-07T09:35:31Z</dcterms:created>
  <dcterms:modified xsi:type="dcterms:W3CDTF">2025-02-20T03:34:28Z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0x01010047FB4A9AFE427940A233F620482391BC</vt:lpwstr>
  </property>
</Properties>
</file>