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1200" r:id="rId5"/>
    <p:sldId id="1219" r:id="rId6"/>
    <p:sldId id="808" r:id="rId7"/>
    <p:sldId id="1220" r:id="rId8"/>
    <p:sldId id="1270" r:id="rId9"/>
    <p:sldId id="1296" r:id="rId10"/>
  </p:sldIdLst>
  <p:sldSz cx="9144000" cy="6858000" type="screen4x3"/>
  <p:notesSz cx="9939338" cy="68072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3543"/>
    <a:srgbClr val="FF0066"/>
    <a:srgbClr val="FEFDF7"/>
    <a:srgbClr val="C9CDE8"/>
    <a:srgbClr val="FEF5CA"/>
    <a:srgbClr val="FEF7DB"/>
    <a:srgbClr val="FFFEF9"/>
    <a:srgbClr val="FFF9E6"/>
    <a:srgbClr val="E3EEC5"/>
    <a:srgbClr val="888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98" autoAdjust="0"/>
    <p:restoredTop sz="95380" autoAdjust="0"/>
  </p:normalViewPr>
  <p:slideViewPr>
    <p:cSldViewPr>
      <p:cViewPr varScale="1">
        <p:scale>
          <a:sx n="113" d="100"/>
          <a:sy n="113" d="100"/>
        </p:scale>
        <p:origin x="1146" y="3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4" d="100"/>
        <a:sy n="154" d="100"/>
      </p:scale>
      <p:origin x="0" y="-39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F24EF7A8-63BF-4DA0-83B7-6815F93CC2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" y="5"/>
            <a:ext cx="4306514" cy="340792"/>
          </a:xfrm>
          <a:prstGeom prst="rect">
            <a:avLst/>
          </a:prstGeom>
        </p:spPr>
        <p:txBody>
          <a:bodyPr vert="horz" lIns="90549" tIns="45275" rIns="90549" bIns="45275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0AABB71-A4C0-4AB3-8498-3869F5F4D3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0540" y="5"/>
            <a:ext cx="4306514" cy="340792"/>
          </a:xfrm>
          <a:prstGeom prst="rect">
            <a:avLst/>
          </a:prstGeom>
        </p:spPr>
        <p:txBody>
          <a:bodyPr vert="horz" lIns="90549" tIns="45275" rIns="90549" bIns="45275" rtlCol="0"/>
          <a:lstStyle>
            <a:lvl1pPr algn="r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846CD44-9499-4E28-A2AE-25347E1736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" y="6466413"/>
            <a:ext cx="4306514" cy="340792"/>
          </a:xfrm>
          <a:prstGeom prst="rect">
            <a:avLst/>
          </a:prstGeom>
        </p:spPr>
        <p:txBody>
          <a:bodyPr vert="horz" lIns="90549" tIns="45275" rIns="90549" bIns="45275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0FC044E-0191-4954-9C90-6B8702BA99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0540" y="6466413"/>
            <a:ext cx="4306514" cy="340792"/>
          </a:xfrm>
          <a:prstGeom prst="rect">
            <a:avLst/>
          </a:prstGeom>
        </p:spPr>
        <p:txBody>
          <a:bodyPr vert="horz" lIns="90549" tIns="45275" rIns="90549" bIns="45275" rtlCol="0" anchor="b"/>
          <a:lstStyle>
            <a:lvl1pPr algn="r">
              <a:defRPr sz="1200"/>
            </a:lvl1pPr>
          </a:lstStyle>
          <a:p>
            <a:fld id="{A988A924-C905-4D5A-9C2C-3B4EC82CC9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6576639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7" y="2"/>
            <a:ext cx="4307047" cy="340360"/>
          </a:xfrm>
          <a:prstGeom prst="rect">
            <a:avLst/>
          </a:prstGeom>
        </p:spPr>
        <p:txBody>
          <a:bodyPr vert="horz" lIns="91419" tIns="45709" rIns="91419" bIns="45709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30000" y="2"/>
            <a:ext cx="4307047" cy="340360"/>
          </a:xfrm>
          <a:prstGeom prst="rect">
            <a:avLst/>
          </a:prstGeom>
        </p:spPr>
        <p:txBody>
          <a:bodyPr vert="horz" lIns="91419" tIns="45709" rIns="91419" bIns="45709" rtlCol="0"/>
          <a:lstStyle>
            <a:lvl1pPr algn="r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9" tIns="45709" rIns="91419" bIns="45709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3939" y="3233422"/>
            <a:ext cx="7951468" cy="3063239"/>
          </a:xfrm>
          <a:prstGeom prst="rect">
            <a:avLst/>
          </a:prstGeom>
        </p:spPr>
        <p:txBody>
          <a:bodyPr vert="horz" lIns="91419" tIns="45709" rIns="91419" bIns="45709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7" y="6465659"/>
            <a:ext cx="4307047" cy="340360"/>
          </a:xfrm>
          <a:prstGeom prst="rect">
            <a:avLst/>
          </a:prstGeom>
        </p:spPr>
        <p:txBody>
          <a:bodyPr vert="horz" lIns="91419" tIns="45709" rIns="91419" bIns="45709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30000" y="6465659"/>
            <a:ext cx="4307047" cy="340360"/>
          </a:xfrm>
          <a:prstGeom prst="rect">
            <a:avLst/>
          </a:prstGeom>
        </p:spPr>
        <p:txBody>
          <a:bodyPr vert="horz" lIns="91419" tIns="45709" rIns="91419" bIns="45709" rtlCol="0" anchor="b"/>
          <a:lstStyle>
            <a:lvl1pPr algn="r">
              <a:defRPr sz="1200"/>
            </a:lvl1pPr>
          </a:lstStyle>
          <a:p>
            <a:fld id="{F563DCE3-6F10-4CCE-9E8E-47ABB86D0B5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7268136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249B6A1-46A4-45F7-9CCD-98FB26ECCAC0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5191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249B6A1-46A4-45F7-9CCD-98FB26ECCAC0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2400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249B6A1-46A4-45F7-9CCD-98FB26ECCAC0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9585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249B6A1-46A4-45F7-9CCD-98FB26ECCAC0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3949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5708" indent="-282964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1859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4602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7346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0089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2833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5577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8320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364233-4301-5443-AC17-DA502B56A2D3}" type="slidenum">
              <a:rPr lang="en-US" altLang="ja-JP" sz="1200">
                <a:latin typeface="Calibri" charset="0"/>
              </a:rPr>
              <a:pPr/>
              <a:t>5</a:t>
            </a:fld>
            <a:endParaRPr lang="en-US" altLang="ja-JP" sz="1200">
              <a:latin typeface="Calibri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z="900" dirty="0"/>
          </a:p>
        </p:txBody>
      </p:sp>
    </p:spTree>
    <p:extLst>
      <p:ext uri="{BB962C8B-B14F-4D97-AF65-F5344CB8AC3E}">
        <p14:creationId xmlns:p14="http://schemas.microsoft.com/office/powerpoint/2010/main" val="584028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5708" indent="-282964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1859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4602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7346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0089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2833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5577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8320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364233-4301-5443-AC17-DA502B56A2D3}" type="slidenum">
              <a:rPr lang="en-US" altLang="ja-JP" sz="1200">
                <a:latin typeface="Calibri" charset="0"/>
              </a:rPr>
              <a:pPr/>
              <a:t>6</a:t>
            </a:fld>
            <a:endParaRPr lang="en-US" altLang="ja-JP" sz="1200">
              <a:latin typeface="Calibri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z="900" dirty="0"/>
          </a:p>
        </p:txBody>
      </p:sp>
    </p:spTree>
    <p:extLst>
      <p:ext uri="{BB962C8B-B14F-4D97-AF65-F5344CB8AC3E}">
        <p14:creationId xmlns:p14="http://schemas.microsoft.com/office/powerpoint/2010/main" val="2534653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4891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8297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7400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19646-B2DF-4F02-8D4A-1DB2581E75B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72229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1819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829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5205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5601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8449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4043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743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3841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905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-15875" y="-280685"/>
            <a:ext cx="9144000" cy="819150"/>
          </a:xfrm>
          <a:prstGeom prst="rect">
            <a:avLst/>
          </a:prstGeom>
          <a:solidFill>
            <a:srgbClr val="E2F7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13323" name="Text Box 44"/>
          <p:cNvSpPr txBox="1">
            <a:spLocks noChangeArrowheads="1"/>
          </p:cNvSpPr>
          <p:nvPr/>
        </p:nvSpPr>
        <p:spPr bwMode="auto">
          <a:xfrm>
            <a:off x="582473" y="10117"/>
            <a:ext cx="802040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altLang="ja-JP" sz="3000" b="1" dirty="0"/>
              <a:t>2</a:t>
            </a:r>
            <a:r>
              <a:rPr lang="ja-JP" altLang="en-US" sz="3000" b="1" dirty="0"/>
              <a:t>本鎖</a:t>
            </a:r>
            <a:r>
              <a:rPr lang="en-US" altLang="ja-JP" sz="3000" b="1" dirty="0"/>
              <a:t>DNA</a:t>
            </a:r>
            <a:r>
              <a:rPr lang="ja-JP" altLang="en-US" sz="3000" b="1" dirty="0"/>
              <a:t>の構造</a:t>
            </a:r>
            <a:endParaRPr lang="en-US" altLang="ja-JP" sz="3000" b="1" dirty="0"/>
          </a:p>
        </p:txBody>
      </p:sp>
      <p:sp>
        <p:nvSpPr>
          <p:cNvPr id="13315" name="正方形/長方形 15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ja-JP" sz="1800"/>
          </a:p>
        </p:txBody>
      </p:sp>
      <p:sp>
        <p:nvSpPr>
          <p:cNvPr id="80" name="Text Box 44">
            <a:extLst>
              <a:ext uri="{FF2B5EF4-FFF2-40B4-BE49-F238E27FC236}">
                <a16:creationId xmlns:a16="http://schemas.microsoft.com/office/drawing/2014/main" id="{23E676B2-8E43-46DE-AB37-E3C01405F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259" y="542944"/>
            <a:ext cx="928903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ja-JP" sz="2000" b="1" dirty="0"/>
              <a:t>DNA</a:t>
            </a:r>
            <a:r>
              <a:rPr lang="ja-JP" altLang="en-US" sz="2000" b="1" dirty="0"/>
              <a:t>の二重らせん構造</a:t>
            </a:r>
            <a:r>
              <a:rPr lang="ja-JP" altLang="en-US" sz="2000" dirty="0"/>
              <a:t>（ワトソン</a:t>
            </a:r>
            <a:r>
              <a:rPr lang="en-US" altLang="ja-JP" sz="2000" dirty="0"/>
              <a:t>-</a:t>
            </a:r>
            <a:r>
              <a:rPr lang="ja-JP" altLang="en-US" sz="2000" dirty="0"/>
              <a:t>クリック型塩基対； </a:t>
            </a:r>
            <a:r>
              <a:rPr lang="en-US" altLang="ja-JP" sz="2000" dirty="0"/>
              <a:t>R Wing et al 1980 Nature</a:t>
            </a:r>
            <a:r>
              <a:rPr lang="ja-JP" altLang="en-US" sz="2000" dirty="0"/>
              <a:t>）</a:t>
            </a:r>
            <a:endParaRPr lang="en-US" altLang="ja-JP" sz="2000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ja-JP" sz="2000" dirty="0"/>
              <a:t>                                    </a:t>
            </a:r>
            <a:r>
              <a:rPr lang="ja-JP" altLang="en-US" sz="2000" dirty="0"/>
              <a:t>（</a:t>
            </a:r>
            <a:r>
              <a:rPr lang="ja-JP" altLang="en-US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ロザリンド･フランクリン博士の貢献が大きい。</a:t>
            </a:r>
            <a:r>
              <a:rPr lang="ja-JP" altLang="en-US" sz="2000" dirty="0"/>
              <a:t>）</a:t>
            </a:r>
            <a:endParaRPr lang="en-US" altLang="ja-JP" sz="2000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35496" y="1241377"/>
            <a:ext cx="2639175" cy="5139951"/>
            <a:chOff x="1140737" y="1190208"/>
            <a:chExt cx="2639175" cy="5139951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7D04EB3E-E69B-43BD-A285-C741CE5029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75" t="6788" b="3672"/>
            <a:stretch/>
          </p:blipFill>
          <p:spPr>
            <a:xfrm>
              <a:off x="1140737" y="1281949"/>
              <a:ext cx="2621572" cy="5030545"/>
            </a:xfrm>
            <a:prstGeom prst="rect">
              <a:avLst/>
            </a:prstGeom>
          </p:spPr>
        </p:pic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2DEA85D3-412C-4E72-BACD-C853F81A765F}"/>
                </a:ext>
              </a:extLst>
            </p:cNvPr>
            <p:cNvSpPr/>
            <p:nvPr/>
          </p:nvSpPr>
          <p:spPr>
            <a:xfrm>
              <a:off x="3234815" y="1227310"/>
              <a:ext cx="216024" cy="4004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正方形/長方形 81">
              <a:extLst>
                <a:ext uri="{FF2B5EF4-FFF2-40B4-BE49-F238E27FC236}">
                  <a16:creationId xmlns:a16="http://schemas.microsoft.com/office/drawing/2014/main" id="{E02E44A8-B123-49C2-9397-EC0190810416}"/>
                </a:ext>
              </a:extLst>
            </p:cNvPr>
            <p:cNvSpPr/>
            <p:nvPr/>
          </p:nvSpPr>
          <p:spPr>
            <a:xfrm>
              <a:off x="1730549" y="1190208"/>
              <a:ext cx="216024" cy="4004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正方形/長方形 82">
              <a:extLst>
                <a:ext uri="{FF2B5EF4-FFF2-40B4-BE49-F238E27FC236}">
                  <a16:creationId xmlns:a16="http://schemas.microsoft.com/office/drawing/2014/main" id="{B2972277-4E2F-4858-BB4E-0BF0F0DEC2A9}"/>
                </a:ext>
              </a:extLst>
            </p:cNvPr>
            <p:cNvSpPr/>
            <p:nvPr/>
          </p:nvSpPr>
          <p:spPr>
            <a:xfrm>
              <a:off x="1662838" y="5912038"/>
              <a:ext cx="216024" cy="4004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F3F1D398-C50F-417C-AD0F-93F34934821B}"/>
                </a:ext>
              </a:extLst>
            </p:cNvPr>
            <p:cNvSpPr/>
            <p:nvPr/>
          </p:nvSpPr>
          <p:spPr>
            <a:xfrm>
              <a:off x="2963416" y="5929703"/>
              <a:ext cx="216024" cy="4004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Text Box 44">
              <a:extLst>
                <a:ext uri="{FF2B5EF4-FFF2-40B4-BE49-F238E27FC236}">
                  <a16:creationId xmlns:a16="http://schemas.microsoft.com/office/drawing/2014/main" id="{82BA8867-C021-4A3A-BCCA-7ACD2CE65E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1428" y="1313574"/>
              <a:ext cx="70848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2000" b="1" dirty="0"/>
                <a:t>5’</a:t>
              </a:r>
            </a:p>
          </p:txBody>
        </p:sp>
        <p:sp>
          <p:nvSpPr>
            <p:cNvPr id="88" name="Text Box 44">
              <a:extLst>
                <a:ext uri="{FF2B5EF4-FFF2-40B4-BE49-F238E27FC236}">
                  <a16:creationId xmlns:a16="http://schemas.microsoft.com/office/drawing/2014/main" id="{AD59EDC6-5C85-40AF-BDDC-2D418E7DDB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4203" y="1318544"/>
              <a:ext cx="70848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2000" b="1"/>
                <a:t>3’</a:t>
              </a:r>
            </a:p>
          </p:txBody>
        </p:sp>
        <p:sp>
          <p:nvSpPr>
            <p:cNvPr id="89" name="Text Box 44">
              <a:extLst>
                <a:ext uri="{FF2B5EF4-FFF2-40B4-BE49-F238E27FC236}">
                  <a16:creationId xmlns:a16="http://schemas.microsoft.com/office/drawing/2014/main" id="{C945E8F0-03B5-4339-BAB8-F7C0A7E0E4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1558" y="5875410"/>
              <a:ext cx="70848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2000" b="1"/>
                <a:t>5’</a:t>
              </a:r>
            </a:p>
          </p:txBody>
        </p:sp>
        <p:sp>
          <p:nvSpPr>
            <p:cNvPr id="90" name="Text Box 44">
              <a:extLst>
                <a:ext uri="{FF2B5EF4-FFF2-40B4-BE49-F238E27FC236}">
                  <a16:creationId xmlns:a16="http://schemas.microsoft.com/office/drawing/2014/main" id="{69FE4186-0EB6-4319-A5FA-D65EB6AD48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9785" y="5836489"/>
              <a:ext cx="70848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2000" b="1"/>
                <a:t>3’</a:t>
              </a:r>
            </a:p>
          </p:txBody>
        </p:sp>
      </p:grpSp>
      <p:sp>
        <p:nvSpPr>
          <p:cNvPr id="97" name="Text Box 44">
            <a:extLst>
              <a:ext uri="{FF2B5EF4-FFF2-40B4-BE49-F238E27FC236}">
                <a16:creationId xmlns:a16="http://schemas.microsoft.com/office/drawing/2014/main" id="{D41467BC-35D4-4DA1-902D-00CEE6345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0232" y="6409264"/>
            <a:ext cx="288032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ja-JP" sz="2200" b="1" dirty="0"/>
              <a:t>DNA</a:t>
            </a:r>
            <a:r>
              <a:rPr lang="ja-JP" altLang="en-US" sz="2200" b="1" dirty="0"/>
              <a:t>鎖は負に帯電</a:t>
            </a:r>
            <a:endParaRPr lang="en-US" altLang="ja-JP" sz="2200" b="1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3753346" y="1319899"/>
            <a:ext cx="3250219" cy="5036588"/>
            <a:chOff x="4439580" y="1352950"/>
            <a:chExt cx="3250219" cy="5036588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BD913A37-B22D-422C-8D01-6D02259A02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413" t="9170"/>
            <a:stretch/>
          </p:blipFill>
          <p:spPr>
            <a:xfrm>
              <a:off x="4713435" y="1553005"/>
              <a:ext cx="2794640" cy="4775691"/>
            </a:xfrm>
            <a:prstGeom prst="rect">
              <a:avLst/>
            </a:prstGeom>
          </p:spPr>
        </p:pic>
        <p:sp>
          <p:nvSpPr>
            <p:cNvPr id="85" name="正方形/長方形 84">
              <a:extLst>
                <a:ext uri="{FF2B5EF4-FFF2-40B4-BE49-F238E27FC236}">
                  <a16:creationId xmlns:a16="http://schemas.microsoft.com/office/drawing/2014/main" id="{9206C2E0-A3DC-4FD0-8953-4FD423A117B7}"/>
                </a:ext>
              </a:extLst>
            </p:cNvPr>
            <p:cNvSpPr/>
            <p:nvPr/>
          </p:nvSpPr>
          <p:spPr>
            <a:xfrm>
              <a:off x="5033885" y="5968329"/>
              <a:ext cx="216024" cy="4004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正方形/長方形 85">
              <a:extLst>
                <a:ext uri="{FF2B5EF4-FFF2-40B4-BE49-F238E27FC236}">
                  <a16:creationId xmlns:a16="http://schemas.microsoft.com/office/drawing/2014/main" id="{758AE4F5-4A4B-416C-8577-219BEC3F5642}"/>
                </a:ext>
              </a:extLst>
            </p:cNvPr>
            <p:cNvSpPr/>
            <p:nvPr/>
          </p:nvSpPr>
          <p:spPr>
            <a:xfrm>
              <a:off x="6681189" y="5980216"/>
              <a:ext cx="216024" cy="4004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Text Box 44">
              <a:extLst>
                <a:ext uri="{FF2B5EF4-FFF2-40B4-BE49-F238E27FC236}">
                  <a16:creationId xmlns:a16="http://schemas.microsoft.com/office/drawing/2014/main" id="{429C1857-855F-493B-937F-8E9E6707FA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32157" y="5989428"/>
              <a:ext cx="70848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2000" b="1"/>
                <a:t>3’</a:t>
              </a:r>
            </a:p>
          </p:txBody>
        </p:sp>
        <p:sp>
          <p:nvSpPr>
            <p:cNvPr id="92" name="Text Box 44">
              <a:extLst>
                <a:ext uri="{FF2B5EF4-FFF2-40B4-BE49-F238E27FC236}">
                  <a16:creationId xmlns:a16="http://schemas.microsoft.com/office/drawing/2014/main" id="{0F0EE176-CB5E-4237-99F0-F850C5F419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7655" y="5969663"/>
              <a:ext cx="708484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2000" b="1"/>
                <a:t>5’</a:t>
              </a:r>
            </a:p>
          </p:txBody>
        </p:sp>
        <p:sp>
          <p:nvSpPr>
            <p:cNvPr id="18" name="四角形: 角を丸くする 17">
              <a:extLst>
                <a:ext uri="{FF2B5EF4-FFF2-40B4-BE49-F238E27FC236}">
                  <a16:creationId xmlns:a16="http://schemas.microsoft.com/office/drawing/2014/main" id="{5A82BD0D-14A4-46EA-9543-160397A253E8}"/>
                </a:ext>
              </a:extLst>
            </p:cNvPr>
            <p:cNvSpPr/>
            <p:nvPr/>
          </p:nvSpPr>
          <p:spPr>
            <a:xfrm>
              <a:off x="5154518" y="1438027"/>
              <a:ext cx="216024" cy="2756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Text Box 44">
              <a:extLst>
                <a:ext uri="{FF2B5EF4-FFF2-40B4-BE49-F238E27FC236}">
                  <a16:creationId xmlns:a16="http://schemas.microsoft.com/office/drawing/2014/main" id="{35905DE3-B04A-4F4C-A680-83659E3226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1730" y="1352950"/>
              <a:ext cx="70848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2000" b="1" dirty="0"/>
                <a:t>3’</a:t>
              </a:r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C1F12F0A-5DC4-474D-93D9-C842A2B7C9B9}"/>
                </a:ext>
              </a:extLst>
            </p:cNvPr>
            <p:cNvSpPr/>
            <p:nvPr/>
          </p:nvSpPr>
          <p:spPr>
            <a:xfrm>
              <a:off x="6916715" y="1653913"/>
              <a:ext cx="356346" cy="1720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Text Box 44">
              <a:extLst>
                <a:ext uri="{FF2B5EF4-FFF2-40B4-BE49-F238E27FC236}">
                  <a16:creationId xmlns:a16="http://schemas.microsoft.com/office/drawing/2014/main" id="{769971D6-5A37-4B85-9BC4-159376E424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1189" y="1375801"/>
              <a:ext cx="708484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2000" b="1"/>
                <a:t>5’</a:t>
              </a:r>
            </a:p>
          </p:txBody>
        </p:sp>
        <p:sp>
          <p:nvSpPr>
            <p:cNvPr id="26" name="Text Box 44">
              <a:extLst>
                <a:ext uri="{FF2B5EF4-FFF2-40B4-BE49-F238E27FC236}">
                  <a16:creationId xmlns:a16="http://schemas.microsoft.com/office/drawing/2014/main" id="{3FA89DC9-C29D-4DCE-8698-6E2260FF8F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6639" y="2228232"/>
              <a:ext cx="122102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  <a:defRPr/>
              </a:pPr>
              <a:r>
                <a:rPr lang="ja-JP" altLang="en-US" sz="1400" b="1" dirty="0"/>
                <a:t>水素結合</a:t>
              </a:r>
              <a:endParaRPr lang="en-US" altLang="ja-JP" sz="1400" b="1" dirty="0"/>
            </a:p>
            <a:p>
              <a:pPr algn="ctr">
                <a:spcBef>
                  <a:spcPts val="0"/>
                </a:spcBef>
                <a:buFontTx/>
                <a:buNone/>
                <a:defRPr/>
              </a:pPr>
              <a:r>
                <a:rPr lang="ja-JP" altLang="en-US" sz="1400" b="1" dirty="0"/>
                <a:t>（</a:t>
              </a:r>
              <a:r>
                <a:rPr lang="en-US" altLang="ja-JP" sz="1400" b="1" dirty="0"/>
                <a:t>2</a:t>
              </a:r>
              <a:r>
                <a:rPr lang="ja-JP" altLang="en-US" sz="1400" b="1" dirty="0"/>
                <a:t>ヶ所）</a:t>
              </a:r>
              <a:endParaRPr lang="en-US" altLang="ja-JP" sz="1400" b="1" dirty="0"/>
            </a:p>
          </p:txBody>
        </p:sp>
        <p:sp>
          <p:nvSpPr>
            <p:cNvPr id="27" name="Text Box 44">
              <a:extLst>
                <a:ext uri="{FF2B5EF4-FFF2-40B4-BE49-F238E27FC236}">
                  <a16:creationId xmlns:a16="http://schemas.microsoft.com/office/drawing/2014/main" id="{71C54A00-F13D-40AC-9992-6934591A55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9301" y="3460899"/>
              <a:ext cx="122102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  <a:defRPr/>
              </a:pPr>
              <a:r>
                <a:rPr lang="ja-JP" altLang="en-US" sz="1400" b="1"/>
                <a:t>水素結合</a:t>
              </a:r>
              <a:endParaRPr lang="en-US" altLang="ja-JP" sz="1400" b="1"/>
            </a:p>
            <a:p>
              <a:pPr algn="ctr">
                <a:spcBef>
                  <a:spcPts val="0"/>
                </a:spcBef>
                <a:buFontTx/>
                <a:buNone/>
                <a:defRPr/>
              </a:pPr>
              <a:r>
                <a:rPr lang="ja-JP" altLang="en-US" sz="1400" b="1"/>
                <a:t>（</a:t>
              </a:r>
              <a:r>
                <a:rPr lang="en-US" altLang="ja-JP" sz="1400" b="1"/>
                <a:t>3</a:t>
              </a:r>
              <a:r>
                <a:rPr lang="ja-JP" altLang="en-US" sz="1400" b="1"/>
                <a:t>ヶ所）</a:t>
              </a:r>
              <a:endParaRPr lang="en-US" altLang="ja-JP" sz="1400" b="1"/>
            </a:p>
          </p:txBody>
        </p:sp>
        <p:sp>
          <p:nvSpPr>
            <p:cNvPr id="28" name="Text Box 44">
              <a:extLst>
                <a:ext uri="{FF2B5EF4-FFF2-40B4-BE49-F238E27FC236}">
                  <a16:creationId xmlns:a16="http://schemas.microsoft.com/office/drawing/2014/main" id="{E9525DDC-2B1B-4351-A3EF-9CF202CAD3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4721" y="5805264"/>
              <a:ext cx="122102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  <a:defRPr/>
              </a:pPr>
              <a:r>
                <a:rPr lang="ja-JP" altLang="en-US" sz="1400" b="1"/>
                <a:t>水素結合</a:t>
              </a:r>
              <a:endParaRPr lang="en-US" altLang="ja-JP" sz="1400" b="1"/>
            </a:p>
            <a:p>
              <a:pPr algn="ctr">
                <a:spcBef>
                  <a:spcPts val="0"/>
                </a:spcBef>
                <a:buFontTx/>
                <a:buNone/>
                <a:defRPr/>
              </a:pPr>
              <a:r>
                <a:rPr lang="ja-JP" altLang="en-US" sz="1400" b="1"/>
                <a:t>（</a:t>
              </a:r>
              <a:r>
                <a:rPr lang="en-US" altLang="ja-JP" sz="1400" b="1"/>
                <a:t>3</a:t>
              </a:r>
              <a:r>
                <a:rPr lang="ja-JP" altLang="en-US" sz="1400" b="1"/>
                <a:t>ヶ所）</a:t>
              </a:r>
              <a:endParaRPr lang="en-US" altLang="ja-JP" sz="1400" b="1"/>
            </a:p>
          </p:txBody>
        </p:sp>
        <p:sp>
          <p:nvSpPr>
            <p:cNvPr id="29" name="Text Box 44">
              <a:extLst>
                <a:ext uri="{FF2B5EF4-FFF2-40B4-BE49-F238E27FC236}">
                  <a16:creationId xmlns:a16="http://schemas.microsoft.com/office/drawing/2014/main" id="{E857501C-CB02-450C-BDBC-2C721FC013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8144" y="4561964"/>
              <a:ext cx="122102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  <a:defRPr/>
              </a:pPr>
              <a:r>
                <a:rPr lang="ja-JP" altLang="en-US" sz="1400" b="1"/>
                <a:t>水素結合</a:t>
              </a:r>
              <a:endParaRPr lang="en-US" altLang="ja-JP" sz="1400" b="1"/>
            </a:p>
            <a:p>
              <a:pPr algn="ctr">
                <a:spcBef>
                  <a:spcPts val="0"/>
                </a:spcBef>
                <a:buFontTx/>
                <a:buNone/>
                <a:defRPr/>
              </a:pPr>
              <a:r>
                <a:rPr lang="ja-JP" altLang="en-US" sz="1400" b="1"/>
                <a:t>（</a:t>
              </a:r>
              <a:r>
                <a:rPr lang="en-US" altLang="ja-JP" sz="1400" b="1"/>
                <a:t>2</a:t>
              </a:r>
              <a:r>
                <a:rPr lang="ja-JP" altLang="en-US" sz="1400" b="1"/>
                <a:t>ヶ所）</a:t>
              </a:r>
              <a:endParaRPr lang="en-US" altLang="ja-JP" sz="1400" b="1"/>
            </a:p>
          </p:txBody>
        </p:sp>
        <p:sp>
          <p:nvSpPr>
            <p:cNvPr id="30" name="Text Box 44">
              <a:extLst>
                <a:ext uri="{FF2B5EF4-FFF2-40B4-BE49-F238E27FC236}">
                  <a16:creationId xmlns:a16="http://schemas.microsoft.com/office/drawing/2014/main" id="{35905DE3-B04A-4F4C-A680-83659E3226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9580" y="1639269"/>
              <a:ext cx="70848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1600" b="1" dirty="0"/>
                <a:t>-</a:t>
              </a:r>
            </a:p>
          </p:txBody>
        </p:sp>
        <p:sp>
          <p:nvSpPr>
            <p:cNvPr id="32" name="Text Box 44">
              <a:extLst>
                <a:ext uri="{FF2B5EF4-FFF2-40B4-BE49-F238E27FC236}">
                  <a16:creationId xmlns:a16="http://schemas.microsoft.com/office/drawing/2014/main" id="{35905DE3-B04A-4F4C-A680-83659E3226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1035" y="2708372"/>
              <a:ext cx="70848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1600" b="1" dirty="0"/>
                <a:t>-</a:t>
              </a:r>
            </a:p>
          </p:txBody>
        </p:sp>
        <p:sp>
          <p:nvSpPr>
            <p:cNvPr id="33" name="Text Box 44">
              <a:extLst>
                <a:ext uri="{FF2B5EF4-FFF2-40B4-BE49-F238E27FC236}">
                  <a16:creationId xmlns:a16="http://schemas.microsoft.com/office/drawing/2014/main" id="{35905DE3-B04A-4F4C-A680-83659E3226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3648" y="3788492"/>
              <a:ext cx="70848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1600" b="1" dirty="0"/>
                <a:t>-</a:t>
              </a:r>
            </a:p>
          </p:txBody>
        </p:sp>
        <p:sp>
          <p:nvSpPr>
            <p:cNvPr id="34" name="Text Box 44">
              <a:extLst>
                <a:ext uri="{FF2B5EF4-FFF2-40B4-BE49-F238E27FC236}">
                  <a16:creationId xmlns:a16="http://schemas.microsoft.com/office/drawing/2014/main" id="{35905DE3-B04A-4F4C-A680-83659E3226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2052" y="4901663"/>
              <a:ext cx="70848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1600" b="1" dirty="0"/>
                <a:t>-</a:t>
              </a:r>
            </a:p>
          </p:txBody>
        </p:sp>
        <p:sp>
          <p:nvSpPr>
            <p:cNvPr id="35" name="Text Box 44">
              <a:extLst>
                <a:ext uri="{FF2B5EF4-FFF2-40B4-BE49-F238E27FC236}">
                  <a16:creationId xmlns:a16="http://schemas.microsoft.com/office/drawing/2014/main" id="{35905DE3-B04A-4F4C-A680-83659E3226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7826" y="2575921"/>
              <a:ext cx="70848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1600" b="1" dirty="0"/>
                <a:t>-</a:t>
              </a:r>
            </a:p>
          </p:txBody>
        </p:sp>
        <p:sp>
          <p:nvSpPr>
            <p:cNvPr id="36" name="Text Box 44">
              <a:extLst>
                <a:ext uri="{FF2B5EF4-FFF2-40B4-BE49-F238E27FC236}">
                  <a16:creationId xmlns:a16="http://schemas.microsoft.com/office/drawing/2014/main" id="{35905DE3-B04A-4F4C-A680-83659E3226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8264" y="3616536"/>
              <a:ext cx="70848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1600" b="1" dirty="0"/>
                <a:t>-</a:t>
              </a:r>
            </a:p>
          </p:txBody>
        </p:sp>
        <p:sp>
          <p:nvSpPr>
            <p:cNvPr id="37" name="Text Box 44">
              <a:extLst>
                <a:ext uri="{FF2B5EF4-FFF2-40B4-BE49-F238E27FC236}">
                  <a16:creationId xmlns:a16="http://schemas.microsoft.com/office/drawing/2014/main" id="{35905DE3-B04A-4F4C-A680-83659E3226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59281" y="4718690"/>
              <a:ext cx="70848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1600" b="1" dirty="0"/>
                <a:t>-</a:t>
              </a:r>
            </a:p>
          </p:txBody>
        </p:sp>
        <p:sp>
          <p:nvSpPr>
            <p:cNvPr id="38" name="Text Box 44">
              <a:extLst>
                <a:ext uri="{FF2B5EF4-FFF2-40B4-BE49-F238E27FC236}">
                  <a16:creationId xmlns:a16="http://schemas.microsoft.com/office/drawing/2014/main" id="{35905DE3-B04A-4F4C-A680-83659E3226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1315" y="5849332"/>
              <a:ext cx="70848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1600" b="1" dirty="0"/>
                <a:t>-</a:t>
              </a:r>
            </a:p>
          </p:txBody>
        </p:sp>
      </p:grpSp>
      <p:cxnSp>
        <p:nvCxnSpPr>
          <p:cNvPr id="6" name="直線コネクタ 5"/>
          <p:cNvCxnSpPr/>
          <p:nvPr/>
        </p:nvCxnSpPr>
        <p:spPr>
          <a:xfrm>
            <a:off x="4173798" y="2315829"/>
            <a:ext cx="4320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44">
            <a:extLst>
              <a:ext uri="{FF2B5EF4-FFF2-40B4-BE49-F238E27FC236}">
                <a16:creationId xmlns:a16="http://schemas.microsoft.com/office/drawing/2014/main" id="{82BA8867-C021-4A3A-BCCA-7ACD2CE65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9742" y="2099805"/>
            <a:ext cx="7084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ja-JP" altLang="en-US" sz="2000" b="1" dirty="0"/>
              <a:t>糖</a:t>
            </a:r>
            <a:endParaRPr lang="en-US" altLang="ja-JP" sz="2000" b="1" dirty="0"/>
          </a:p>
        </p:txBody>
      </p:sp>
      <p:cxnSp>
        <p:nvCxnSpPr>
          <p:cNvPr id="44" name="直線コネクタ 43"/>
          <p:cNvCxnSpPr/>
          <p:nvPr/>
        </p:nvCxnSpPr>
        <p:spPr>
          <a:xfrm>
            <a:off x="6046006" y="2182830"/>
            <a:ext cx="4320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Box 44">
            <a:extLst>
              <a:ext uri="{FF2B5EF4-FFF2-40B4-BE49-F238E27FC236}">
                <a16:creationId xmlns:a16="http://schemas.microsoft.com/office/drawing/2014/main" id="{82BA8867-C021-4A3A-BCCA-7ACD2CE65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796" y="1977823"/>
            <a:ext cx="7084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ja-JP" altLang="en-US" sz="2000" b="1" dirty="0"/>
              <a:t>糖</a:t>
            </a:r>
            <a:endParaRPr lang="en-US" altLang="ja-JP" sz="2000" b="1" dirty="0"/>
          </a:p>
        </p:txBody>
      </p:sp>
      <p:sp>
        <p:nvSpPr>
          <p:cNvPr id="10" name="正方形/長方形 9"/>
          <p:cNvSpPr/>
          <p:nvPr/>
        </p:nvSpPr>
        <p:spPr>
          <a:xfrm>
            <a:off x="4029782" y="3755989"/>
            <a:ext cx="648072" cy="576064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Text Box 44">
            <a:extLst>
              <a:ext uri="{FF2B5EF4-FFF2-40B4-BE49-F238E27FC236}">
                <a16:creationId xmlns:a16="http://schemas.microsoft.com/office/drawing/2014/main" id="{82BA8867-C021-4A3A-BCCA-7ACD2CE65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7654" y="3539965"/>
            <a:ext cx="122413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b="1" dirty="0"/>
              <a:t>負に</a:t>
            </a:r>
            <a:endParaRPr lang="en-US" altLang="ja-JP" sz="2000" b="1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b="1" dirty="0"/>
              <a:t>帯電した</a:t>
            </a:r>
            <a:endParaRPr lang="en-US" altLang="ja-JP" sz="2000" b="1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b="1" dirty="0"/>
              <a:t>リン酸基</a:t>
            </a:r>
            <a:endParaRPr lang="en-US" altLang="ja-JP" sz="2000" b="1" dirty="0"/>
          </a:p>
        </p:txBody>
      </p:sp>
      <p:sp>
        <p:nvSpPr>
          <p:cNvPr id="93" name="Text Box 44">
            <a:extLst>
              <a:ext uri="{FF2B5EF4-FFF2-40B4-BE49-F238E27FC236}">
                <a16:creationId xmlns:a16="http://schemas.microsoft.com/office/drawing/2014/main" id="{D41467BC-35D4-4DA1-902D-00CEE6345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6814" y="6394391"/>
            <a:ext cx="504056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ja-JP" sz="2200" b="1" dirty="0"/>
              <a:t>2</a:t>
            </a:r>
            <a:r>
              <a:rPr lang="ja-JP" altLang="en-US" sz="2200" b="1" dirty="0" err="1"/>
              <a:t>つの</a:t>
            </a:r>
            <a:r>
              <a:rPr lang="en-US" altLang="ja-JP" sz="2200" b="1" dirty="0"/>
              <a:t>DNA</a:t>
            </a:r>
            <a:r>
              <a:rPr lang="ja-JP" altLang="en-US" sz="2200" b="1" dirty="0"/>
              <a:t>鎖の向きは互いに反対方向</a:t>
            </a:r>
            <a:endParaRPr lang="en-US" altLang="ja-JP" sz="2200" b="1" dirty="0"/>
          </a:p>
        </p:txBody>
      </p:sp>
      <p:sp>
        <p:nvSpPr>
          <p:cNvPr id="121" name="Text Box 44">
            <a:extLst>
              <a:ext uri="{FF2B5EF4-FFF2-40B4-BE49-F238E27FC236}">
                <a16:creationId xmlns:a16="http://schemas.microsoft.com/office/drawing/2014/main" id="{82BA8867-C021-4A3A-BCCA-7ACD2CE65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280" y="3501008"/>
            <a:ext cx="14401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b="1" dirty="0"/>
              <a:t>リン酸基</a:t>
            </a:r>
            <a:endParaRPr lang="en-US" altLang="ja-JP" sz="2000" b="1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b="1" dirty="0" err="1"/>
              <a:t>の負</a:t>
            </a:r>
            <a:r>
              <a:rPr lang="ja-JP" altLang="en-US" sz="2000" b="1" dirty="0"/>
              <a:t>電荷</a:t>
            </a:r>
            <a:endParaRPr lang="en-US" altLang="ja-JP" sz="2000" b="1" dirty="0"/>
          </a:p>
        </p:txBody>
      </p:sp>
      <p:cxnSp>
        <p:nvCxnSpPr>
          <p:cNvPr id="122" name="直線コネクタ 121"/>
          <p:cNvCxnSpPr/>
          <p:nvPr/>
        </p:nvCxnSpPr>
        <p:spPr>
          <a:xfrm flipV="1">
            <a:off x="7740352" y="3284984"/>
            <a:ext cx="432048" cy="216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グループ化 47"/>
          <p:cNvGrpSpPr/>
          <p:nvPr/>
        </p:nvGrpSpPr>
        <p:grpSpPr>
          <a:xfrm>
            <a:off x="7681407" y="1228690"/>
            <a:ext cx="1499105" cy="5270528"/>
            <a:chOff x="7681407" y="1228690"/>
            <a:chExt cx="1499105" cy="5270528"/>
          </a:xfrm>
        </p:grpSpPr>
        <p:grpSp>
          <p:nvGrpSpPr>
            <p:cNvPr id="42" name="グループ化 41"/>
            <p:cNvGrpSpPr/>
            <p:nvPr/>
          </p:nvGrpSpPr>
          <p:grpSpPr>
            <a:xfrm>
              <a:off x="7812360" y="1484784"/>
              <a:ext cx="1101343" cy="4666448"/>
              <a:chOff x="7334430" y="1556792"/>
              <a:chExt cx="1101343" cy="4666448"/>
            </a:xfrm>
          </p:grpSpPr>
          <p:grpSp>
            <p:nvGrpSpPr>
              <p:cNvPr id="25" name="グループ化 24"/>
              <p:cNvGrpSpPr/>
              <p:nvPr/>
            </p:nvGrpSpPr>
            <p:grpSpPr>
              <a:xfrm>
                <a:off x="7607690" y="1556792"/>
                <a:ext cx="548589" cy="4666448"/>
                <a:chOff x="7797588" y="1278542"/>
                <a:chExt cx="548589" cy="5025154"/>
              </a:xfrm>
            </p:grpSpPr>
            <p:sp>
              <p:nvSpPr>
                <p:cNvPr id="23" name="フリーフォーム 22"/>
                <p:cNvSpPr/>
                <p:nvPr/>
              </p:nvSpPr>
              <p:spPr>
                <a:xfrm>
                  <a:off x="7884368" y="1302818"/>
                  <a:ext cx="461809" cy="5000878"/>
                </a:xfrm>
                <a:custGeom>
                  <a:avLst/>
                  <a:gdLst>
                    <a:gd name="connsiteX0" fmla="*/ 454510 w 461809"/>
                    <a:gd name="connsiteY0" fmla="*/ 0 h 5000878"/>
                    <a:gd name="connsiteX1" fmla="*/ 430234 w 461809"/>
                    <a:gd name="connsiteY1" fmla="*/ 145656 h 5000878"/>
                    <a:gd name="connsiteX2" fmla="*/ 203657 w 461809"/>
                    <a:gd name="connsiteY2" fmla="*/ 258945 h 5000878"/>
                    <a:gd name="connsiteX3" fmla="*/ 414050 w 461809"/>
                    <a:gd name="connsiteY3" fmla="*/ 477430 h 5000878"/>
                    <a:gd name="connsiteX4" fmla="*/ 244118 w 461809"/>
                    <a:gd name="connsiteY4" fmla="*/ 655455 h 5000878"/>
                    <a:gd name="connsiteX5" fmla="*/ 195565 w 461809"/>
                    <a:gd name="connsiteY5" fmla="*/ 720191 h 5000878"/>
                    <a:gd name="connsiteX6" fmla="*/ 203657 w 461809"/>
                    <a:gd name="connsiteY6" fmla="*/ 849663 h 5000878"/>
                    <a:gd name="connsiteX7" fmla="*/ 341222 w 461809"/>
                    <a:gd name="connsiteY7" fmla="*/ 971044 h 5000878"/>
                    <a:gd name="connsiteX8" fmla="*/ 171289 w 461809"/>
                    <a:gd name="connsiteY8" fmla="*/ 1165253 h 5000878"/>
                    <a:gd name="connsiteX9" fmla="*/ 130829 w 461809"/>
                    <a:gd name="connsiteY9" fmla="*/ 1302817 h 5000878"/>
                    <a:gd name="connsiteX10" fmla="*/ 268394 w 461809"/>
                    <a:gd name="connsiteY10" fmla="*/ 1391830 h 5000878"/>
                    <a:gd name="connsiteX11" fmla="*/ 219841 w 461809"/>
                    <a:gd name="connsiteY11" fmla="*/ 1569855 h 5000878"/>
                    <a:gd name="connsiteX12" fmla="*/ 58001 w 461809"/>
                    <a:gd name="connsiteY12" fmla="*/ 1723603 h 5000878"/>
                    <a:gd name="connsiteX13" fmla="*/ 227933 w 461809"/>
                    <a:gd name="connsiteY13" fmla="*/ 1885444 h 5000878"/>
                    <a:gd name="connsiteX14" fmla="*/ 260302 w 461809"/>
                    <a:gd name="connsiteY14" fmla="*/ 1998732 h 5000878"/>
                    <a:gd name="connsiteX15" fmla="*/ 122737 w 461809"/>
                    <a:gd name="connsiteY15" fmla="*/ 2103929 h 5000878"/>
                    <a:gd name="connsiteX16" fmla="*/ 106553 w 461809"/>
                    <a:gd name="connsiteY16" fmla="*/ 2273862 h 5000878"/>
                    <a:gd name="connsiteX17" fmla="*/ 300762 w 461809"/>
                    <a:gd name="connsiteY17" fmla="*/ 2354782 h 5000878"/>
                    <a:gd name="connsiteX18" fmla="*/ 203657 w 461809"/>
                    <a:gd name="connsiteY18" fmla="*/ 2565175 h 5000878"/>
                    <a:gd name="connsiteX19" fmla="*/ 130829 w 461809"/>
                    <a:gd name="connsiteY19" fmla="*/ 2694647 h 5000878"/>
                    <a:gd name="connsiteX20" fmla="*/ 316946 w 461809"/>
                    <a:gd name="connsiteY20" fmla="*/ 2840304 h 5000878"/>
                    <a:gd name="connsiteX21" fmla="*/ 381682 w 461809"/>
                    <a:gd name="connsiteY21" fmla="*/ 2945501 h 5000878"/>
                    <a:gd name="connsiteX22" fmla="*/ 179381 w 461809"/>
                    <a:gd name="connsiteY22" fmla="*/ 3115433 h 5000878"/>
                    <a:gd name="connsiteX23" fmla="*/ 171289 w 461809"/>
                    <a:gd name="connsiteY23" fmla="*/ 3236814 h 5000878"/>
                    <a:gd name="connsiteX24" fmla="*/ 389774 w 461809"/>
                    <a:gd name="connsiteY24" fmla="*/ 3382470 h 5000878"/>
                    <a:gd name="connsiteX25" fmla="*/ 147013 w 461809"/>
                    <a:gd name="connsiteY25" fmla="*/ 3560495 h 5000878"/>
                    <a:gd name="connsiteX26" fmla="*/ 130829 w 461809"/>
                    <a:gd name="connsiteY26" fmla="*/ 3689968 h 5000878"/>
                    <a:gd name="connsiteX27" fmla="*/ 284578 w 461809"/>
                    <a:gd name="connsiteY27" fmla="*/ 3803256 h 5000878"/>
                    <a:gd name="connsiteX28" fmla="*/ 252210 w 461809"/>
                    <a:gd name="connsiteY28" fmla="*/ 3997465 h 5000878"/>
                    <a:gd name="connsiteX29" fmla="*/ 82277 w 461809"/>
                    <a:gd name="connsiteY29" fmla="*/ 4159306 h 5000878"/>
                    <a:gd name="connsiteX30" fmla="*/ 227933 w 461809"/>
                    <a:gd name="connsiteY30" fmla="*/ 4296870 h 5000878"/>
                    <a:gd name="connsiteX31" fmla="*/ 122737 w 461809"/>
                    <a:gd name="connsiteY31" fmla="*/ 4474895 h 5000878"/>
                    <a:gd name="connsiteX32" fmla="*/ 1356 w 461809"/>
                    <a:gd name="connsiteY32" fmla="*/ 4580092 h 5000878"/>
                    <a:gd name="connsiteX33" fmla="*/ 66093 w 461809"/>
                    <a:gd name="connsiteY33" fmla="*/ 4733840 h 5000878"/>
                    <a:gd name="connsiteX34" fmla="*/ 195565 w 461809"/>
                    <a:gd name="connsiteY34" fmla="*/ 4871405 h 5000878"/>
                    <a:gd name="connsiteX35" fmla="*/ 106553 w 461809"/>
                    <a:gd name="connsiteY35" fmla="*/ 5000878 h 500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461809" h="5000878">
                      <a:moveTo>
                        <a:pt x="454510" y="0"/>
                      </a:moveTo>
                      <a:cubicBezTo>
                        <a:pt x="463276" y="51249"/>
                        <a:pt x="472043" y="102499"/>
                        <a:pt x="430234" y="145656"/>
                      </a:cubicBezTo>
                      <a:cubicBezTo>
                        <a:pt x="388425" y="188813"/>
                        <a:pt x="206354" y="203649"/>
                        <a:pt x="203657" y="258945"/>
                      </a:cubicBezTo>
                      <a:cubicBezTo>
                        <a:pt x="200960" y="314241"/>
                        <a:pt x="407307" y="411345"/>
                        <a:pt x="414050" y="477430"/>
                      </a:cubicBezTo>
                      <a:cubicBezTo>
                        <a:pt x="420793" y="543515"/>
                        <a:pt x="280532" y="614995"/>
                        <a:pt x="244118" y="655455"/>
                      </a:cubicBezTo>
                      <a:cubicBezTo>
                        <a:pt x="207704" y="695915"/>
                        <a:pt x="202308" y="687823"/>
                        <a:pt x="195565" y="720191"/>
                      </a:cubicBezTo>
                      <a:cubicBezTo>
                        <a:pt x="188822" y="752559"/>
                        <a:pt x="179381" y="807854"/>
                        <a:pt x="203657" y="849663"/>
                      </a:cubicBezTo>
                      <a:cubicBezTo>
                        <a:pt x="227933" y="891472"/>
                        <a:pt x="346617" y="918446"/>
                        <a:pt x="341222" y="971044"/>
                      </a:cubicBezTo>
                      <a:cubicBezTo>
                        <a:pt x="335827" y="1023642"/>
                        <a:pt x="206354" y="1109958"/>
                        <a:pt x="171289" y="1165253"/>
                      </a:cubicBezTo>
                      <a:cubicBezTo>
                        <a:pt x="136223" y="1220549"/>
                        <a:pt x="114645" y="1265054"/>
                        <a:pt x="130829" y="1302817"/>
                      </a:cubicBezTo>
                      <a:cubicBezTo>
                        <a:pt x="147013" y="1340580"/>
                        <a:pt x="253559" y="1347324"/>
                        <a:pt x="268394" y="1391830"/>
                      </a:cubicBezTo>
                      <a:cubicBezTo>
                        <a:pt x="283229" y="1436336"/>
                        <a:pt x="254906" y="1514560"/>
                        <a:pt x="219841" y="1569855"/>
                      </a:cubicBezTo>
                      <a:cubicBezTo>
                        <a:pt x="184775" y="1625151"/>
                        <a:pt x="56652" y="1671005"/>
                        <a:pt x="58001" y="1723603"/>
                      </a:cubicBezTo>
                      <a:cubicBezTo>
                        <a:pt x="59350" y="1776201"/>
                        <a:pt x="194216" y="1839589"/>
                        <a:pt x="227933" y="1885444"/>
                      </a:cubicBezTo>
                      <a:cubicBezTo>
                        <a:pt x="261650" y="1931299"/>
                        <a:pt x="277835" y="1962318"/>
                        <a:pt x="260302" y="1998732"/>
                      </a:cubicBezTo>
                      <a:cubicBezTo>
                        <a:pt x="242769" y="2035146"/>
                        <a:pt x="148362" y="2058074"/>
                        <a:pt x="122737" y="2103929"/>
                      </a:cubicBezTo>
                      <a:cubicBezTo>
                        <a:pt x="97112" y="2149784"/>
                        <a:pt x="76882" y="2232053"/>
                        <a:pt x="106553" y="2273862"/>
                      </a:cubicBezTo>
                      <a:cubicBezTo>
                        <a:pt x="136224" y="2315671"/>
                        <a:pt x="284578" y="2306230"/>
                        <a:pt x="300762" y="2354782"/>
                      </a:cubicBezTo>
                      <a:cubicBezTo>
                        <a:pt x="316946" y="2403334"/>
                        <a:pt x="231979" y="2508531"/>
                        <a:pt x="203657" y="2565175"/>
                      </a:cubicBezTo>
                      <a:cubicBezTo>
                        <a:pt x="175335" y="2621819"/>
                        <a:pt x="111948" y="2648792"/>
                        <a:pt x="130829" y="2694647"/>
                      </a:cubicBezTo>
                      <a:cubicBezTo>
                        <a:pt x="149710" y="2740502"/>
                        <a:pt x="275137" y="2798495"/>
                        <a:pt x="316946" y="2840304"/>
                      </a:cubicBezTo>
                      <a:cubicBezTo>
                        <a:pt x="358755" y="2882113"/>
                        <a:pt x="404609" y="2899646"/>
                        <a:pt x="381682" y="2945501"/>
                      </a:cubicBezTo>
                      <a:cubicBezTo>
                        <a:pt x="358755" y="2991356"/>
                        <a:pt x="214446" y="3066881"/>
                        <a:pt x="179381" y="3115433"/>
                      </a:cubicBezTo>
                      <a:cubicBezTo>
                        <a:pt x="144316" y="3163985"/>
                        <a:pt x="136223" y="3192308"/>
                        <a:pt x="171289" y="3236814"/>
                      </a:cubicBezTo>
                      <a:cubicBezTo>
                        <a:pt x="206354" y="3281320"/>
                        <a:pt x="393820" y="3328523"/>
                        <a:pt x="389774" y="3382470"/>
                      </a:cubicBezTo>
                      <a:cubicBezTo>
                        <a:pt x="385728" y="3436417"/>
                        <a:pt x="190170" y="3509245"/>
                        <a:pt x="147013" y="3560495"/>
                      </a:cubicBezTo>
                      <a:cubicBezTo>
                        <a:pt x="103856" y="3611745"/>
                        <a:pt x="107902" y="3649508"/>
                        <a:pt x="130829" y="3689968"/>
                      </a:cubicBezTo>
                      <a:cubicBezTo>
                        <a:pt x="153756" y="3730428"/>
                        <a:pt x="264348" y="3752007"/>
                        <a:pt x="284578" y="3803256"/>
                      </a:cubicBezTo>
                      <a:cubicBezTo>
                        <a:pt x="304808" y="3854505"/>
                        <a:pt x="285927" y="3938123"/>
                        <a:pt x="252210" y="3997465"/>
                      </a:cubicBezTo>
                      <a:cubicBezTo>
                        <a:pt x="218493" y="4056807"/>
                        <a:pt x="86323" y="4109405"/>
                        <a:pt x="82277" y="4159306"/>
                      </a:cubicBezTo>
                      <a:cubicBezTo>
                        <a:pt x="78231" y="4209207"/>
                        <a:pt x="221190" y="4244272"/>
                        <a:pt x="227933" y="4296870"/>
                      </a:cubicBezTo>
                      <a:cubicBezTo>
                        <a:pt x="234676" y="4349468"/>
                        <a:pt x="160500" y="4427691"/>
                        <a:pt x="122737" y="4474895"/>
                      </a:cubicBezTo>
                      <a:cubicBezTo>
                        <a:pt x="84974" y="4522099"/>
                        <a:pt x="10797" y="4536935"/>
                        <a:pt x="1356" y="4580092"/>
                      </a:cubicBezTo>
                      <a:cubicBezTo>
                        <a:pt x="-8085" y="4623249"/>
                        <a:pt x="33725" y="4685288"/>
                        <a:pt x="66093" y="4733840"/>
                      </a:cubicBezTo>
                      <a:cubicBezTo>
                        <a:pt x="98461" y="4782392"/>
                        <a:pt x="188822" y="4826899"/>
                        <a:pt x="195565" y="4871405"/>
                      </a:cubicBezTo>
                      <a:cubicBezTo>
                        <a:pt x="202308" y="4915911"/>
                        <a:pt x="154430" y="4958394"/>
                        <a:pt x="106553" y="5000878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4" name="フリーフォーム 23"/>
                <p:cNvSpPr/>
                <p:nvPr/>
              </p:nvSpPr>
              <p:spPr>
                <a:xfrm>
                  <a:off x="7797588" y="1278542"/>
                  <a:ext cx="483411" cy="5025154"/>
                </a:xfrm>
                <a:custGeom>
                  <a:avLst/>
                  <a:gdLst>
                    <a:gd name="connsiteX0" fmla="*/ 383460 w 483411"/>
                    <a:gd name="connsiteY0" fmla="*/ 0 h 5025154"/>
                    <a:gd name="connsiteX1" fmla="*/ 310631 w 483411"/>
                    <a:gd name="connsiteY1" fmla="*/ 178024 h 5025154"/>
                    <a:gd name="connsiteX2" fmla="*/ 480564 w 483411"/>
                    <a:gd name="connsiteY2" fmla="*/ 364141 h 5025154"/>
                    <a:gd name="connsiteX3" fmla="*/ 407736 w 483411"/>
                    <a:gd name="connsiteY3" fmla="*/ 501706 h 5025154"/>
                    <a:gd name="connsiteX4" fmla="*/ 286355 w 483411"/>
                    <a:gd name="connsiteY4" fmla="*/ 582626 h 5025154"/>
                    <a:gd name="connsiteX5" fmla="*/ 278263 w 483411"/>
                    <a:gd name="connsiteY5" fmla="*/ 712099 h 5025154"/>
                    <a:gd name="connsiteX6" fmla="*/ 440104 w 483411"/>
                    <a:gd name="connsiteY6" fmla="*/ 841571 h 5025154"/>
                    <a:gd name="connsiteX7" fmla="*/ 383460 w 483411"/>
                    <a:gd name="connsiteY7" fmla="*/ 962952 h 5025154"/>
                    <a:gd name="connsiteX8" fmla="*/ 164975 w 483411"/>
                    <a:gd name="connsiteY8" fmla="*/ 1173345 h 5025154"/>
                    <a:gd name="connsiteX9" fmla="*/ 383460 w 483411"/>
                    <a:gd name="connsiteY9" fmla="*/ 1302817 h 5025154"/>
                    <a:gd name="connsiteX10" fmla="*/ 270171 w 483411"/>
                    <a:gd name="connsiteY10" fmla="*/ 1480842 h 5025154"/>
                    <a:gd name="connsiteX11" fmla="*/ 132607 w 483411"/>
                    <a:gd name="connsiteY11" fmla="*/ 1602223 h 5025154"/>
                    <a:gd name="connsiteX12" fmla="*/ 334908 w 483411"/>
                    <a:gd name="connsiteY12" fmla="*/ 1804523 h 5025154"/>
                    <a:gd name="connsiteX13" fmla="*/ 221619 w 483411"/>
                    <a:gd name="connsiteY13" fmla="*/ 1958272 h 5025154"/>
                    <a:gd name="connsiteX14" fmla="*/ 132607 w 483411"/>
                    <a:gd name="connsiteY14" fmla="*/ 2079653 h 5025154"/>
                    <a:gd name="connsiteX15" fmla="*/ 375368 w 483411"/>
                    <a:gd name="connsiteY15" fmla="*/ 2314322 h 5025154"/>
                    <a:gd name="connsiteX16" fmla="*/ 229711 w 483411"/>
                    <a:gd name="connsiteY16" fmla="*/ 2468070 h 5025154"/>
                    <a:gd name="connsiteX17" fmla="*/ 189251 w 483411"/>
                    <a:gd name="connsiteY17" fmla="*/ 2581359 h 5025154"/>
                    <a:gd name="connsiteX18" fmla="*/ 440104 w 483411"/>
                    <a:gd name="connsiteY18" fmla="*/ 2791752 h 5025154"/>
                    <a:gd name="connsiteX19" fmla="*/ 286355 w 483411"/>
                    <a:gd name="connsiteY19" fmla="*/ 2977869 h 5025154"/>
                    <a:gd name="connsiteX20" fmla="*/ 237803 w 483411"/>
                    <a:gd name="connsiteY20" fmla="*/ 3131617 h 5025154"/>
                    <a:gd name="connsiteX21" fmla="*/ 399644 w 483411"/>
                    <a:gd name="connsiteY21" fmla="*/ 3244906 h 5025154"/>
                    <a:gd name="connsiteX22" fmla="*/ 407736 w 483411"/>
                    <a:gd name="connsiteY22" fmla="*/ 3358194 h 5025154"/>
                    <a:gd name="connsiteX23" fmla="*/ 237803 w 483411"/>
                    <a:gd name="connsiteY23" fmla="*/ 3471483 h 5025154"/>
                    <a:gd name="connsiteX24" fmla="*/ 229711 w 483411"/>
                    <a:gd name="connsiteY24" fmla="*/ 3592863 h 5025154"/>
                    <a:gd name="connsiteX25" fmla="*/ 391552 w 483411"/>
                    <a:gd name="connsiteY25" fmla="*/ 3722336 h 5025154"/>
                    <a:gd name="connsiteX26" fmla="*/ 318724 w 483411"/>
                    <a:gd name="connsiteY26" fmla="*/ 3892269 h 5025154"/>
                    <a:gd name="connsiteX27" fmla="*/ 213527 w 483411"/>
                    <a:gd name="connsiteY27" fmla="*/ 3948913 h 5025154"/>
                    <a:gd name="connsiteX28" fmla="*/ 140699 w 483411"/>
                    <a:gd name="connsiteY28" fmla="*/ 4054109 h 5025154"/>
                    <a:gd name="connsiteX29" fmla="*/ 334908 w 483411"/>
                    <a:gd name="connsiteY29" fmla="*/ 4199766 h 5025154"/>
                    <a:gd name="connsiteX30" fmla="*/ 116423 w 483411"/>
                    <a:gd name="connsiteY30" fmla="*/ 4474895 h 5025154"/>
                    <a:gd name="connsiteX31" fmla="*/ 156883 w 483411"/>
                    <a:gd name="connsiteY31" fmla="*/ 4580092 h 5025154"/>
                    <a:gd name="connsiteX32" fmla="*/ 302539 w 483411"/>
                    <a:gd name="connsiteY32" fmla="*/ 4725748 h 5025154"/>
                    <a:gd name="connsiteX33" fmla="*/ 245895 w 483411"/>
                    <a:gd name="connsiteY33" fmla="*/ 4814761 h 5025154"/>
                    <a:gd name="connsiteX34" fmla="*/ 19318 w 483411"/>
                    <a:gd name="connsiteY34" fmla="*/ 4936141 h 5025154"/>
                    <a:gd name="connsiteX35" fmla="*/ 27410 w 483411"/>
                    <a:gd name="connsiteY35" fmla="*/ 5025154 h 5025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483411" h="5025154">
                      <a:moveTo>
                        <a:pt x="383460" y="0"/>
                      </a:moveTo>
                      <a:cubicBezTo>
                        <a:pt x="338953" y="58667"/>
                        <a:pt x="294447" y="117334"/>
                        <a:pt x="310631" y="178024"/>
                      </a:cubicBezTo>
                      <a:cubicBezTo>
                        <a:pt x="326815" y="238714"/>
                        <a:pt x="464380" y="310194"/>
                        <a:pt x="480564" y="364141"/>
                      </a:cubicBezTo>
                      <a:cubicBezTo>
                        <a:pt x="496748" y="418088"/>
                        <a:pt x="440104" y="465292"/>
                        <a:pt x="407736" y="501706"/>
                      </a:cubicBezTo>
                      <a:cubicBezTo>
                        <a:pt x="375368" y="538120"/>
                        <a:pt x="307934" y="547561"/>
                        <a:pt x="286355" y="582626"/>
                      </a:cubicBezTo>
                      <a:cubicBezTo>
                        <a:pt x="264776" y="617691"/>
                        <a:pt x="252638" y="668942"/>
                        <a:pt x="278263" y="712099"/>
                      </a:cubicBezTo>
                      <a:cubicBezTo>
                        <a:pt x="303888" y="755257"/>
                        <a:pt x="422571" y="799762"/>
                        <a:pt x="440104" y="841571"/>
                      </a:cubicBezTo>
                      <a:cubicBezTo>
                        <a:pt x="457637" y="883380"/>
                        <a:pt x="429315" y="907656"/>
                        <a:pt x="383460" y="962952"/>
                      </a:cubicBezTo>
                      <a:cubicBezTo>
                        <a:pt x="337605" y="1018248"/>
                        <a:pt x="164975" y="1116701"/>
                        <a:pt x="164975" y="1173345"/>
                      </a:cubicBezTo>
                      <a:cubicBezTo>
                        <a:pt x="164975" y="1229989"/>
                        <a:pt x="365927" y="1251568"/>
                        <a:pt x="383460" y="1302817"/>
                      </a:cubicBezTo>
                      <a:cubicBezTo>
                        <a:pt x="400993" y="1354066"/>
                        <a:pt x="311980" y="1430941"/>
                        <a:pt x="270171" y="1480842"/>
                      </a:cubicBezTo>
                      <a:cubicBezTo>
                        <a:pt x="228362" y="1530743"/>
                        <a:pt x="121817" y="1548276"/>
                        <a:pt x="132607" y="1602223"/>
                      </a:cubicBezTo>
                      <a:cubicBezTo>
                        <a:pt x="143397" y="1656170"/>
                        <a:pt x="320073" y="1745182"/>
                        <a:pt x="334908" y="1804523"/>
                      </a:cubicBezTo>
                      <a:cubicBezTo>
                        <a:pt x="349743" y="1863865"/>
                        <a:pt x="221619" y="1958272"/>
                        <a:pt x="221619" y="1958272"/>
                      </a:cubicBezTo>
                      <a:cubicBezTo>
                        <a:pt x="187902" y="2004127"/>
                        <a:pt x="106982" y="2020311"/>
                        <a:pt x="132607" y="2079653"/>
                      </a:cubicBezTo>
                      <a:cubicBezTo>
                        <a:pt x="158232" y="2138995"/>
                        <a:pt x="359184" y="2249586"/>
                        <a:pt x="375368" y="2314322"/>
                      </a:cubicBezTo>
                      <a:cubicBezTo>
                        <a:pt x="391552" y="2379058"/>
                        <a:pt x="260730" y="2423564"/>
                        <a:pt x="229711" y="2468070"/>
                      </a:cubicBezTo>
                      <a:cubicBezTo>
                        <a:pt x="198692" y="2512576"/>
                        <a:pt x="154186" y="2527412"/>
                        <a:pt x="189251" y="2581359"/>
                      </a:cubicBezTo>
                      <a:cubicBezTo>
                        <a:pt x="224316" y="2635306"/>
                        <a:pt x="423920" y="2725667"/>
                        <a:pt x="440104" y="2791752"/>
                      </a:cubicBezTo>
                      <a:cubicBezTo>
                        <a:pt x="456288" y="2857837"/>
                        <a:pt x="320072" y="2921225"/>
                        <a:pt x="286355" y="2977869"/>
                      </a:cubicBezTo>
                      <a:cubicBezTo>
                        <a:pt x="252638" y="3034513"/>
                        <a:pt x="218922" y="3087111"/>
                        <a:pt x="237803" y="3131617"/>
                      </a:cubicBezTo>
                      <a:cubicBezTo>
                        <a:pt x="256684" y="3176123"/>
                        <a:pt x="371322" y="3207143"/>
                        <a:pt x="399644" y="3244906"/>
                      </a:cubicBezTo>
                      <a:cubicBezTo>
                        <a:pt x="427966" y="3282669"/>
                        <a:pt x="434710" y="3320431"/>
                        <a:pt x="407736" y="3358194"/>
                      </a:cubicBezTo>
                      <a:cubicBezTo>
                        <a:pt x="380762" y="3395957"/>
                        <a:pt x="267474" y="3432371"/>
                        <a:pt x="237803" y="3471483"/>
                      </a:cubicBezTo>
                      <a:cubicBezTo>
                        <a:pt x="208132" y="3510595"/>
                        <a:pt x="204086" y="3551054"/>
                        <a:pt x="229711" y="3592863"/>
                      </a:cubicBezTo>
                      <a:cubicBezTo>
                        <a:pt x="255336" y="3634672"/>
                        <a:pt x="376717" y="3672435"/>
                        <a:pt x="391552" y="3722336"/>
                      </a:cubicBezTo>
                      <a:cubicBezTo>
                        <a:pt x="406387" y="3772237"/>
                        <a:pt x="348395" y="3854506"/>
                        <a:pt x="318724" y="3892269"/>
                      </a:cubicBezTo>
                      <a:cubicBezTo>
                        <a:pt x="289053" y="3930032"/>
                        <a:pt x="243198" y="3921940"/>
                        <a:pt x="213527" y="3948913"/>
                      </a:cubicBezTo>
                      <a:cubicBezTo>
                        <a:pt x="183856" y="3975886"/>
                        <a:pt x="120469" y="4012300"/>
                        <a:pt x="140699" y="4054109"/>
                      </a:cubicBezTo>
                      <a:cubicBezTo>
                        <a:pt x="160929" y="4095918"/>
                        <a:pt x="338954" y="4129635"/>
                        <a:pt x="334908" y="4199766"/>
                      </a:cubicBezTo>
                      <a:cubicBezTo>
                        <a:pt x="330862" y="4269897"/>
                        <a:pt x="146094" y="4411507"/>
                        <a:pt x="116423" y="4474895"/>
                      </a:cubicBezTo>
                      <a:cubicBezTo>
                        <a:pt x="86752" y="4538283"/>
                        <a:pt x="125864" y="4538283"/>
                        <a:pt x="156883" y="4580092"/>
                      </a:cubicBezTo>
                      <a:cubicBezTo>
                        <a:pt x="187902" y="4621901"/>
                        <a:pt x="287704" y="4686637"/>
                        <a:pt x="302539" y="4725748"/>
                      </a:cubicBezTo>
                      <a:cubicBezTo>
                        <a:pt x="317374" y="4764859"/>
                        <a:pt x="293098" y="4779696"/>
                        <a:pt x="245895" y="4814761"/>
                      </a:cubicBezTo>
                      <a:cubicBezTo>
                        <a:pt x="198692" y="4849826"/>
                        <a:pt x="55732" y="4901076"/>
                        <a:pt x="19318" y="4936141"/>
                      </a:cubicBezTo>
                      <a:cubicBezTo>
                        <a:pt x="-17096" y="4971206"/>
                        <a:pt x="5157" y="4998180"/>
                        <a:pt x="27410" y="5025154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41" name="グループ化 40"/>
              <p:cNvGrpSpPr/>
              <p:nvPr/>
            </p:nvGrpSpPr>
            <p:grpSpPr>
              <a:xfrm>
                <a:off x="7727289" y="1812005"/>
                <a:ext cx="708484" cy="461665"/>
                <a:chOff x="7727289" y="1812005"/>
                <a:chExt cx="708484" cy="461665"/>
              </a:xfrm>
            </p:grpSpPr>
            <p:sp>
              <p:nvSpPr>
                <p:cNvPr id="39" name="楕円 38"/>
                <p:cNvSpPr/>
                <p:nvPr/>
              </p:nvSpPr>
              <p:spPr>
                <a:xfrm>
                  <a:off x="7910494" y="1948916"/>
                  <a:ext cx="333914" cy="18394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" name="Text Box 44">
                  <a:extLst>
                    <a:ext uri="{FF2B5EF4-FFF2-40B4-BE49-F238E27FC236}">
                      <a16:creationId xmlns:a16="http://schemas.microsoft.com/office/drawing/2014/main" id="{82BA8867-C021-4A3A-BCCA-7ACD2CE65E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27289" y="1812005"/>
                  <a:ext cx="708484" cy="4616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  <a:defRPr/>
                  </a:pPr>
                  <a:r>
                    <a:rPr lang="ja-JP" altLang="en-US" sz="2400" b="1" dirty="0"/>
                    <a:t>－</a:t>
                  </a:r>
                  <a:endParaRPr lang="en-US" altLang="ja-JP" sz="2400" b="1" dirty="0"/>
                </a:p>
              </p:txBody>
            </p:sp>
          </p:grpSp>
          <p:grpSp>
            <p:nvGrpSpPr>
              <p:cNvPr id="95" name="グループ化 94"/>
              <p:cNvGrpSpPr/>
              <p:nvPr/>
            </p:nvGrpSpPr>
            <p:grpSpPr>
              <a:xfrm>
                <a:off x="7452320" y="2247255"/>
                <a:ext cx="708484" cy="461665"/>
                <a:chOff x="7727289" y="1812005"/>
                <a:chExt cx="708484" cy="461665"/>
              </a:xfrm>
            </p:grpSpPr>
            <p:sp>
              <p:nvSpPr>
                <p:cNvPr id="98" name="楕円 97"/>
                <p:cNvSpPr/>
                <p:nvPr/>
              </p:nvSpPr>
              <p:spPr>
                <a:xfrm>
                  <a:off x="7910494" y="1948916"/>
                  <a:ext cx="333914" cy="18394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9" name="Text Box 44">
                  <a:extLst>
                    <a:ext uri="{FF2B5EF4-FFF2-40B4-BE49-F238E27FC236}">
                      <a16:creationId xmlns:a16="http://schemas.microsoft.com/office/drawing/2014/main" id="{82BA8867-C021-4A3A-BCCA-7ACD2CE65E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27289" y="1812005"/>
                  <a:ext cx="708484" cy="4616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  <a:defRPr/>
                  </a:pPr>
                  <a:r>
                    <a:rPr lang="ja-JP" altLang="en-US" sz="2400" b="1" dirty="0"/>
                    <a:t>－</a:t>
                  </a:r>
                  <a:endParaRPr lang="en-US" altLang="ja-JP" sz="2400" b="1" dirty="0"/>
                </a:p>
              </p:txBody>
            </p:sp>
          </p:grpSp>
          <p:grpSp>
            <p:nvGrpSpPr>
              <p:cNvPr id="100" name="グループ化 99"/>
              <p:cNvGrpSpPr/>
              <p:nvPr/>
            </p:nvGrpSpPr>
            <p:grpSpPr>
              <a:xfrm>
                <a:off x="7668344" y="2646484"/>
                <a:ext cx="708484" cy="461665"/>
                <a:chOff x="7727289" y="1812005"/>
                <a:chExt cx="708484" cy="461665"/>
              </a:xfrm>
            </p:grpSpPr>
            <p:sp>
              <p:nvSpPr>
                <p:cNvPr id="101" name="楕円 100"/>
                <p:cNvSpPr/>
                <p:nvPr/>
              </p:nvSpPr>
              <p:spPr>
                <a:xfrm>
                  <a:off x="7910494" y="1948916"/>
                  <a:ext cx="333914" cy="18394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2" name="Text Box 44">
                  <a:extLst>
                    <a:ext uri="{FF2B5EF4-FFF2-40B4-BE49-F238E27FC236}">
                      <a16:creationId xmlns:a16="http://schemas.microsoft.com/office/drawing/2014/main" id="{82BA8867-C021-4A3A-BCCA-7ACD2CE65E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27289" y="1812005"/>
                  <a:ext cx="708484" cy="4616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  <a:defRPr/>
                  </a:pPr>
                  <a:r>
                    <a:rPr lang="ja-JP" altLang="en-US" sz="2400" b="1" dirty="0"/>
                    <a:t>－</a:t>
                  </a:r>
                  <a:endParaRPr lang="en-US" altLang="ja-JP" sz="2400" b="1" dirty="0"/>
                </a:p>
              </p:txBody>
            </p:sp>
          </p:grpSp>
          <p:grpSp>
            <p:nvGrpSpPr>
              <p:cNvPr id="103" name="グループ化 102"/>
              <p:cNvGrpSpPr/>
              <p:nvPr/>
            </p:nvGrpSpPr>
            <p:grpSpPr>
              <a:xfrm>
                <a:off x="7465383" y="3068960"/>
                <a:ext cx="708484" cy="461665"/>
                <a:chOff x="7727289" y="1812005"/>
                <a:chExt cx="708484" cy="461665"/>
              </a:xfrm>
            </p:grpSpPr>
            <p:sp>
              <p:nvSpPr>
                <p:cNvPr id="104" name="楕円 103"/>
                <p:cNvSpPr/>
                <p:nvPr/>
              </p:nvSpPr>
              <p:spPr>
                <a:xfrm>
                  <a:off x="7910494" y="1948916"/>
                  <a:ext cx="333914" cy="18394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5" name="Text Box 44">
                  <a:extLst>
                    <a:ext uri="{FF2B5EF4-FFF2-40B4-BE49-F238E27FC236}">
                      <a16:creationId xmlns:a16="http://schemas.microsoft.com/office/drawing/2014/main" id="{82BA8867-C021-4A3A-BCCA-7ACD2CE65E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27289" y="1812005"/>
                  <a:ext cx="708484" cy="4616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  <a:defRPr/>
                  </a:pPr>
                  <a:r>
                    <a:rPr lang="ja-JP" altLang="en-US" sz="2400" b="1" dirty="0"/>
                    <a:t>－</a:t>
                  </a:r>
                  <a:endParaRPr lang="en-US" altLang="ja-JP" sz="2400" b="1" dirty="0"/>
                </a:p>
              </p:txBody>
            </p:sp>
          </p:grpSp>
          <p:grpSp>
            <p:nvGrpSpPr>
              <p:cNvPr id="106" name="グループ化 105"/>
              <p:cNvGrpSpPr/>
              <p:nvPr/>
            </p:nvGrpSpPr>
            <p:grpSpPr>
              <a:xfrm>
                <a:off x="7668344" y="3556462"/>
                <a:ext cx="708484" cy="461665"/>
                <a:chOff x="7727289" y="1812005"/>
                <a:chExt cx="708484" cy="461665"/>
              </a:xfrm>
            </p:grpSpPr>
            <p:sp>
              <p:nvSpPr>
                <p:cNvPr id="107" name="楕円 106"/>
                <p:cNvSpPr/>
                <p:nvPr/>
              </p:nvSpPr>
              <p:spPr>
                <a:xfrm>
                  <a:off x="7910494" y="1948916"/>
                  <a:ext cx="333914" cy="18394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8" name="Text Box 44">
                  <a:extLst>
                    <a:ext uri="{FF2B5EF4-FFF2-40B4-BE49-F238E27FC236}">
                      <a16:creationId xmlns:a16="http://schemas.microsoft.com/office/drawing/2014/main" id="{82BA8867-C021-4A3A-BCCA-7ACD2CE65E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27289" y="1812005"/>
                  <a:ext cx="708484" cy="4616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  <a:defRPr/>
                  </a:pPr>
                  <a:r>
                    <a:rPr lang="ja-JP" altLang="en-US" sz="2400" b="1" dirty="0"/>
                    <a:t>－</a:t>
                  </a:r>
                  <a:endParaRPr lang="en-US" altLang="ja-JP" sz="2400" b="1" dirty="0"/>
                </a:p>
              </p:txBody>
            </p:sp>
          </p:grpSp>
          <p:grpSp>
            <p:nvGrpSpPr>
              <p:cNvPr id="109" name="グループ化 108"/>
              <p:cNvGrpSpPr/>
              <p:nvPr/>
            </p:nvGrpSpPr>
            <p:grpSpPr>
              <a:xfrm>
                <a:off x="7668344" y="3975447"/>
                <a:ext cx="708484" cy="461665"/>
                <a:chOff x="7727289" y="1812005"/>
                <a:chExt cx="708484" cy="461665"/>
              </a:xfrm>
            </p:grpSpPr>
            <p:sp>
              <p:nvSpPr>
                <p:cNvPr id="110" name="楕円 109"/>
                <p:cNvSpPr/>
                <p:nvPr/>
              </p:nvSpPr>
              <p:spPr>
                <a:xfrm>
                  <a:off x="7910494" y="1948916"/>
                  <a:ext cx="333914" cy="18394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1" name="Text Box 44">
                  <a:extLst>
                    <a:ext uri="{FF2B5EF4-FFF2-40B4-BE49-F238E27FC236}">
                      <a16:creationId xmlns:a16="http://schemas.microsoft.com/office/drawing/2014/main" id="{82BA8867-C021-4A3A-BCCA-7ACD2CE65E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27289" y="1812005"/>
                  <a:ext cx="708484" cy="4616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  <a:defRPr/>
                  </a:pPr>
                  <a:r>
                    <a:rPr lang="ja-JP" altLang="en-US" sz="2400" b="1" dirty="0"/>
                    <a:t>－</a:t>
                  </a:r>
                  <a:endParaRPr lang="en-US" altLang="ja-JP" sz="2400" b="1" dirty="0"/>
                </a:p>
              </p:txBody>
            </p:sp>
          </p:grpSp>
          <p:grpSp>
            <p:nvGrpSpPr>
              <p:cNvPr id="112" name="グループ化 111"/>
              <p:cNvGrpSpPr/>
              <p:nvPr/>
            </p:nvGrpSpPr>
            <p:grpSpPr>
              <a:xfrm>
                <a:off x="7465383" y="4636582"/>
                <a:ext cx="708484" cy="461665"/>
                <a:chOff x="7727289" y="1812005"/>
                <a:chExt cx="708484" cy="461665"/>
              </a:xfrm>
            </p:grpSpPr>
            <p:sp>
              <p:nvSpPr>
                <p:cNvPr id="113" name="楕円 112"/>
                <p:cNvSpPr/>
                <p:nvPr/>
              </p:nvSpPr>
              <p:spPr>
                <a:xfrm>
                  <a:off x="7910494" y="1948916"/>
                  <a:ext cx="333914" cy="18394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4" name="Text Box 44">
                  <a:extLst>
                    <a:ext uri="{FF2B5EF4-FFF2-40B4-BE49-F238E27FC236}">
                      <a16:creationId xmlns:a16="http://schemas.microsoft.com/office/drawing/2014/main" id="{82BA8867-C021-4A3A-BCCA-7ACD2CE65E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27289" y="1812005"/>
                  <a:ext cx="708484" cy="4616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  <a:defRPr/>
                  </a:pPr>
                  <a:r>
                    <a:rPr lang="ja-JP" altLang="en-US" sz="2400" b="1" dirty="0"/>
                    <a:t>－</a:t>
                  </a:r>
                  <a:endParaRPr lang="en-US" altLang="ja-JP" sz="2400" b="1" dirty="0"/>
                </a:p>
              </p:txBody>
            </p:sp>
          </p:grpSp>
          <p:grpSp>
            <p:nvGrpSpPr>
              <p:cNvPr id="115" name="グループ化 114"/>
              <p:cNvGrpSpPr/>
              <p:nvPr/>
            </p:nvGrpSpPr>
            <p:grpSpPr>
              <a:xfrm>
                <a:off x="7524328" y="5157192"/>
                <a:ext cx="708484" cy="461665"/>
                <a:chOff x="7727289" y="1812005"/>
                <a:chExt cx="708484" cy="461665"/>
              </a:xfrm>
            </p:grpSpPr>
            <p:sp>
              <p:nvSpPr>
                <p:cNvPr id="116" name="楕円 115"/>
                <p:cNvSpPr/>
                <p:nvPr/>
              </p:nvSpPr>
              <p:spPr>
                <a:xfrm>
                  <a:off x="7910494" y="1948916"/>
                  <a:ext cx="333914" cy="18394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7" name="Text Box 44">
                  <a:extLst>
                    <a:ext uri="{FF2B5EF4-FFF2-40B4-BE49-F238E27FC236}">
                      <a16:creationId xmlns:a16="http://schemas.microsoft.com/office/drawing/2014/main" id="{82BA8867-C021-4A3A-BCCA-7ACD2CE65E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27289" y="1812005"/>
                  <a:ext cx="708484" cy="4616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  <a:defRPr/>
                  </a:pPr>
                  <a:r>
                    <a:rPr lang="ja-JP" altLang="en-US" sz="2400" b="1" dirty="0"/>
                    <a:t>－</a:t>
                  </a:r>
                  <a:endParaRPr lang="en-US" altLang="ja-JP" sz="2400" b="1" dirty="0"/>
                </a:p>
              </p:txBody>
            </p:sp>
          </p:grpSp>
          <p:grpSp>
            <p:nvGrpSpPr>
              <p:cNvPr id="118" name="グループ化 117"/>
              <p:cNvGrpSpPr/>
              <p:nvPr/>
            </p:nvGrpSpPr>
            <p:grpSpPr>
              <a:xfrm>
                <a:off x="7334430" y="5729765"/>
                <a:ext cx="708484" cy="461665"/>
                <a:chOff x="7727289" y="1812005"/>
                <a:chExt cx="708484" cy="461665"/>
              </a:xfrm>
            </p:grpSpPr>
            <p:sp>
              <p:nvSpPr>
                <p:cNvPr id="119" name="楕円 118"/>
                <p:cNvSpPr/>
                <p:nvPr/>
              </p:nvSpPr>
              <p:spPr>
                <a:xfrm>
                  <a:off x="7910494" y="1948916"/>
                  <a:ext cx="333914" cy="18394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0" name="Text Box 44">
                  <a:extLst>
                    <a:ext uri="{FF2B5EF4-FFF2-40B4-BE49-F238E27FC236}">
                      <a16:creationId xmlns:a16="http://schemas.microsoft.com/office/drawing/2014/main" id="{82BA8867-C021-4A3A-BCCA-7ACD2CE65E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27289" y="1812005"/>
                  <a:ext cx="708484" cy="4616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  <a:defRPr/>
                  </a:pPr>
                  <a:r>
                    <a:rPr lang="ja-JP" altLang="en-US" sz="2400" b="1" dirty="0"/>
                    <a:t>－</a:t>
                  </a:r>
                  <a:endParaRPr lang="en-US" altLang="ja-JP" sz="2400" b="1" dirty="0"/>
                </a:p>
              </p:txBody>
            </p:sp>
          </p:grpSp>
        </p:grpSp>
        <p:sp>
          <p:nvSpPr>
            <p:cNvPr id="123" name="Text Box 44">
              <a:extLst>
                <a:ext uri="{FF2B5EF4-FFF2-40B4-BE49-F238E27FC236}">
                  <a16:creationId xmlns:a16="http://schemas.microsoft.com/office/drawing/2014/main" id="{35905DE3-B04A-4F4C-A680-83659E3226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5964" y="1228690"/>
              <a:ext cx="70848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2000" b="1" dirty="0"/>
                <a:t>3’</a:t>
              </a:r>
            </a:p>
          </p:txBody>
        </p:sp>
        <p:sp>
          <p:nvSpPr>
            <p:cNvPr id="124" name="Text Box 44">
              <a:extLst>
                <a:ext uri="{FF2B5EF4-FFF2-40B4-BE49-F238E27FC236}">
                  <a16:creationId xmlns:a16="http://schemas.microsoft.com/office/drawing/2014/main" id="{35905DE3-B04A-4F4C-A680-83659E3226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1407" y="6093296"/>
              <a:ext cx="70848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2000" b="1" dirty="0"/>
                <a:t>3’</a:t>
              </a:r>
            </a:p>
          </p:txBody>
        </p:sp>
        <p:sp>
          <p:nvSpPr>
            <p:cNvPr id="125" name="Text Box 44">
              <a:extLst>
                <a:ext uri="{FF2B5EF4-FFF2-40B4-BE49-F238E27FC236}">
                  <a16:creationId xmlns:a16="http://schemas.microsoft.com/office/drawing/2014/main" id="{82BA8867-C021-4A3A-BCCA-7ACD2CE65E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2028" y="1235941"/>
              <a:ext cx="70848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2000" b="1" dirty="0"/>
                <a:t>5’</a:t>
              </a:r>
            </a:p>
          </p:txBody>
        </p:sp>
        <p:sp>
          <p:nvSpPr>
            <p:cNvPr id="126" name="Text Box 44">
              <a:extLst>
                <a:ext uri="{FF2B5EF4-FFF2-40B4-BE49-F238E27FC236}">
                  <a16:creationId xmlns:a16="http://schemas.microsoft.com/office/drawing/2014/main" id="{82BA8867-C021-4A3A-BCCA-7ACD2CE65E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11988" y="6099108"/>
              <a:ext cx="70848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2000" b="1" dirty="0"/>
                <a:t>5’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2707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-15875" y="-64734"/>
            <a:ext cx="9144000" cy="819150"/>
          </a:xfrm>
          <a:prstGeom prst="rect">
            <a:avLst/>
          </a:prstGeom>
          <a:solidFill>
            <a:srgbClr val="E2F7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en-US" dirty="0"/>
          </a:p>
        </p:txBody>
      </p:sp>
      <p:sp>
        <p:nvSpPr>
          <p:cNvPr id="13315" name="正方形/長方形 15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ja-JP" sz="1800"/>
          </a:p>
        </p:txBody>
      </p:sp>
      <p:sp>
        <p:nvSpPr>
          <p:cNvPr id="133" name="Text Box 44"/>
          <p:cNvSpPr txBox="1">
            <a:spLocks noChangeArrowheads="1"/>
          </p:cNvSpPr>
          <p:nvPr/>
        </p:nvSpPr>
        <p:spPr bwMode="auto">
          <a:xfrm>
            <a:off x="648688" y="104104"/>
            <a:ext cx="80204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ja-JP" altLang="en-US" b="1" dirty="0"/>
              <a:t>電気泳動</a:t>
            </a:r>
            <a:endParaRPr lang="en-US" altLang="ja-JP" b="1" dirty="0"/>
          </a:p>
        </p:txBody>
      </p:sp>
      <p:grpSp>
        <p:nvGrpSpPr>
          <p:cNvPr id="2" name="グループ化 1"/>
          <p:cNvGrpSpPr/>
          <p:nvPr/>
        </p:nvGrpSpPr>
        <p:grpSpPr>
          <a:xfrm>
            <a:off x="107504" y="1268760"/>
            <a:ext cx="4307458" cy="5100374"/>
            <a:chOff x="2123728" y="1196752"/>
            <a:chExt cx="4307458" cy="5100374"/>
          </a:xfrm>
        </p:grpSpPr>
        <p:pic>
          <p:nvPicPr>
            <p:cNvPr id="53" name="Picture 2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1196752"/>
              <a:ext cx="4235450" cy="426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Text Box 28"/>
            <p:cNvSpPr txBox="1">
              <a:spLocks noChangeArrowheads="1"/>
            </p:cNvSpPr>
            <p:nvPr/>
          </p:nvSpPr>
          <p:spPr bwMode="auto">
            <a:xfrm>
              <a:off x="2123728" y="4581128"/>
              <a:ext cx="121058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r>
                <a:rPr lang="en-US" altLang="ja-JP" sz="2000" dirty="0">
                  <a:latin typeface="Arial Black" panose="020B0A04020102020204" pitchFamily="34" charset="0"/>
                  <a:ea typeface="ＭＳ Ｐゴシック" panose="020B0600070205080204" pitchFamily="50" charset="-128"/>
                </a:rPr>
                <a:t>Buffer</a:t>
              </a:r>
            </a:p>
            <a:p>
              <a:r>
                <a:rPr lang="ja-JP" altLang="en-US" sz="2000" dirty="0">
                  <a:latin typeface="Arial Black" panose="020B0A04020102020204" pitchFamily="34" charset="0"/>
                  <a:ea typeface="ＭＳ Ｐゴシック" panose="020B0600070205080204" pitchFamily="50" charset="-128"/>
                </a:rPr>
                <a:t>（緩衝液）</a:t>
              </a:r>
              <a:endParaRPr lang="en-US" altLang="ja-JP" sz="2000" dirty="0">
                <a:ea typeface="ＭＳ Ｐゴシック" panose="020B0600070205080204" pitchFamily="50" charset="-128"/>
              </a:endParaRPr>
            </a:p>
          </p:txBody>
        </p:sp>
        <p:sp>
          <p:nvSpPr>
            <p:cNvPr id="55" name="Line 29"/>
            <p:cNvSpPr>
              <a:spLocks noChangeShapeType="1"/>
            </p:cNvSpPr>
            <p:nvPr/>
          </p:nvSpPr>
          <p:spPr bwMode="auto">
            <a:xfrm flipV="1">
              <a:off x="2483767" y="4168552"/>
              <a:ext cx="473969" cy="41257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6" name="Text Box 30"/>
            <p:cNvSpPr txBox="1">
              <a:spLocks noChangeArrowheads="1"/>
            </p:cNvSpPr>
            <p:nvPr/>
          </p:nvSpPr>
          <p:spPr bwMode="auto">
            <a:xfrm>
              <a:off x="3203848" y="5157192"/>
              <a:ext cx="121058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r>
                <a:rPr lang="en-US" altLang="ja-JP" sz="2000" dirty="0">
                  <a:latin typeface="Arial Black" panose="020B0A04020102020204" pitchFamily="34" charset="0"/>
                  <a:ea typeface="ＭＳ Ｐゴシック" panose="020B0600070205080204" pitchFamily="50" charset="-128"/>
                </a:rPr>
                <a:t>Dyes</a:t>
              </a:r>
              <a:endParaRPr lang="en-US" altLang="ja-JP" sz="2000" dirty="0">
                <a:ea typeface="ＭＳ Ｐゴシック" panose="020B0600070205080204" pitchFamily="50" charset="-128"/>
              </a:endParaRPr>
            </a:p>
            <a:p>
              <a:r>
                <a:rPr lang="ja-JP" altLang="en-US" sz="2000" dirty="0">
                  <a:latin typeface="Arial Black" panose="020B0A04020102020204" pitchFamily="34" charset="0"/>
                  <a:ea typeface="ＭＳ Ｐゴシック" panose="020B0600070205080204" pitchFamily="50" charset="-128"/>
                </a:rPr>
                <a:t>（染色液）</a:t>
              </a:r>
              <a:endParaRPr lang="en-US" altLang="ja-JP" sz="2000" dirty="0">
                <a:latin typeface="Arial Black" panose="020B0A04020102020204" pitchFamily="34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57" name="Line 31"/>
            <p:cNvSpPr>
              <a:spLocks noChangeShapeType="1"/>
            </p:cNvSpPr>
            <p:nvPr/>
          </p:nvSpPr>
          <p:spPr bwMode="auto">
            <a:xfrm flipV="1">
              <a:off x="3635896" y="3939952"/>
              <a:ext cx="160040" cy="121724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8" name="Text Box 32"/>
            <p:cNvSpPr txBox="1">
              <a:spLocks noChangeArrowheads="1"/>
            </p:cNvSpPr>
            <p:nvPr/>
          </p:nvSpPr>
          <p:spPr bwMode="auto">
            <a:xfrm>
              <a:off x="4283968" y="5589240"/>
              <a:ext cx="2111475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r>
                <a:rPr lang="en-US" altLang="ja-JP" sz="2000" dirty="0">
                  <a:latin typeface="Arial Black" panose="020B0A04020102020204" pitchFamily="34" charset="0"/>
                  <a:ea typeface="ＭＳ Ｐゴシック" panose="020B0600070205080204" pitchFamily="50" charset="-128"/>
                </a:rPr>
                <a:t>Agarose gel</a:t>
              </a:r>
              <a:br>
                <a:rPr lang="en-US" altLang="ja-JP" sz="2000" dirty="0">
                  <a:latin typeface="Arial Black" panose="020B0A04020102020204" pitchFamily="34" charset="0"/>
                  <a:ea typeface="ＭＳ Ｐゴシック" panose="020B0600070205080204" pitchFamily="50" charset="-128"/>
                </a:rPr>
              </a:br>
              <a:r>
                <a:rPr lang="ja-JP" altLang="en-US" sz="2000" dirty="0">
                  <a:latin typeface="Arial Black" panose="020B0A04020102020204" pitchFamily="34" charset="0"/>
                  <a:ea typeface="ＭＳ Ｐゴシック" panose="020B0600070205080204" pitchFamily="50" charset="-128"/>
                </a:rPr>
                <a:t>（アガロースゲル）</a:t>
              </a:r>
              <a:endParaRPr lang="en-US" altLang="ja-JP" sz="2000" dirty="0">
                <a:ea typeface="ＭＳ Ｐゴシック" panose="020B0600070205080204" pitchFamily="50" charset="-128"/>
              </a:endParaRPr>
            </a:p>
          </p:txBody>
        </p:sp>
        <p:sp>
          <p:nvSpPr>
            <p:cNvPr id="59" name="Line 33"/>
            <p:cNvSpPr>
              <a:spLocks noChangeShapeType="1"/>
            </p:cNvSpPr>
            <p:nvPr/>
          </p:nvSpPr>
          <p:spPr bwMode="auto">
            <a:xfrm flipH="1" flipV="1">
              <a:off x="4355976" y="4365104"/>
              <a:ext cx="72008" cy="122413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4712362" y="1446893"/>
            <a:ext cx="2664297" cy="4407931"/>
            <a:chOff x="5889030" y="1912713"/>
            <a:chExt cx="2464370" cy="3411182"/>
          </a:xfrm>
        </p:grpSpPr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5889030" y="4800675"/>
              <a:ext cx="48736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r>
                <a:rPr lang="en-US" altLang="ja-JP" sz="2800" b="1" dirty="0">
                  <a:solidFill>
                    <a:srgbClr val="FF3300"/>
                  </a:solidFill>
                  <a:latin typeface="Arial Black" panose="020B0A04020102020204" pitchFamily="34" charset="0"/>
                  <a:ea typeface="ＭＳ Ｐゴシック" panose="020B0600070205080204" pitchFamily="50" charset="-128"/>
                </a:rPr>
                <a:t>+</a:t>
              </a:r>
            </a:p>
          </p:txBody>
        </p:sp>
        <p:sp>
          <p:nvSpPr>
            <p:cNvPr id="14" name="Line 19"/>
            <p:cNvSpPr>
              <a:spLocks noChangeShapeType="1"/>
            </p:cNvSpPr>
            <p:nvPr/>
          </p:nvSpPr>
          <p:spPr bwMode="auto">
            <a:xfrm>
              <a:off x="5991200" y="2636912"/>
              <a:ext cx="228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/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6372200" y="2636912"/>
              <a:ext cx="1981200" cy="2438400"/>
            </a:xfrm>
            <a:prstGeom prst="rect">
              <a:avLst/>
            </a:prstGeom>
            <a:solidFill>
              <a:srgbClr val="E2F9F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ja-JP" altLang="en-US">
                <a:ea typeface="ＭＳ Ｐゴシック" panose="020B0600070205080204" pitchFamily="50" charset="-128"/>
              </a:endParaRPr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6632550" y="2873450"/>
              <a:ext cx="273050" cy="6826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ja-JP" altLang="en-US">
                <a:ea typeface="ＭＳ Ｐゴシック" panose="020B0600070205080204" pitchFamily="50" charset="-128"/>
              </a:endParaRP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7240563" y="2865512"/>
              <a:ext cx="274637" cy="6826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ja-JP" altLang="en-US">
                <a:ea typeface="ＭＳ Ｐゴシック" panose="020B0600070205080204" pitchFamily="50" charset="-128"/>
              </a:endParaRPr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7820000" y="2865512"/>
              <a:ext cx="273050" cy="6826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ja-JP" altLang="en-US">
                <a:ea typeface="ＭＳ Ｐゴシック" panose="020B0600070205080204" pitchFamily="50" charset="-128"/>
              </a:endParaRPr>
            </a:p>
          </p:txBody>
        </p:sp>
        <p:sp>
          <p:nvSpPr>
            <p:cNvPr id="19" name="Rectangle 47"/>
            <p:cNvSpPr>
              <a:spLocks noChangeArrowheads="1"/>
            </p:cNvSpPr>
            <p:nvPr/>
          </p:nvSpPr>
          <p:spPr bwMode="auto">
            <a:xfrm>
              <a:off x="7820000" y="4549850"/>
              <a:ext cx="273050" cy="68262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ja-JP" altLang="en-US">
                <a:ea typeface="ＭＳ Ｐゴシック" panose="020B0600070205080204" pitchFamily="50" charset="-128"/>
              </a:endParaRPr>
            </a:p>
          </p:txBody>
        </p:sp>
        <p:sp>
          <p:nvSpPr>
            <p:cNvPr id="20" name="Rectangle 48"/>
            <p:cNvSpPr>
              <a:spLocks noChangeArrowheads="1"/>
            </p:cNvSpPr>
            <p:nvPr/>
          </p:nvSpPr>
          <p:spPr bwMode="auto">
            <a:xfrm>
              <a:off x="7240563" y="4549850"/>
              <a:ext cx="273050" cy="68262"/>
            </a:xfrm>
            <a:prstGeom prst="rect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ja-JP" altLang="en-US">
                <a:ea typeface="ＭＳ Ｐゴシック" panose="020B0600070205080204" pitchFamily="50" charset="-128"/>
              </a:endParaRPr>
            </a:p>
          </p:txBody>
        </p:sp>
        <p:sp>
          <p:nvSpPr>
            <p:cNvPr id="21" name="Rectangle 49"/>
            <p:cNvSpPr>
              <a:spLocks noChangeArrowheads="1"/>
            </p:cNvSpPr>
            <p:nvPr/>
          </p:nvSpPr>
          <p:spPr bwMode="auto">
            <a:xfrm>
              <a:off x="7240563" y="4321250"/>
              <a:ext cx="273050" cy="68262"/>
            </a:xfrm>
            <a:prstGeom prst="rect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ja-JP" altLang="en-US">
                <a:ea typeface="ＭＳ Ｐゴシック" panose="020B0600070205080204" pitchFamily="50" charset="-128"/>
              </a:endParaRPr>
            </a:p>
          </p:txBody>
        </p:sp>
        <p:sp>
          <p:nvSpPr>
            <p:cNvPr id="22" name="Rectangle 50"/>
            <p:cNvSpPr>
              <a:spLocks noChangeArrowheads="1"/>
            </p:cNvSpPr>
            <p:nvPr/>
          </p:nvSpPr>
          <p:spPr bwMode="auto">
            <a:xfrm>
              <a:off x="7240563" y="3779912"/>
              <a:ext cx="273050" cy="68263"/>
            </a:xfrm>
            <a:prstGeom prst="rect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ja-JP" altLang="en-US">
                <a:ea typeface="ＭＳ Ｐゴシック" panose="020B0600070205080204" pitchFamily="50" charset="-128"/>
              </a:endParaRPr>
            </a:p>
          </p:txBody>
        </p:sp>
        <p:sp>
          <p:nvSpPr>
            <p:cNvPr id="23" name="Rectangle 51"/>
            <p:cNvSpPr>
              <a:spLocks noChangeArrowheads="1"/>
            </p:cNvSpPr>
            <p:nvPr/>
          </p:nvSpPr>
          <p:spPr bwMode="auto">
            <a:xfrm>
              <a:off x="7820000" y="3322712"/>
              <a:ext cx="273050" cy="68263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ja-JP" altLang="en-US">
                <a:ea typeface="ＭＳ Ｐゴシック" panose="020B0600070205080204" pitchFamily="50" charset="-128"/>
              </a:endParaRPr>
            </a:p>
          </p:txBody>
        </p:sp>
        <p:sp>
          <p:nvSpPr>
            <p:cNvPr id="24" name="Rectangle 52"/>
            <p:cNvSpPr>
              <a:spLocks noChangeArrowheads="1"/>
            </p:cNvSpPr>
            <p:nvPr/>
          </p:nvSpPr>
          <p:spPr bwMode="auto">
            <a:xfrm>
              <a:off x="6632550" y="3025850"/>
              <a:ext cx="273050" cy="6826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ja-JP" altLang="en-US">
                <a:ea typeface="ＭＳ Ｐゴシック" panose="020B0600070205080204" pitchFamily="50" charset="-128"/>
              </a:endParaRPr>
            </a:p>
          </p:txBody>
        </p:sp>
        <p:sp>
          <p:nvSpPr>
            <p:cNvPr id="25" name="Rectangle 53"/>
            <p:cNvSpPr>
              <a:spLocks noChangeArrowheads="1"/>
            </p:cNvSpPr>
            <p:nvPr/>
          </p:nvSpPr>
          <p:spPr bwMode="auto">
            <a:xfrm>
              <a:off x="6632550" y="3170312"/>
              <a:ext cx="273050" cy="6826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ja-JP" altLang="en-US">
                <a:ea typeface="ＭＳ Ｐゴシック" panose="020B0600070205080204" pitchFamily="50" charset="-128"/>
              </a:endParaRPr>
            </a:p>
          </p:txBody>
        </p:sp>
        <p:sp>
          <p:nvSpPr>
            <p:cNvPr id="26" name="Rectangle 54"/>
            <p:cNvSpPr>
              <a:spLocks noChangeArrowheads="1"/>
            </p:cNvSpPr>
            <p:nvPr/>
          </p:nvSpPr>
          <p:spPr bwMode="auto">
            <a:xfrm>
              <a:off x="6632550" y="3330650"/>
              <a:ext cx="273050" cy="6826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ja-JP" altLang="en-US">
                <a:ea typeface="ＭＳ Ｐゴシック" panose="020B0600070205080204" pitchFamily="50" charset="-128"/>
              </a:endParaRPr>
            </a:p>
          </p:txBody>
        </p:sp>
        <p:sp>
          <p:nvSpPr>
            <p:cNvPr id="27" name="Rectangle 55"/>
            <p:cNvSpPr>
              <a:spLocks noChangeArrowheads="1"/>
            </p:cNvSpPr>
            <p:nvPr/>
          </p:nvSpPr>
          <p:spPr bwMode="auto">
            <a:xfrm>
              <a:off x="6632550" y="3635450"/>
              <a:ext cx="273050" cy="6826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ja-JP" altLang="en-US">
                <a:ea typeface="ＭＳ Ｐゴシック" panose="020B0600070205080204" pitchFamily="50" charset="-128"/>
              </a:endParaRPr>
            </a:p>
          </p:txBody>
        </p:sp>
        <p:sp>
          <p:nvSpPr>
            <p:cNvPr id="28" name="Rectangle 56"/>
            <p:cNvSpPr>
              <a:spLocks noChangeArrowheads="1"/>
            </p:cNvSpPr>
            <p:nvPr/>
          </p:nvSpPr>
          <p:spPr bwMode="auto">
            <a:xfrm>
              <a:off x="6632550" y="3779912"/>
              <a:ext cx="273050" cy="6826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ja-JP" altLang="en-US">
                <a:ea typeface="ＭＳ Ｐゴシック" panose="020B0600070205080204" pitchFamily="50" charset="-128"/>
              </a:endParaRPr>
            </a:p>
          </p:txBody>
        </p:sp>
        <p:sp>
          <p:nvSpPr>
            <p:cNvPr id="29" name="Rectangle 57"/>
            <p:cNvSpPr>
              <a:spLocks noChangeArrowheads="1"/>
            </p:cNvSpPr>
            <p:nvPr/>
          </p:nvSpPr>
          <p:spPr bwMode="auto">
            <a:xfrm>
              <a:off x="6632550" y="4016450"/>
              <a:ext cx="273050" cy="6826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ja-JP" altLang="en-US">
                <a:ea typeface="ＭＳ Ｐゴシック" panose="020B0600070205080204" pitchFamily="50" charset="-128"/>
              </a:endParaRPr>
            </a:p>
          </p:txBody>
        </p:sp>
        <p:sp>
          <p:nvSpPr>
            <p:cNvPr id="30" name="Rectangle 58"/>
            <p:cNvSpPr>
              <a:spLocks noChangeArrowheads="1"/>
            </p:cNvSpPr>
            <p:nvPr/>
          </p:nvSpPr>
          <p:spPr bwMode="auto">
            <a:xfrm>
              <a:off x="6632550" y="4321250"/>
              <a:ext cx="273050" cy="6826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ja-JP" altLang="en-US">
                <a:ea typeface="ＭＳ Ｐゴシック" panose="020B0600070205080204" pitchFamily="50" charset="-128"/>
              </a:endParaRPr>
            </a:p>
          </p:txBody>
        </p:sp>
        <p:sp>
          <p:nvSpPr>
            <p:cNvPr id="31" name="Rectangle 59"/>
            <p:cNvSpPr>
              <a:spLocks noChangeArrowheads="1"/>
            </p:cNvSpPr>
            <p:nvPr/>
          </p:nvSpPr>
          <p:spPr bwMode="auto">
            <a:xfrm>
              <a:off x="6632550" y="4549850"/>
              <a:ext cx="273050" cy="6826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ja-JP" altLang="en-US">
                <a:ea typeface="ＭＳ Ｐゴシック" panose="020B0600070205080204" pitchFamily="50" charset="-128"/>
              </a:endParaRPr>
            </a:p>
          </p:txBody>
        </p:sp>
        <p:sp>
          <p:nvSpPr>
            <p:cNvPr id="32" name="Rectangle 60"/>
            <p:cNvSpPr>
              <a:spLocks noChangeArrowheads="1"/>
            </p:cNvSpPr>
            <p:nvPr/>
          </p:nvSpPr>
          <p:spPr bwMode="auto">
            <a:xfrm>
              <a:off x="6632550" y="4778450"/>
              <a:ext cx="273050" cy="6826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ja-JP" altLang="en-US">
                <a:ea typeface="ＭＳ Ｐゴシック" panose="020B0600070205080204" pitchFamily="50" charset="-128"/>
              </a:endParaRPr>
            </a:p>
          </p:txBody>
        </p:sp>
        <p:sp>
          <p:nvSpPr>
            <p:cNvPr id="33" name="Text Box 62"/>
            <p:cNvSpPr txBox="1">
              <a:spLocks noChangeArrowheads="1"/>
            </p:cNvSpPr>
            <p:nvPr/>
          </p:nvSpPr>
          <p:spPr bwMode="auto">
            <a:xfrm rot="18676656">
              <a:off x="6249244" y="2131446"/>
              <a:ext cx="750616" cy="313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r>
                <a:rPr lang="en-US" altLang="ja-JP" sz="1600" dirty="0">
                  <a:solidFill>
                    <a:srgbClr val="FF3300"/>
                  </a:solidFill>
                  <a:latin typeface="Arial Black" panose="020B0A04020102020204" pitchFamily="34" charset="0"/>
                  <a:ea typeface="ＭＳ Ｐゴシック" panose="020B0600070205080204" pitchFamily="50" charset="-128"/>
                </a:rPr>
                <a:t>Marker</a:t>
              </a:r>
            </a:p>
          </p:txBody>
        </p:sp>
        <p:sp>
          <p:nvSpPr>
            <p:cNvPr id="34" name="Text Box 63"/>
            <p:cNvSpPr txBox="1">
              <a:spLocks noChangeArrowheads="1"/>
            </p:cNvSpPr>
            <p:nvPr/>
          </p:nvSpPr>
          <p:spPr bwMode="auto">
            <a:xfrm>
              <a:off x="6912264" y="2332112"/>
              <a:ext cx="805410" cy="26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r>
                <a:rPr lang="ja-JP" altLang="en-US" sz="1600" dirty="0">
                  <a:solidFill>
                    <a:srgbClr val="FF3300"/>
                  </a:solidFill>
                  <a:latin typeface="Arial Black" panose="020B0A04020102020204" pitchFamily="34" charset="0"/>
                  <a:ea typeface="ＭＳ Ｐゴシック" panose="020B0600070205080204" pitchFamily="50" charset="-128"/>
                </a:rPr>
                <a:t>レーン</a:t>
              </a:r>
              <a:r>
                <a:rPr lang="en-US" altLang="ja-JP" sz="1600" dirty="0">
                  <a:solidFill>
                    <a:srgbClr val="FF3300"/>
                  </a:solidFill>
                  <a:latin typeface="Arial Black" panose="020B0A04020102020204" pitchFamily="34" charset="0"/>
                  <a:ea typeface="ＭＳ Ｐゴシック" panose="020B0600070205080204" pitchFamily="50" charset="-128"/>
                </a:rPr>
                <a:t>1</a:t>
              </a:r>
            </a:p>
          </p:txBody>
        </p:sp>
        <p:sp>
          <p:nvSpPr>
            <p:cNvPr id="35" name="Text Box 64"/>
            <p:cNvSpPr txBox="1">
              <a:spLocks noChangeArrowheads="1"/>
            </p:cNvSpPr>
            <p:nvPr/>
          </p:nvSpPr>
          <p:spPr bwMode="auto">
            <a:xfrm>
              <a:off x="7700938" y="2332112"/>
              <a:ext cx="170869" cy="26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 altLang="ja-JP" sz="1600" dirty="0">
                <a:solidFill>
                  <a:srgbClr val="FF3300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36" name="Text Box 43"/>
          <p:cNvSpPr txBox="1">
            <a:spLocks noChangeArrowheads="1"/>
          </p:cNvSpPr>
          <p:nvPr/>
        </p:nvSpPr>
        <p:spPr bwMode="auto">
          <a:xfrm>
            <a:off x="7812360" y="1124744"/>
            <a:ext cx="239945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ja-JP" sz="2000" dirty="0">
                <a:latin typeface="Arial Black" panose="020B0A04020102020204" pitchFamily="34" charset="0"/>
                <a:ea typeface="ＭＳ Ｐゴシック" panose="020B0600070205080204" pitchFamily="50" charset="-128"/>
              </a:rPr>
              <a:t>DNA</a:t>
            </a:r>
            <a:r>
              <a:rPr lang="ja-JP" altLang="en-US" sz="2000" dirty="0">
                <a:latin typeface="Arial Black" panose="020B0A04020102020204" pitchFamily="34" charset="0"/>
                <a:ea typeface="ＭＳ Ｐゴシック" panose="020B0600070205080204" pitchFamily="50" charset="-128"/>
              </a:rPr>
              <a:t>の</a:t>
            </a:r>
            <a:endParaRPr lang="en-US" altLang="ja-JP" sz="2000" dirty="0">
              <a:latin typeface="Arial Black" panose="020B0A04020102020204" pitchFamily="34" charset="0"/>
              <a:ea typeface="ＭＳ Ｐゴシック" panose="020B0600070205080204" pitchFamily="50" charset="-128"/>
            </a:endParaRPr>
          </a:p>
          <a:p>
            <a:r>
              <a:rPr lang="ja-JP" altLang="en-US" sz="2000" dirty="0">
                <a:latin typeface="Arial Black" panose="020B0A04020102020204" pitchFamily="34" charset="0"/>
                <a:ea typeface="ＭＳ Ｐゴシック" panose="020B0600070205080204" pitchFamily="50" charset="-128"/>
              </a:rPr>
              <a:t>大きさ</a:t>
            </a:r>
            <a:endParaRPr lang="en-US" altLang="ja-JP" sz="2000" dirty="0">
              <a:latin typeface="Arial Black" panose="020B0A04020102020204" pitchFamily="34" charset="0"/>
              <a:ea typeface="ＭＳ Ｐゴシック" panose="020B0600070205080204" pitchFamily="50" charset="-128"/>
            </a:endParaRPr>
          </a:p>
          <a:p>
            <a:r>
              <a:rPr lang="ja-JP" altLang="en-US" sz="2000" dirty="0">
                <a:latin typeface="Arial Black" panose="020B0A04020102020204" pitchFamily="34" charset="0"/>
                <a:ea typeface="ＭＳ Ｐゴシック" panose="020B0600070205080204" pitchFamily="50" charset="-128"/>
              </a:rPr>
              <a:t>（長さ）</a:t>
            </a:r>
            <a:endParaRPr lang="en-US" altLang="ja-JP" sz="2000" dirty="0">
              <a:latin typeface="Arial Black" panose="020B0A040201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7" name="Text Box 43"/>
          <p:cNvSpPr txBox="1">
            <a:spLocks noChangeArrowheads="1"/>
          </p:cNvSpPr>
          <p:nvPr/>
        </p:nvSpPr>
        <p:spPr bwMode="auto">
          <a:xfrm>
            <a:off x="7615590" y="2398230"/>
            <a:ext cx="23994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ja-JP" altLang="en-US" sz="1800" dirty="0">
                <a:latin typeface="Arial Black" panose="020B0A04020102020204" pitchFamily="34" charset="0"/>
                <a:ea typeface="ＭＳ Ｐゴシック" panose="020B0600070205080204" pitchFamily="50" charset="-128"/>
              </a:rPr>
              <a:t>大きい（長い）</a:t>
            </a:r>
            <a:endParaRPr lang="en-US" altLang="ja-JP" sz="1800" dirty="0">
              <a:solidFill>
                <a:srgbClr val="FF3300"/>
              </a:solidFill>
              <a:latin typeface="Arial Black" panose="020B0A040201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8" name="Text Box 43"/>
          <p:cNvSpPr txBox="1">
            <a:spLocks noChangeArrowheads="1"/>
          </p:cNvSpPr>
          <p:nvPr/>
        </p:nvSpPr>
        <p:spPr bwMode="auto">
          <a:xfrm>
            <a:off x="7638782" y="5085184"/>
            <a:ext cx="23994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ja-JP" altLang="en-US" sz="1800" dirty="0">
                <a:latin typeface="Arial Black" panose="020B0A04020102020204" pitchFamily="34" charset="0"/>
                <a:ea typeface="ＭＳ Ｐゴシック" panose="020B0600070205080204" pitchFamily="50" charset="-128"/>
              </a:rPr>
              <a:t>小さい（短い）</a:t>
            </a:r>
            <a:endParaRPr lang="en-US" altLang="ja-JP" sz="1800" dirty="0">
              <a:solidFill>
                <a:srgbClr val="FF3300"/>
              </a:solidFill>
              <a:latin typeface="Arial Black" panose="020B0A040201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9" name="下矢印 38"/>
          <p:cNvSpPr/>
          <p:nvPr/>
        </p:nvSpPr>
        <p:spPr>
          <a:xfrm flipH="1">
            <a:off x="8070830" y="3573016"/>
            <a:ext cx="324544" cy="79208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Text Box 63"/>
          <p:cNvSpPr txBox="1">
            <a:spLocks noChangeArrowheads="1"/>
          </p:cNvSpPr>
          <p:nvPr/>
        </p:nvSpPr>
        <p:spPr bwMode="auto">
          <a:xfrm>
            <a:off x="6725586" y="1988840"/>
            <a:ext cx="87075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ja-JP" altLang="en-US" sz="1600" dirty="0">
                <a:solidFill>
                  <a:srgbClr val="FF3300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rPr>
              <a:t>レーン</a:t>
            </a:r>
            <a:r>
              <a:rPr lang="en-US" altLang="ja-JP" sz="1600" dirty="0">
                <a:solidFill>
                  <a:srgbClr val="FF3300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rPr>
              <a:t>2</a:t>
            </a:r>
          </a:p>
        </p:txBody>
      </p:sp>
      <p:sp>
        <p:nvSpPr>
          <p:cNvPr id="42" name="Text Box 43"/>
          <p:cNvSpPr txBox="1">
            <a:spLocks noChangeArrowheads="1"/>
          </p:cNvSpPr>
          <p:nvPr/>
        </p:nvSpPr>
        <p:spPr bwMode="auto">
          <a:xfrm>
            <a:off x="4572000" y="1412776"/>
            <a:ext cx="239945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ja-JP" altLang="en-US" sz="2000" dirty="0">
                <a:latin typeface="Arial Black" panose="020B0A04020102020204" pitchFamily="34" charset="0"/>
                <a:ea typeface="ＭＳ Ｐゴシック" panose="020B0600070205080204" pitchFamily="50" charset="-128"/>
              </a:rPr>
              <a:t>電荷</a:t>
            </a:r>
            <a:endParaRPr lang="en-US" altLang="ja-JP" sz="2000" dirty="0">
              <a:latin typeface="Arial Black" panose="020B0A04020102020204" pitchFamily="34" charset="0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985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-15875" y="-431707"/>
            <a:ext cx="9144000" cy="1278056"/>
          </a:xfrm>
          <a:prstGeom prst="rect">
            <a:avLst/>
          </a:prstGeom>
          <a:solidFill>
            <a:srgbClr val="E2F7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en-US" dirty="0"/>
          </a:p>
        </p:txBody>
      </p:sp>
      <p:sp>
        <p:nvSpPr>
          <p:cNvPr id="13323" name="Text Box 44"/>
          <p:cNvSpPr txBox="1">
            <a:spLocks noChangeArrowheads="1"/>
          </p:cNvSpPr>
          <p:nvPr/>
        </p:nvSpPr>
        <p:spPr bwMode="auto">
          <a:xfrm>
            <a:off x="-900608" y="165619"/>
            <a:ext cx="110172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ja-JP" altLang="en-US" b="1" dirty="0"/>
              <a:t>オワンクラゲの体内で</a:t>
            </a:r>
            <a:r>
              <a:rPr lang="en-US" altLang="ja-JP" b="1" dirty="0"/>
              <a:t>GFP</a:t>
            </a:r>
            <a:r>
              <a:rPr lang="ja-JP" altLang="en-US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が蛍光を発する機構</a:t>
            </a:r>
            <a:endParaRPr lang="en-US" altLang="ja-JP" b="1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13315" name="正方形/長方形 15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ja-JP" sz="1800"/>
          </a:p>
        </p:txBody>
      </p:sp>
      <p:sp>
        <p:nvSpPr>
          <p:cNvPr id="9" name="右矢印 8"/>
          <p:cNvSpPr/>
          <p:nvPr/>
        </p:nvSpPr>
        <p:spPr>
          <a:xfrm rot="5400000">
            <a:off x="1335048" y="3219304"/>
            <a:ext cx="523206" cy="432048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2028699" y="3029709"/>
            <a:ext cx="2664296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エネルギー</a:t>
            </a:r>
            <a:endParaRPr lang="en-US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移動</a:t>
            </a:r>
            <a:endParaRPr lang="en-US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グループ化 19"/>
          <p:cNvGrpSpPr/>
          <p:nvPr/>
        </p:nvGrpSpPr>
        <p:grpSpPr>
          <a:xfrm>
            <a:off x="490565" y="941477"/>
            <a:ext cx="2232248" cy="2088232"/>
            <a:chOff x="323528" y="1628800"/>
            <a:chExt cx="2232248" cy="2088232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323528" y="1628800"/>
              <a:ext cx="2181042" cy="2088232"/>
              <a:chOff x="323528" y="1628800"/>
              <a:chExt cx="2181042" cy="2088232"/>
            </a:xfrm>
          </p:grpSpPr>
          <p:grpSp>
            <p:nvGrpSpPr>
              <p:cNvPr id="5" name="グループ化 4"/>
              <p:cNvGrpSpPr/>
              <p:nvPr/>
            </p:nvGrpSpPr>
            <p:grpSpPr>
              <a:xfrm>
                <a:off x="323528" y="1628800"/>
                <a:ext cx="2181042" cy="2088232"/>
                <a:chOff x="323528" y="1628800"/>
                <a:chExt cx="2181042" cy="2088232"/>
              </a:xfrm>
            </p:grpSpPr>
            <p:sp>
              <p:nvSpPr>
                <p:cNvPr id="11" name="楕円 10"/>
                <p:cNvSpPr/>
                <p:nvPr/>
              </p:nvSpPr>
              <p:spPr>
                <a:xfrm>
                  <a:off x="764377" y="2046446"/>
                  <a:ext cx="1299344" cy="125293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70C0">
                        <a:tint val="66000"/>
                        <a:satMod val="160000"/>
                      </a:srgbClr>
                    </a:gs>
                    <a:gs pos="50000">
                      <a:srgbClr val="0070C0">
                        <a:tint val="44500"/>
                        <a:satMod val="160000"/>
                      </a:srgbClr>
                    </a:gs>
                    <a:gs pos="100000">
                      <a:srgbClr val="0070C0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" name="楕円 11"/>
                <p:cNvSpPr/>
                <p:nvPr/>
              </p:nvSpPr>
              <p:spPr>
                <a:xfrm>
                  <a:off x="323528" y="1628800"/>
                  <a:ext cx="2181042" cy="2088232"/>
                </a:xfrm>
                <a:prstGeom prst="ellipse">
                  <a:avLst/>
                </a:prstGeom>
                <a:solidFill>
                  <a:srgbClr val="0070C0">
                    <a:alpha val="28000"/>
                  </a:srgbClr>
                </a:solidFill>
                <a:ln>
                  <a:noFill/>
                </a:ln>
                <a:effectLst>
                  <a:softEdge rad="1270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5" name="正方形/長方形 14"/>
              <p:cNvSpPr/>
              <p:nvPr/>
            </p:nvSpPr>
            <p:spPr>
              <a:xfrm>
                <a:off x="539552" y="2420888"/>
                <a:ext cx="172819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ja-JP" alt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イクオリン</a:t>
                </a:r>
                <a:endParaRPr lang="en-US" altLang="ja-JP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グループ化 15"/>
            <p:cNvGrpSpPr/>
            <p:nvPr/>
          </p:nvGrpSpPr>
          <p:grpSpPr>
            <a:xfrm>
              <a:off x="1835696" y="1772816"/>
              <a:ext cx="720080" cy="648072"/>
              <a:chOff x="2083619" y="1772816"/>
              <a:chExt cx="720080" cy="648072"/>
            </a:xfrm>
          </p:grpSpPr>
          <p:sp>
            <p:nvSpPr>
              <p:cNvPr id="13" name="楕円 12"/>
              <p:cNvSpPr/>
              <p:nvPr/>
            </p:nvSpPr>
            <p:spPr>
              <a:xfrm>
                <a:off x="2123728" y="1772816"/>
                <a:ext cx="648072" cy="64807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tint val="66000"/>
                      <a:satMod val="160000"/>
                    </a:schemeClr>
                  </a:gs>
                  <a:gs pos="50000">
                    <a:schemeClr val="bg1">
                      <a:lumMod val="50000"/>
                      <a:tint val="44500"/>
                      <a:satMod val="160000"/>
                    </a:schemeClr>
                  </a:gs>
                  <a:gs pos="100000">
                    <a:schemeClr val="bg1">
                      <a:lumMod val="50000"/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正方形/長方形 20"/>
              <p:cNvSpPr/>
              <p:nvPr/>
            </p:nvSpPr>
            <p:spPr>
              <a:xfrm>
                <a:off x="2083619" y="1866090"/>
                <a:ext cx="72008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ja-JP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Ca</a:t>
                </a:r>
              </a:p>
            </p:txBody>
          </p:sp>
        </p:grpSp>
      </p:grpSp>
      <p:cxnSp>
        <p:nvCxnSpPr>
          <p:cNvPr id="18" name="直線コネクタ 17"/>
          <p:cNvCxnSpPr/>
          <p:nvPr/>
        </p:nvCxnSpPr>
        <p:spPr>
          <a:xfrm>
            <a:off x="5967738" y="1979203"/>
            <a:ext cx="208823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5967738" y="5841308"/>
            <a:ext cx="208823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グループ化 27"/>
          <p:cNvGrpSpPr/>
          <p:nvPr/>
        </p:nvGrpSpPr>
        <p:grpSpPr>
          <a:xfrm>
            <a:off x="6687818" y="2326300"/>
            <a:ext cx="476470" cy="3031028"/>
            <a:chOff x="6660232" y="2198172"/>
            <a:chExt cx="476470" cy="3535084"/>
          </a:xfrm>
        </p:grpSpPr>
        <p:cxnSp>
          <p:nvCxnSpPr>
            <p:cNvPr id="23" name="直線矢印コネクタ 22"/>
            <p:cNvCxnSpPr/>
            <p:nvPr/>
          </p:nvCxnSpPr>
          <p:spPr>
            <a:xfrm flipV="1">
              <a:off x="6660232" y="2204864"/>
              <a:ext cx="0" cy="3528392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矢印コネクタ 28"/>
            <p:cNvCxnSpPr/>
            <p:nvPr/>
          </p:nvCxnSpPr>
          <p:spPr>
            <a:xfrm>
              <a:off x="7136702" y="2198172"/>
              <a:ext cx="0" cy="3528392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48" name="グループ化 2047"/>
          <p:cNvGrpSpPr/>
          <p:nvPr/>
        </p:nvGrpSpPr>
        <p:grpSpPr>
          <a:xfrm>
            <a:off x="72050" y="3847763"/>
            <a:ext cx="4804311" cy="2926263"/>
            <a:chOff x="170024" y="3768958"/>
            <a:chExt cx="4804311" cy="2926263"/>
          </a:xfrm>
        </p:grpSpPr>
        <p:sp>
          <p:nvSpPr>
            <p:cNvPr id="2" name="楕円 1"/>
            <p:cNvSpPr/>
            <p:nvPr/>
          </p:nvSpPr>
          <p:spPr>
            <a:xfrm>
              <a:off x="663893" y="4249993"/>
              <a:ext cx="2016224" cy="1944216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rgbClr val="00B050"/>
                </a:gs>
                <a:gs pos="100000">
                  <a:schemeClr val="accent3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楕円 7"/>
            <p:cNvSpPr/>
            <p:nvPr/>
          </p:nvSpPr>
          <p:spPr>
            <a:xfrm>
              <a:off x="170024" y="3768958"/>
              <a:ext cx="2978145" cy="2851415"/>
            </a:xfrm>
            <a:prstGeom prst="ellipse">
              <a:avLst/>
            </a:prstGeom>
            <a:solidFill>
              <a:srgbClr val="00B050">
                <a:alpha val="28000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915921" y="4970073"/>
              <a:ext cx="15058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GFP</a:t>
              </a:r>
            </a:p>
          </p:txBody>
        </p:sp>
        <p:cxnSp>
          <p:nvCxnSpPr>
            <p:cNvPr id="25" name="直線矢印コネクタ 24"/>
            <p:cNvCxnSpPr/>
            <p:nvPr/>
          </p:nvCxnSpPr>
          <p:spPr>
            <a:xfrm>
              <a:off x="2068049" y="6021288"/>
              <a:ext cx="562680" cy="386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正方形/長方形 31"/>
            <p:cNvSpPr/>
            <p:nvPr/>
          </p:nvSpPr>
          <p:spPr>
            <a:xfrm>
              <a:off x="2310039" y="6233556"/>
              <a:ext cx="266429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熱エネルギー</a:t>
              </a:r>
              <a:endPara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正方形/長方形 33"/>
          <p:cNvSpPr/>
          <p:nvPr/>
        </p:nvSpPr>
        <p:spPr>
          <a:xfrm>
            <a:off x="4788024" y="980728"/>
            <a:ext cx="4608512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400" b="1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anose="020B0604020202020204" pitchFamily="34" charset="0"/>
              </a:rPr>
              <a:t>励起状態</a:t>
            </a:r>
            <a:endParaRPr lang="en-US" altLang="ja-JP" sz="2400" b="1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algn="ctr"/>
            <a:r>
              <a:rPr lang="ja-JP" altLang="en-US" sz="2400" b="1" dirty="0">
                <a:latin typeface="+mn-ea"/>
                <a:cs typeface="Arial" panose="020B0604020202020204" pitchFamily="34" charset="0"/>
              </a:rPr>
              <a:t>（エネルギーを吸収した状態）</a:t>
            </a:r>
            <a:endParaRPr lang="en-US" altLang="ja-JP" sz="2400" b="1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4792589" y="5913316"/>
            <a:ext cx="4608512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400" b="1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anose="020B0604020202020204" pitchFamily="34" charset="0"/>
              </a:rPr>
              <a:t>基底状態</a:t>
            </a:r>
            <a:endParaRPr lang="en-US" altLang="ja-JP" sz="2400" b="1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algn="ctr"/>
            <a:r>
              <a:rPr lang="ja-JP" altLang="en-US" sz="2400" b="1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anose="020B0604020202020204" pitchFamily="34" charset="0"/>
              </a:rPr>
              <a:t>（物質が安定した状態）</a:t>
            </a:r>
            <a:endParaRPr lang="en-US" altLang="ja-JP" sz="2400" b="1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30" name="円弧 29"/>
          <p:cNvSpPr/>
          <p:nvPr/>
        </p:nvSpPr>
        <p:spPr>
          <a:xfrm rot="5660718">
            <a:off x="5818687" y="3178679"/>
            <a:ext cx="915214" cy="693780"/>
          </a:xfrm>
          <a:prstGeom prst="arc">
            <a:avLst/>
          </a:prstGeom>
          <a:ln w="3810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/>
        </p:nvSpPr>
        <p:spPr>
          <a:xfrm>
            <a:off x="4887618" y="3042994"/>
            <a:ext cx="266429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吸収</a:t>
            </a:r>
            <a:endParaRPr lang="en-US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円弧 38"/>
          <p:cNvSpPr/>
          <p:nvPr/>
        </p:nvSpPr>
        <p:spPr>
          <a:xfrm rot="5038247" flipH="1">
            <a:off x="6756006" y="3691671"/>
            <a:ext cx="915214" cy="693780"/>
          </a:xfrm>
          <a:prstGeom prst="arc">
            <a:avLst/>
          </a:prstGeom>
          <a:ln w="3810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/>
          <p:cNvSpPr/>
          <p:nvPr/>
        </p:nvSpPr>
        <p:spPr>
          <a:xfrm>
            <a:off x="6300192" y="3042994"/>
            <a:ext cx="266429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放出</a:t>
            </a:r>
            <a:endParaRPr lang="en-US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5031634" y="4051106"/>
            <a:ext cx="136815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青色光</a:t>
            </a:r>
            <a:endParaRPr lang="en-US" altLang="ja-JP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7134575" y="4051106"/>
            <a:ext cx="136815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緑色光</a:t>
            </a:r>
            <a:endParaRPr lang="en-US" altLang="ja-JP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6892585" y="4771186"/>
            <a:ext cx="266429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熱エネルギー</a:t>
            </a:r>
            <a:endParaRPr lang="en-US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7540657" y="4411146"/>
            <a:ext cx="68356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3036811" y="1373525"/>
            <a:ext cx="2304256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ja-JP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依存的に</a:t>
            </a:r>
            <a:endParaRPr lang="en-US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青色光を</a:t>
            </a:r>
            <a:endParaRPr lang="en-US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発する</a:t>
            </a:r>
            <a:endParaRPr lang="en-US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3036811" y="4397861"/>
            <a:ext cx="2304256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青色光を</a:t>
            </a:r>
            <a:endParaRPr lang="en-US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吸収し</a:t>
            </a:r>
            <a:endParaRPr lang="en-US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緑色光を</a:t>
            </a:r>
            <a:endParaRPr lang="en-US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発する</a:t>
            </a:r>
            <a:endParaRPr lang="en-US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408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-15875" y="-210589"/>
            <a:ext cx="9144000" cy="819150"/>
          </a:xfrm>
          <a:prstGeom prst="rect">
            <a:avLst/>
          </a:prstGeom>
          <a:solidFill>
            <a:srgbClr val="E2F7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en-US" dirty="0"/>
          </a:p>
        </p:txBody>
      </p:sp>
      <p:sp>
        <p:nvSpPr>
          <p:cNvPr id="13315" name="正方形/長方形 15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ja-JP" sz="1800"/>
          </a:p>
        </p:txBody>
      </p:sp>
      <p:sp>
        <p:nvSpPr>
          <p:cNvPr id="133" name="Text Box 44"/>
          <p:cNvSpPr txBox="1">
            <a:spLocks noChangeArrowheads="1"/>
          </p:cNvSpPr>
          <p:nvPr/>
        </p:nvSpPr>
        <p:spPr bwMode="auto">
          <a:xfrm>
            <a:off x="24207" y="33867"/>
            <a:ext cx="91439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altLang="ja-JP" b="1" dirty="0"/>
              <a:t>DNA</a:t>
            </a:r>
            <a:r>
              <a:rPr lang="ja-JP" altLang="en-US" b="1" dirty="0"/>
              <a:t>染色色素（例；エチレンブロマイド、毒性あり）</a:t>
            </a:r>
            <a:endParaRPr lang="en-US" altLang="ja-JP" b="1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10705" t="3126" r="4399" b="1690"/>
          <a:stretch/>
        </p:blipFill>
        <p:spPr>
          <a:xfrm>
            <a:off x="971600" y="869208"/>
            <a:ext cx="7132466" cy="4896544"/>
          </a:xfrm>
          <a:prstGeom prst="rect">
            <a:avLst/>
          </a:prstGeom>
        </p:spPr>
      </p:pic>
      <p:sp>
        <p:nvSpPr>
          <p:cNvPr id="11" name="Text Box 43"/>
          <p:cNvSpPr txBox="1">
            <a:spLocks noChangeArrowheads="1"/>
          </p:cNvSpPr>
          <p:nvPr/>
        </p:nvSpPr>
        <p:spPr bwMode="auto">
          <a:xfrm>
            <a:off x="179512" y="587869"/>
            <a:ext cx="29523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ja-JP" sz="2400" b="1" dirty="0">
                <a:latin typeface="+mn-ea"/>
                <a:cs typeface="Arial" panose="020B0604020202020204" pitchFamily="34" charset="0"/>
              </a:rPr>
              <a:t>DNA</a:t>
            </a:r>
            <a:r>
              <a:rPr lang="ja-JP" altLang="en-US" sz="2400" b="1" dirty="0">
                <a:latin typeface="+mn-ea"/>
                <a:cs typeface="Arial" panose="020B0604020202020204" pitchFamily="34" charset="0"/>
              </a:rPr>
              <a:t>の部分構造</a:t>
            </a:r>
            <a:endParaRPr lang="en-US" altLang="ja-JP" sz="2400" b="1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12" name="Text Box 43"/>
          <p:cNvSpPr txBox="1">
            <a:spLocks noChangeArrowheads="1"/>
          </p:cNvSpPr>
          <p:nvPr/>
        </p:nvSpPr>
        <p:spPr bwMode="auto">
          <a:xfrm>
            <a:off x="153386" y="3245472"/>
            <a:ext cx="38164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ja-JP" altLang="en-US" sz="2400" b="1" dirty="0">
                <a:latin typeface="+mn-ea"/>
                <a:cs typeface="Arial" panose="020B0604020202020204" pitchFamily="34" charset="0"/>
              </a:rPr>
              <a:t>エチレンブロマイド（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EtBr</a:t>
            </a:r>
            <a:r>
              <a:rPr lang="ja-JP" altLang="en-US" sz="2400" b="1" dirty="0">
                <a:latin typeface="+mn-ea"/>
                <a:cs typeface="Arial" panose="020B0604020202020204" pitchFamily="34" charset="0"/>
              </a:rPr>
              <a:t>）</a:t>
            </a:r>
            <a:endParaRPr lang="en-US" altLang="ja-JP" sz="2400" b="1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13" name="Text Box 43"/>
          <p:cNvSpPr txBox="1">
            <a:spLocks noChangeArrowheads="1"/>
          </p:cNvSpPr>
          <p:nvPr/>
        </p:nvSpPr>
        <p:spPr bwMode="auto">
          <a:xfrm>
            <a:off x="4315834" y="592121"/>
            <a:ext cx="28803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ja-JP" sz="2400" b="1" dirty="0">
                <a:latin typeface="+mn-ea"/>
                <a:cs typeface="Arial" panose="020B0604020202020204" pitchFamily="34" charset="0"/>
              </a:rPr>
              <a:t>EtBr</a:t>
            </a:r>
            <a:r>
              <a:rPr lang="ja-JP" altLang="en-US" sz="2400" b="1" dirty="0">
                <a:latin typeface="+mn-ea"/>
                <a:cs typeface="Arial" panose="020B0604020202020204" pitchFamily="34" charset="0"/>
              </a:rPr>
              <a:t>が</a:t>
            </a:r>
            <a:r>
              <a:rPr lang="en-US" altLang="ja-JP" sz="2400" b="1" dirty="0">
                <a:latin typeface="+mn-ea"/>
                <a:cs typeface="Arial" panose="020B0604020202020204" pitchFamily="34" charset="0"/>
              </a:rPr>
              <a:t>DNA</a:t>
            </a:r>
            <a:r>
              <a:rPr lang="ja-JP" altLang="en-US" sz="2400" b="1" dirty="0">
                <a:latin typeface="+mn-ea"/>
                <a:cs typeface="Arial" panose="020B0604020202020204" pitchFamily="34" charset="0"/>
              </a:rPr>
              <a:t>に結合</a:t>
            </a:r>
            <a:endParaRPr lang="en-US" altLang="ja-JP" sz="2400" b="1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14" name="Text Box 43"/>
          <p:cNvSpPr txBox="1">
            <a:spLocks noChangeArrowheads="1"/>
          </p:cNvSpPr>
          <p:nvPr/>
        </p:nvSpPr>
        <p:spPr bwMode="auto">
          <a:xfrm>
            <a:off x="1187624" y="5805264"/>
            <a:ext cx="1800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ja-JP" altLang="en-US" sz="2400" b="1" dirty="0">
                <a:latin typeface="+mn-ea"/>
                <a:cs typeface="Arial" panose="020B0604020202020204" pitchFamily="34" charset="0"/>
              </a:rPr>
              <a:t>フェニル基</a:t>
            </a:r>
            <a:endParaRPr lang="en-US" altLang="ja-JP" sz="2400" b="1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20" name="Text Box 43"/>
          <p:cNvSpPr txBox="1">
            <a:spLocks noChangeArrowheads="1"/>
          </p:cNvSpPr>
          <p:nvPr/>
        </p:nvSpPr>
        <p:spPr bwMode="auto">
          <a:xfrm>
            <a:off x="6391785" y="1255001"/>
            <a:ext cx="27522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ja-JP" altLang="en-US" sz="2400" dirty="0">
                <a:latin typeface="+mn-ea"/>
                <a:cs typeface="Arial" panose="020B0604020202020204" pitchFamily="34" charset="0"/>
              </a:rPr>
              <a:t>励起光（紫外線）</a:t>
            </a:r>
            <a:endParaRPr lang="en-US" altLang="ja-JP" sz="24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19" name="左カーブ矢印 18"/>
          <p:cNvSpPr/>
          <p:nvPr/>
        </p:nvSpPr>
        <p:spPr>
          <a:xfrm rot="17840166">
            <a:off x="6615241" y="2593930"/>
            <a:ext cx="327323" cy="550508"/>
          </a:xfrm>
          <a:prstGeom prst="curvedLeftArrow">
            <a:avLst>
              <a:gd name="adj1" fmla="val 25000"/>
              <a:gd name="adj2" fmla="val 60971"/>
              <a:gd name="adj3" fmla="val 25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25" name="直線矢印コネクタ 24"/>
          <p:cNvCxnSpPr/>
          <p:nvPr/>
        </p:nvCxnSpPr>
        <p:spPr>
          <a:xfrm flipH="1">
            <a:off x="6300192" y="1805312"/>
            <a:ext cx="936104" cy="108012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43"/>
          <p:cNvSpPr txBox="1">
            <a:spLocks noChangeArrowheads="1"/>
          </p:cNvSpPr>
          <p:nvPr/>
        </p:nvSpPr>
        <p:spPr bwMode="auto">
          <a:xfrm>
            <a:off x="5940152" y="2237360"/>
            <a:ext cx="7920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ja-JP" altLang="en-US" sz="2800" dirty="0">
                <a:latin typeface="+mn-ea"/>
                <a:cs typeface="Arial" panose="020B0604020202020204" pitchFamily="34" charset="0"/>
              </a:rPr>
              <a:t>➀</a:t>
            </a:r>
            <a:endParaRPr lang="en-US" altLang="ja-JP" sz="28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28" name="Text Box 43"/>
          <p:cNvSpPr txBox="1">
            <a:spLocks noChangeArrowheads="1"/>
          </p:cNvSpPr>
          <p:nvPr/>
        </p:nvSpPr>
        <p:spPr bwMode="auto">
          <a:xfrm>
            <a:off x="5004048" y="1733304"/>
            <a:ext cx="7920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ja-JP" altLang="en-US" sz="2800" dirty="0">
                <a:latin typeface="+mn-ea"/>
                <a:cs typeface="Arial" panose="020B0604020202020204" pitchFamily="34" charset="0"/>
              </a:rPr>
              <a:t>➁</a:t>
            </a:r>
            <a:endParaRPr lang="en-US" altLang="ja-JP" sz="28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29" name="Text Box 43"/>
          <p:cNvSpPr txBox="1">
            <a:spLocks noChangeArrowheads="1"/>
          </p:cNvSpPr>
          <p:nvPr/>
        </p:nvSpPr>
        <p:spPr bwMode="auto">
          <a:xfrm>
            <a:off x="3989243" y="4842711"/>
            <a:ext cx="511256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ja-JP" altLang="en-US" sz="2400" dirty="0">
                <a:latin typeface="+mn-ea"/>
                <a:cs typeface="Arial" panose="020B0604020202020204" pitchFamily="34" charset="0"/>
              </a:rPr>
              <a:t>➀ </a:t>
            </a:r>
            <a:r>
              <a:rPr lang="en-US" altLang="ja-JP" sz="2400" dirty="0">
                <a:latin typeface="+mn-ea"/>
                <a:cs typeface="Arial" panose="020B0604020202020204" pitchFamily="34" charset="0"/>
              </a:rPr>
              <a:t>DNA</a:t>
            </a:r>
            <a:r>
              <a:rPr lang="ja-JP" altLang="en-US" sz="2400" dirty="0">
                <a:latin typeface="+mn-ea"/>
                <a:cs typeface="Arial" panose="020B0604020202020204" pitchFamily="34" charset="0"/>
              </a:rPr>
              <a:t>が吸収した光エネルギーが</a:t>
            </a:r>
            <a:endParaRPr lang="en-US" altLang="ja-JP" sz="2400" dirty="0">
              <a:latin typeface="+mn-ea"/>
              <a:cs typeface="Arial" panose="020B0604020202020204" pitchFamily="34" charset="0"/>
            </a:endParaRPr>
          </a:p>
          <a:p>
            <a:r>
              <a:rPr lang="ja-JP" altLang="en-US" sz="2400" dirty="0">
                <a:latin typeface="+mn-ea"/>
                <a:cs typeface="Arial" panose="020B0604020202020204" pitchFamily="34" charset="0"/>
              </a:rPr>
              <a:t>　　</a:t>
            </a:r>
            <a:r>
              <a:rPr lang="en-US" altLang="ja-JP" sz="2400" dirty="0">
                <a:latin typeface="+mn-ea"/>
                <a:cs typeface="Arial" panose="020B0604020202020204" pitchFamily="34" charset="0"/>
              </a:rPr>
              <a:t>EtBr</a:t>
            </a:r>
            <a:r>
              <a:rPr lang="ja-JP" altLang="en-US" sz="2400" dirty="0">
                <a:latin typeface="+mn-ea"/>
                <a:cs typeface="Arial" panose="020B0604020202020204" pitchFamily="34" charset="0"/>
              </a:rPr>
              <a:t>に移動する。　　</a:t>
            </a:r>
            <a:endParaRPr lang="en-US" altLang="ja-JP" sz="24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30" name="Text Box 43"/>
          <p:cNvSpPr txBox="1">
            <a:spLocks noChangeArrowheads="1"/>
          </p:cNvSpPr>
          <p:nvPr/>
        </p:nvSpPr>
        <p:spPr bwMode="auto">
          <a:xfrm>
            <a:off x="3995936" y="5652236"/>
            <a:ext cx="554461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ja-JP" altLang="en-US" sz="2400" dirty="0">
                <a:latin typeface="ＭＳ Ｐゴシック"/>
                <a:ea typeface="ＭＳ Ｐゴシック"/>
                <a:cs typeface="Arial"/>
              </a:rPr>
              <a:t>➁ </a:t>
            </a:r>
            <a:r>
              <a:rPr lang="en-US" altLang="ja-JP" sz="2400" dirty="0">
                <a:latin typeface="ＭＳ Ｐゴシック"/>
                <a:ea typeface="ＭＳ Ｐゴシック"/>
                <a:cs typeface="Arial"/>
              </a:rPr>
              <a:t>DNA</a:t>
            </a:r>
            <a:r>
              <a:rPr lang="ja-JP" altLang="en-US" sz="2400" dirty="0" err="1">
                <a:latin typeface="ＭＳ Ｐゴシック"/>
                <a:ea typeface="ＭＳ Ｐゴシック"/>
                <a:cs typeface="Arial"/>
              </a:rPr>
              <a:t>と結</a:t>
            </a:r>
            <a:r>
              <a:rPr lang="ja-JP" altLang="en-US" sz="2400" dirty="0">
                <a:latin typeface="ＭＳ Ｐゴシック"/>
                <a:ea typeface="ＭＳ Ｐゴシック"/>
                <a:cs typeface="Arial"/>
              </a:rPr>
              <a:t>合した</a:t>
            </a:r>
            <a:r>
              <a:rPr lang="en-US" altLang="ja-JP" sz="2400" dirty="0">
                <a:latin typeface="ＭＳ Ｐゴシック"/>
                <a:ea typeface="ＭＳ Ｐゴシック"/>
                <a:cs typeface="Arial"/>
              </a:rPr>
              <a:t>EtBr</a:t>
            </a:r>
            <a:r>
              <a:rPr lang="ja-JP" altLang="en-US" sz="2400" dirty="0">
                <a:latin typeface="ＭＳ Ｐゴシック"/>
                <a:ea typeface="ＭＳ Ｐゴシック"/>
                <a:cs typeface="Arial"/>
              </a:rPr>
              <a:t>は、放出でき</a:t>
            </a:r>
            <a:endParaRPr lang="en-US" altLang="ja-JP" sz="2400" dirty="0">
              <a:latin typeface="ＭＳ Ｐゴシック"/>
              <a:ea typeface="ＭＳ Ｐゴシック"/>
              <a:cs typeface="Arial"/>
            </a:endParaRPr>
          </a:p>
          <a:p>
            <a:r>
              <a:rPr lang="ja-JP" altLang="en-US" sz="2400" dirty="0">
                <a:latin typeface="ＭＳ Ｐゴシック"/>
                <a:ea typeface="ＭＳ Ｐゴシック"/>
                <a:cs typeface="Arial"/>
              </a:rPr>
              <a:t>　　ない運動エネルギーを</a:t>
            </a:r>
            <a:endParaRPr lang="en-US" altLang="ja-JP" sz="2400" dirty="0">
              <a:latin typeface="ＭＳ Ｐゴシック"/>
              <a:ea typeface="ＭＳ Ｐゴシック"/>
              <a:cs typeface="Arial"/>
            </a:endParaRPr>
          </a:p>
          <a:p>
            <a:r>
              <a:rPr lang="ja-JP" altLang="en-US" sz="2400" dirty="0">
                <a:latin typeface="ＭＳ Ｐゴシック"/>
                <a:ea typeface="ＭＳ Ｐゴシック"/>
                <a:cs typeface="Arial"/>
              </a:rPr>
              <a:t>　　光エネルギー</a:t>
            </a:r>
            <a:r>
              <a:rPr lang="ja-JP" altLang="en-US" sz="2400" dirty="0">
                <a:latin typeface="+mn-ea"/>
                <a:cs typeface="Arial" panose="020B0604020202020204" pitchFamily="34" charset="0"/>
              </a:rPr>
              <a:t>として放出する。　　</a:t>
            </a:r>
            <a:endParaRPr lang="en-US" altLang="ja-JP" sz="24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2" name="Text Box 43">
            <a:extLst>
              <a:ext uri="{FF2B5EF4-FFF2-40B4-BE49-F238E27FC236}">
                <a16:creationId xmlns:a16="http://schemas.microsoft.com/office/drawing/2014/main" id="{93493B46-98AB-306E-DB65-CC47B5AFE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5738" y="2722343"/>
            <a:ext cx="15414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ja-JP" sz="2400" dirty="0">
                <a:latin typeface="+mn-ea"/>
                <a:cs typeface="Arial" panose="020B0604020202020204" pitchFamily="34" charset="0"/>
              </a:rPr>
              <a:t>DNA</a:t>
            </a:r>
            <a:r>
              <a:rPr lang="ja-JP" altLang="en-US" sz="2400" dirty="0">
                <a:latin typeface="+mn-ea"/>
                <a:cs typeface="Arial" panose="020B0604020202020204" pitchFamily="34" charset="0"/>
              </a:rPr>
              <a:t>（黒）</a:t>
            </a:r>
            <a:endParaRPr lang="en-US" altLang="ja-JP" sz="24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3" name="Text Box 43">
            <a:extLst>
              <a:ext uri="{FF2B5EF4-FFF2-40B4-BE49-F238E27FC236}">
                <a16:creationId xmlns:a16="http://schemas.microsoft.com/office/drawing/2014/main" id="{913C9480-4338-AB6F-27A5-F41B86536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1299" y="4056074"/>
            <a:ext cx="24311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ja-JP" sz="2400" dirty="0">
                <a:latin typeface="+mn-ea"/>
                <a:cs typeface="Arial" panose="020B0604020202020204" pitchFamily="34" charset="0"/>
              </a:rPr>
              <a:t>EtBr</a:t>
            </a:r>
            <a:r>
              <a:rPr lang="ja-JP" altLang="en-US" sz="2400" dirty="0">
                <a:latin typeface="+mn-ea"/>
                <a:cs typeface="Arial" panose="020B0604020202020204" pitchFamily="34" charset="0"/>
              </a:rPr>
              <a:t>（ピンク）</a:t>
            </a:r>
            <a:endParaRPr lang="en-US" altLang="ja-JP" sz="2400" dirty="0">
              <a:latin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659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0" y="-121826"/>
            <a:ext cx="9144000" cy="6418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796" name="Title 1"/>
          <p:cNvSpPr txBox="1">
            <a:spLocks/>
          </p:cNvSpPr>
          <p:nvPr/>
        </p:nvSpPr>
        <p:spPr bwMode="auto">
          <a:xfrm>
            <a:off x="11552" y="-34915"/>
            <a:ext cx="91440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3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DNA</a:t>
            </a:r>
            <a:r>
              <a:rPr lang="ja-JP" altLang="en-US" sz="3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の可視化に使用する試薬と物品</a:t>
            </a:r>
            <a:endParaRPr lang="en-US" altLang="ja-JP" sz="3000" b="1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9" name="正方形/長方形 153"/>
          <p:cNvSpPr>
            <a:spLocks noChangeArrowheads="1"/>
          </p:cNvSpPr>
          <p:nvPr/>
        </p:nvSpPr>
        <p:spPr bwMode="auto">
          <a:xfrm>
            <a:off x="8312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ja-JP" altLang="en-US" dirty="0"/>
          </a:p>
        </p:txBody>
      </p:sp>
      <p:sp>
        <p:nvSpPr>
          <p:cNvPr id="30" name="正方形/長方形 29"/>
          <p:cNvSpPr/>
          <p:nvPr/>
        </p:nvSpPr>
        <p:spPr>
          <a:xfrm>
            <a:off x="323528" y="7965504"/>
            <a:ext cx="367240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➀ プラスチック</a:t>
            </a:r>
            <a:r>
              <a:rPr lang="en-US" altLang="ja-JP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Dish</a:t>
            </a: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に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   </a:t>
            </a:r>
            <a:r>
              <a:rPr lang="ja-JP" altLang="en-US" sz="20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ろ</a:t>
            </a: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紙（キムワイプ）を入れる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323528" y="8973616"/>
            <a:ext cx="3672408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➂ 種子をまく。（蒸留水に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 完全に浸さない。）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4860032" y="9765704"/>
            <a:ext cx="367240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➃ </a:t>
            </a:r>
            <a:r>
              <a:rPr lang="en-US" altLang="ja-JP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Dish</a:t>
            </a: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をアルミホイルで包み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種子を遮光する。→ </a:t>
            </a:r>
            <a:r>
              <a:rPr lang="en-US" altLang="ja-JP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24</a:t>
            </a: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℃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" name="Text Box 44">
            <a:extLst>
              <a:ext uri="{FF2B5EF4-FFF2-40B4-BE49-F238E27FC236}">
                <a16:creationId xmlns:a16="http://schemas.microsoft.com/office/drawing/2014/main" id="{9C2E5C56-3892-94BF-9CCC-8791EAAE2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054" y="1914823"/>
            <a:ext cx="6507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ja-JP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2</a:t>
            </a:r>
            <a:r>
              <a:rPr lang="ja-JP" altLang="en-US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．泳動用</a:t>
            </a:r>
            <a:r>
              <a:rPr lang="en-US" altLang="ja-JP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DNA</a:t>
            </a:r>
            <a:r>
              <a:rPr lang="ja-JP" altLang="en-US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の調整</a:t>
            </a:r>
            <a:endParaRPr lang="en-US" altLang="ja-JP" sz="2000" b="1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0" name="Text Box 44">
            <a:extLst>
              <a:ext uri="{FF2B5EF4-FFF2-40B4-BE49-F238E27FC236}">
                <a16:creationId xmlns:a16="http://schemas.microsoft.com/office/drawing/2014/main" id="{ED85C1E4-DBBF-15FE-C5AE-B1A22EFE0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83" y="533006"/>
            <a:ext cx="58259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ja-JP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1</a:t>
            </a:r>
            <a:r>
              <a:rPr lang="ja-JP" altLang="en-US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．泳動用ゲル（</a:t>
            </a:r>
            <a:r>
              <a:rPr lang="en-US" altLang="ja-JP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1%</a:t>
            </a:r>
            <a:r>
              <a:rPr lang="ja-JP" altLang="en-US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アガロースゲル）の作製</a:t>
            </a:r>
            <a:endParaRPr lang="en-US" altLang="ja-JP" sz="2000" b="1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2" name="Text Box 44">
            <a:extLst>
              <a:ext uri="{FF2B5EF4-FFF2-40B4-BE49-F238E27FC236}">
                <a16:creationId xmlns:a16="http://schemas.microsoft.com/office/drawing/2014/main" id="{EBE4DB2A-D072-9CEA-735E-110F4C531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546" y="3444084"/>
            <a:ext cx="34276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ja-JP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3</a:t>
            </a:r>
            <a:r>
              <a:rPr lang="ja-JP" altLang="en-US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．電気泳動</a:t>
            </a:r>
            <a:endParaRPr lang="en-US" altLang="ja-JP" sz="2000" b="1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41" name="Text Box 44">
            <a:extLst>
              <a:ext uri="{FF2B5EF4-FFF2-40B4-BE49-F238E27FC236}">
                <a16:creationId xmlns:a16="http://schemas.microsoft.com/office/drawing/2014/main" id="{8505AC70-3D79-1D1E-AD57-3DD602ACB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83" y="4884440"/>
            <a:ext cx="34276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ja-JP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4</a:t>
            </a:r>
            <a:r>
              <a:rPr lang="ja-JP" altLang="en-US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．</a:t>
            </a:r>
            <a:r>
              <a:rPr lang="en-US" altLang="ja-JP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DNA</a:t>
            </a:r>
            <a:r>
              <a:rPr lang="ja-JP" altLang="en-US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シグナルの確認</a:t>
            </a:r>
            <a:endParaRPr lang="en-US" altLang="ja-JP" sz="2000" b="1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EB33D5B7-7070-617F-9141-05B833D34139}"/>
              </a:ext>
            </a:extLst>
          </p:cNvPr>
          <p:cNvSpPr/>
          <p:nvPr/>
        </p:nvSpPr>
        <p:spPr>
          <a:xfrm>
            <a:off x="625418" y="2231037"/>
            <a:ext cx="77465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ja-JP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</a:t>
            </a:r>
            <a:r>
              <a:rPr lang="ja-JP" altLang="en-US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） 電気泳動用色素 ［色素； グリセロール（</a:t>
            </a:r>
            <a:r>
              <a:rPr lang="en-US" altLang="ja-JP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DNA</a:t>
            </a:r>
            <a:r>
              <a:rPr lang="ja-JP" altLang="en-US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を沈める。）］　</a:t>
            </a:r>
            <a:endParaRPr lang="en-US" altLang="ja-JP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DNA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染色用色素（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SAFELOOK™ 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ロードグリーン</a:t>
            </a:r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FUJIFILM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）　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F4347AD8-9045-9B53-9228-2CAA8249271C}"/>
              </a:ext>
            </a:extLst>
          </p:cNvPr>
          <p:cNvSpPr/>
          <p:nvPr/>
        </p:nvSpPr>
        <p:spPr>
          <a:xfrm>
            <a:off x="631328" y="892800"/>
            <a:ext cx="8932381" cy="681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ja-JP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</a:t>
            </a:r>
            <a:r>
              <a:rPr lang="ja-JP" altLang="en-US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） アガロース粉末（</a:t>
            </a:r>
            <a:r>
              <a:rPr lang="en-US" altLang="ja-JP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Sigma</a:t>
            </a:r>
            <a:r>
              <a:rPr lang="ja-JP" altLang="en-US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）</a:t>
            </a:r>
            <a:endParaRPr lang="en-US" altLang="ja-JP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50 x TAE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fr-FR" altLang="ja-JP" b="0" i="0" dirty="0">
                <a:effectLst/>
                <a:latin typeface="Lucida Grande"/>
              </a:rPr>
              <a:t>40 mmol/l Tris-acetate, 1 mmol/l EDTA</a:t>
            </a:r>
            <a:r>
              <a:rPr lang="ja-JP" altLang="en-US" b="0" i="0" dirty="0">
                <a:effectLst/>
                <a:latin typeface="Lucida Grande"/>
              </a:rPr>
              <a:t>）　＊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蒸溜水で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倍に希釈する。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AF117834-9219-7469-F5EE-B9FD813FA684}"/>
              </a:ext>
            </a:extLst>
          </p:cNvPr>
          <p:cNvSpPr/>
          <p:nvPr/>
        </p:nvSpPr>
        <p:spPr>
          <a:xfrm>
            <a:off x="616793" y="1487799"/>
            <a:ext cx="7326301" cy="373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ゲル作製用のカタとコーム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E3591EE6-6E06-2FBC-6EB8-3D90EB77AC45}"/>
              </a:ext>
            </a:extLst>
          </p:cNvPr>
          <p:cNvSpPr/>
          <p:nvPr/>
        </p:nvSpPr>
        <p:spPr>
          <a:xfrm>
            <a:off x="1981679" y="3470950"/>
            <a:ext cx="1922182" cy="373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電気泳動槽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4EEABD3C-0189-3EE9-677B-2C25743A3B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54" t="26419" r="24184" b="15536"/>
          <a:stretch/>
        </p:blipFill>
        <p:spPr>
          <a:xfrm rot="10800000">
            <a:off x="4637443" y="3412443"/>
            <a:ext cx="2192543" cy="1460355"/>
          </a:xfrm>
          <a:prstGeom prst="rect">
            <a:avLst/>
          </a:prstGeom>
        </p:spPr>
      </p:pic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CFDE0FE7-9288-C536-43D8-EF22A5B376E8}"/>
              </a:ext>
            </a:extLst>
          </p:cNvPr>
          <p:cNvSpPr/>
          <p:nvPr/>
        </p:nvSpPr>
        <p:spPr>
          <a:xfrm>
            <a:off x="406005" y="5412276"/>
            <a:ext cx="3631791" cy="681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ja-JP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</a:t>
            </a:r>
            <a:r>
              <a:rPr lang="ja-JP" altLang="en-US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） 青色光照射装置（</a:t>
            </a:r>
            <a:r>
              <a:rPr lang="en-US" altLang="ja-JP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BLOOK</a:t>
            </a:r>
            <a:r>
              <a:rPr lang="ja-JP" altLang="en-US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）</a:t>
            </a:r>
            <a:endParaRPr lang="en-US" altLang="ja-JP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スマホ撮影用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BOX</a:t>
            </a:r>
          </a:p>
        </p:txBody>
      </p:sp>
      <p:pic>
        <p:nvPicPr>
          <p:cNvPr id="56" name="図 55">
            <a:extLst>
              <a:ext uri="{FF2B5EF4-FFF2-40B4-BE49-F238E27FC236}">
                <a16:creationId xmlns:a16="http://schemas.microsoft.com/office/drawing/2014/main" id="{3390866D-0314-7149-3902-E17E65371B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16" t="19924" r="24070" b="9606"/>
          <a:stretch/>
        </p:blipFill>
        <p:spPr>
          <a:xfrm>
            <a:off x="4637443" y="4991272"/>
            <a:ext cx="2192544" cy="1818756"/>
          </a:xfrm>
          <a:prstGeom prst="rect">
            <a:avLst/>
          </a:prstGeom>
        </p:spPr>
      </p:pic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359F3C78-ED3D-1B45-8FB6-5529B7D78B5B}"/>
              </a:ext>
            </a:extLst>
          </p:cNvPr>
          <p:cNvSpPr/>
          <p:nvPr/>
        </p:nvSpPr>
        <p:spPr>
          <a:xfrm>
            <a:off x="6936851" y="4442047"/>
            <a:ext cx="1922182" cy="373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電気泳動槽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68EA1A87-0CEB-48D2-505C-FF7847BCCB4D}"/>
              </a:ext>
            </a:extLst>
          </p:cNvPr>
          <p:cNvCxnSpPr>
            <a:cxnSpLocks/>
          </p:cNvCxnSpPr>
          <p:nvPr/>
        </p:nvCxnSpPr>
        <p:spPr>
          <a:xfrm flipH="1">
            <a:off x="5280589" y="3864324"/>
            <a:ext cx="1656262" cy="2476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正方形/長方形 1023">
            <a:extLst>
              <a:ext uri="{FF2B5EF4-FFF2-40B4-BE49-F238E27FC236}">
                <a16:creationId xmlns:a16="http://schemas.microsoft.com/office/drawing/2014/main" id="{FC0A42F6-11B6-1EA3-B41A-EBF6F071206A}"/>
              </a:ext>
            </a:extLst>
          </p:cNvPr>
          <p:cNvSpPr/>
          <p:nvPr/>
        </p:nvSpPr>
        <p:spPr>
          <a:xfrm>
            <a:off x="6997765" y="3711950"/>
            <a:ext cx="1922182" cy="373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アガロースゲル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25" name="直線矢印コネクタ 1024">
            <a:extLst>
              <a:ext uri="{FF2B5EF4-FFF2-40B4-BE49-F238E27FC236}">
                <a16:creationId xmlns:a16="http://schemas.microsoft.com/office/drawing/2014/main" id="{370B435A-FF7C-E020-8068-1450121BB94E}"/>
              </a:ext>
            </a:extLst>
          </p:cNvPr>
          <p:cNvCxnSpPr>
            <a:cxnSpLocks/>
          </p:cNvCxnSpPr>
          <p:nvPr/>
        </p:nvCxnSpPr>
        <p:spPr>
          <a:xfrm flipH="1">
            <a:off x="6085545" y="5458425"/>
            <a:ext cx="851307" cy="1986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正方形/長方形 1027">
            <a:extLst>
              <a:ext uri="{FF2B5EF4-FFF2-40B4-BE49-F238E27FC236}">
                <a16:creationId xmlns:a16="http://schemas.microsoft.com/office/drawing/2014/main" id="{72641795-34CA-4069-D11A-6E2412A4AD44}"/>
              </a:ext>
            </a:extLst>
          </p:cNvPr>
          <p:cNvSpPr/>
          <p:nvPr/>
        </p:nvSpPr>
        <p:spPr>
          <a:xfrm>
            <a:off x="7012151" y="5174160"/>
            <a:ext cx="2306368" cy="373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スマホ撮影用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BOX</a:t>
            </a:r>
          </a:p>
        </p:txBody>
      </p:sp>
      <p:cxnSp>
        <p:nvCxnSpPr>
          <p:cNvPr id="1029" name="直線矢印コネクタ 1028">
            <a:extLst>
              <a:ext uri="{FF2B5EF4-FFF2-40B4-BE49-F238E27FC236}">
                <a16:creationId xmlns:a16="http://schemas.microsoft.com/office/drawing/2014/main" id="{D2F637ED-1244-5BB4-7176-43A2536A7846}"/>
              </a:ext>
            </a:extLst>
          </p:cNvPr>
          <p:cNvCxnSpPr>
            <a:cxnSpLocks/>
          </p:cNvCxnSpPr>
          <p:nvPr/>
        </p:nvCxnSpPr>
        <p:spPr>
          <a:xfrm flipH="1">
            <a:off x="5992780" y="6329611"/>
            <a:ext cx="944072" cy="980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正方形/長方形 1030">
            <a:extLst>
              <a:ext uri="{FF2B5EF4-FFF2-40B4-BE49-F238E27FC236}">
                <a16:creationId xmlns:a16="http://schemas.microsoft.com/office/drawing/2014/main" id="{47CF0D3B-25E6-F644-B113-9BDAAD72A8C4}"/>
              </a:ext>
            </a:extLst>
          </p:cNvPr>
          <p:cNvSpPr/>
          <p:nvPr/>
        </p:nvSpPr>
        <p:spPr>
          <a:xfrm>
            <a:off x="7073184" y="6102542"/>
            <a:ext cx="1922182" cy="373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BLOOK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BC78A41-71ED-422C-3AB3-0BF8A07D2CD0}"/>
              </a:ext>
            </a:extLst>
          </p:cNvPr>
          <p:cNvSpPr/>
          <p:nvPr/>
        </p:nvSpPr>
        <p:spPr>
          <a:xfrm>
            <a:off x="417377" y="2834770"/>
            <a:ext cx="93959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ja-JP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エチレンブロマイドと同様の働きをする毒性のない色素で、青色光で効率よく励起される。</a:t>
            </a:r>
            <a:endParaRPr lang="en-US" altLang="ja-JP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386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0" y="-34144"/>
            <a:ext cx="9144000" cy="6418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796" name="Title 1"/>
          <p:cNvSpPr txBox="1">
            <a:spLocks/>
          </p:cNvSpPr>
          <p:nvPr/>
        </p:nvSpPr>
        <p:spPr bwMode="auto">
          <a:xfrm>
            <a:off x="14478" y="-57273"/>
            <a:ext cx="91440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3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DNA</a:t>
            </a:r>
            <a:r>
              <a:rPr lang="ja-JP" altLang="en-US" sz="3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の可視化の方法</a:t>
            </a:r>
            <a:endParaRPr lang="en-US" altLang="ja-JP" sz="3000" b="1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9" name="正方形/長方形 153"/>
          <p:cNvSpPr>
            <a:spLocks noChangeArrowheads="1"/>
          </p:cNvSpPr>
          <p:nvPr/>
        </p:nvSpPr>
        <p:spPr bwMode="auto">
          <a:xfrm>
            <a:off x="8312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ja-JP" altLang="en-US" dirty="0"/>
          </a:p>
        </p:txBody>
      </p:sp>
      <p:sp>
        <p:nvSpPr>
          <p:cNvPr id="30" name="正方形/長方形 29"/>
          <p:cNvSpPr/>
          <p:nvPr/>
        </p:nvSpPr>
        <p:spPr>
          <a:xfrm>
            <a:off x="323528" y="7965504"/>
            <a:ext cx="367240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➀ プラスチック</a:t>
            </a:r>
            <a:r>
              <a:rPr lang="en-US" altLang="ja-JP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Dish</a:t>
            </a: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に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   </a:t>
            </a:r>
            <a:r>
              <a:rPr lang="ja-JP" altLang="en-US" sz="20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ろ</a:t>
            </a: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紙（キムワイプ）を入れる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323528" y="8973616"/>
            <a:ext cx="3672408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➂ 種子をまく。（蒸留水に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 完全に浸さない。）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4860032" y="9765704"/>
            <a:ext cx="367240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➃ </a:t>
            </a:r>
            <a:r>
              <a:rPr lang="en-US" altLang="ja-JP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Dish</a:t>
            </a: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をアルミホイルで包み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種子を遮光する。→ </a:t>
            </a:r>
            <a:r>
              <a:rPr lang="en-US" altLang="ja-JP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24</a:t>
            </a: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℃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" name="Text Box 44">
            <a:extLst>
              <a:ext uri="{FF2B5EF4-FFF2-40B4-BE49-F238E27FC236}">
                <a16:creationId xmlns:a16="http://schemas.microsoft.com/office/drawing/2014/main" id="{9C2E5C56-3892-94BF-9CCC-8791EAAE2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2" y="2439001"/>
            <a:ext cx="6507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ja-JP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2</a:t>
            </a:r>
            <a:r>
              <a:rPr lang="ja-JP" altLang="en-US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．泳動用</a:t>
            </a:r>
            <a:r>
              <a:rPr lang="en-US" altLang="ja-JP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DNA</a:t>
            </a:r>
            <a:r>
              <a:rPr lang="ja-JP" altLang="en-US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の調整</a:t>
            </a:r>
            <a:endParaRPr lang="en-US" altLang="ja-JP" sz="2000" b="1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0" name="Text Box 44">
            <a:extLst>
              <a:ext uri="{FF2B5EF4-FFF2-40B4-BE49-F238E27FC236}">
                <a16:creationId xmlns:a16="http://schemas.microsoft.com/office/drawing/2014/main" id="{ED85C1E4-DBBF-15FE-C5AE-B1A22EFE0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2" y="692696"/>
            <a:ext cx="58259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ja-JP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1</a:t>
            </a:r>
            <a:r>
              <a:rPr lang="ja-JP" altLang="en-US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．泳動用ゲル（</a:t>
            </a:r>
            <a:r>
              <a:rPr lang="en-US" altLang="ja-JP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1%</a:t>
            </a:r>
            <a:r>
              <a:rPr lang="ja-JP" altLang="en-US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アガロースゲル）の作製</a:t>
            </a:r>
            <a:endParaRPr lang="en-US" altLang="ja-JP" sz="2000" b="1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2" name="Text Box 44">
            <a:extLst>
              <a:ext uri="{FF2B5EF4-FFF2-40B4-BE49-F238E27FC236}">
                <a16:creationId xmlns:a16="http://schemas.microsoft.com/office/drawing/2014/main" id="{EBE4DB2A-D072-9CEA-735E-110F4C531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109" y="4323110"/>
            <a:ext cx="34276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ja-JP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3</a:t>
            </a:r>
            <a:r>
              <a:rPr lang="ja-JP" altLang="en-US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．電気泳動</a:t>
            </a:r>
            <a:endParaRPr lang="en-US" altLang="ja-JP" sz="2000" b="1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DAADDB5-4FB8-B110-9620-4F88445B7624}"/>
              </a:ext>
            </a:extLst>
          </p:cNvPr>
          <p:cNvGrpSpPr/>
          <p:nvPr/>
        </p:nvGrpSpPr>
        <p:grpSpPr>
          <a:xfrm>
            <a:off x="3026695" y="3586756"/>
            <a:ext cx="619303" cy="648072"/>
            <a:chOff x="5568050" y="3499118"/>
            <a:chExt cx="619303" cy="648072"/>
          </a:xfrm>
        </p:grpSpPr>
        <p:sp>
          <p:nvSpPr>
            <p:cNvPr id="6" name="フローチャート: 他ページ結合子 5">
              <a:extLst>
                <a:ext uri="{FF2B5EF4-FFF2-40B4-BE49-F238E27FC236}">
                  <a16:creationId xmlns:a16="http://schemas.microsoft.com/office/drawing/2014/main" id="{7280CDEB-CAE7-F789-938E-C79BF7179876}"/>
                </a:ext>
              </a:extLst>
            </p:cNvPr>
            <p:cNvSpPr/>
            <p:nvPr/>
          </p:nvSpPr>
          <p:spPr>
            <a:xfrm>
              <a:off x="5877701" y="3579495"/>
              <a:ext cx="309652" cy="567695"/>
            </a:xfrm>
            <a:prstGeom prst="flowChartOffpageConnector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58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フローチャート: 磁気ディスク 6">
              <a:extLst>
                <a:ext uri="{FF2B5EF4-FFF2-40B4-BE49-F238E27FC236}">
                  <a16:creationId xmlns:a16="http://schemas.microsoft.com/office/drawing/2014/main" id="{E06BA05E-473B-FD12-59F0-E1F8954BB690}"/>
                </a:ext>
              </a:extLst>
            </p:cNvPr>
            <p:cNvSpPr/>
            <p:nvPr/>
          </p:nvSpPr>
          <p:spPr>
            <a:xfrm>
              <a:off x="5568050" y="3499118"/>
              <a:ext cx="258043" cy="103217"/>
            </a:xfrm>
            <a:prstGeom prst="flowChartMagneticDisk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14584418-D900-8EAE-3F8A-11F3336938AA}"/>
              </a:ext>
            </a:extLst>
          </p:cNvPr>
          <p:cNvGrpSpPr/>
          <p:nvPr/>
        </p:nvGrpSpPr>
        <p:grpSpPr>
          <a:xfrm>
            <a:off x="5292080" y="3563234"/>
            <a:ext cx="622641" cy="648072"/>
            <a:chOff x="6617001" y="3711741"/>
            <a:chExt cx="622641" cy="648072"/>
          </a:xfrm>
        </p:grpSpPr>
        <p:sp>
          <p:nvSpPr>
            <p:cNvPr id="8" name="フローチャート: 他ページ結合子 7">
              <a:extLst>
                <a:ext uri="{FF2B5EF4-FFF2-40B4-BE49-F238E27FC236}">
                  <a16:creationId xmlns:a16="http://schemas.microsoft.com/office/drawing/2014/main" id="{418AECF8-E3B1-3745-BB7E-711B743E55AB}"/>
                </a:ext>
              </a:extLst>
            </p:cNvPr>
            <p:cNvSpPr/>
            <p:nvPr/>
          </p:nvSpPr>
          <p:spPr>
            <a:xfrm>
              <a:off x="6929990" y="3792118"/>
              <a:ext cx="309652" cy="567695"/>
            </a:xfrm>
            <a:prstGeom prst="flowChartOffpageConnector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3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3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フローチャート: 磁気ディスク 13">
              <a:extLst>
                <a:ext uri="{FF2B5EF4-FFF2-40B4-BE49-F238E27FC236}">
                  <a16:creationId xmlns:a16="http://schemas.microsoft.com/office/drawing/2014/main" id="{CBA5D726-68D4-126A-397D-BE765832D06E}"/>
                </a:ext>
              </a:extLst>
            </p:cNvPr>
            <p:cNvSpPr/>
            <p:nvPr/>
          </p:nvSpPr>
          <p:spPr>
            <a:xfrm>
              <a:off x="6617001" y="3711741"/>
              <a:ext cx="258043" cy="103217"/>
            </a:xfrm>
            <a:prstGeom prst="flowChartMagneticDisk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3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3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6" name="下カーブ矢印 81">
            <a:extLst>
              <a:ext uri="{FF2B5EF4-FFF2-40B4-BE49-F238E27FC236}">
                <a16:creationId xmlns:a16="http://schemas.microsoft.com/office/drawing/2014/main" id="{777A5BBC-3AC3-8008-9EBA-2EDC8E184391}"/>
              </a:ext>
            </a:extLst>
          </p:cNvPr>
          <p:cNvSpPr/>
          <p:nvPr/>
        </p:nvSpPr>
        <p:spPr>
          <a:xfrm>
            <a:off x="3836721" y="3171663"/>
            <a:ext cx="1888784" cy="360040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フローチャート: 他ページ結合子 17">
            <a:extLst>
              <a:ext uri="{FF2B5EF4-FFF2-40B4-BE49-F238E27FC236}">
                <a16:creationId xmlns:a16="http://schemas.microsoft.com/office/drawing/2014/main" id="{76A3E0BD-38E9-E2B7-F340-2B3CBDD6FA6E}"/>
              </a:ext>
            </a:extLst>
          </p:cNvPr>
          <p:cNvSpPr/>
          <p:nvPr/>
        </p:nvSpPr>
        <p:spPr>
          <a:xfrm>
            <a:off x="1819726" y="3643611"/>
            <a:ext cx="309652" cy="567695"/>
          </a:xfrm>
          <a:prstGeom prst="flowChartOffpageConnector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ローチャート: 磁気ディスク 19">
            <a:extLst>
              <a:ext uri="{FF2B5EF4-FFF2-40B4-BE49-F238E27FC236}">
                <a16:creationId xmlns:a16="http://schemas.microsoft.com/office/drawing/2014/main" id="{998B0FEF-371D-830F-21E9-75C687B60A2B}"/>
              </a:ext>
            </a:extLst>
          </p:cNvPr>
          <p:cNvSpPr/>
          <p:nvPr/>
        </p:nvSpPr>
        <p:spPr>
          <a:xfrm>
            <a:off x="1510075" y="3563234"/>
            <a:ext cx="258043" cy="103217"/>
          </a:xfrm>
          <a:prstGeom prst="flowChartMagneticDisk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下カーブ矢印 81">
            <a:extLst>
              <a:ext uri="{FF2B5EF4-FFF2-40B4-BE49-F238E27FC236}">
                <a16:creationId xmlns:a16="http://schemas.microsoft.com/office/drawing/2014/main" id="{9B214DA6-8F37-C7CB-5F79-A0304F65FD08}"/>
              </a:ext>
            </a:extLst>
          </p:cNvPr>
          <p:cNvSpPr/>
          <p:nvPr/>
        </p:nvSpPr>
        <p:spPr>
          <a:xfrm>
            <a:off x="2111406" y="3136152"/>
            <a:ext cx="1080120" cy="360040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Text Box 44">
            <a:extLst>
              <a:ext uri="{FF2B5EF4-FFF2-40B4-BE49-F238E27FC236}">
                <a16:creationId xmlns:a16="http://schemas.microsoft.com/office/drawing/2014/main" id="{8D6649C7-7D67-FADC-04B9-6BDA42B83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76" y="3080734"/>
            <a:ext cx="2556945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  <a:buFontTx/>
              <a:buNone/>
              <a:defRPr/>
            </a:pPr>
            <a:r>
              <a:rPr lang="ja-JP" altLang="en-US" sz="18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泳動用色素</a:t>
            </a:r>
            <a:r>
              <a:rPr lang="ja-JP" altLang="en-US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（</a:t>
            </a:r>
            <a:r>
              <a:rPr lang="en-US" altLang="ja-JP" sz="18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9 </a:t>
            </a:r>
            <a:r>
              <a:rPr lang="en-US" altLang="ja-JP" sz="1800" dirty="0" err="1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μL</a:t>
            </a:r>
            <a:r>
              <a:rPr lang="ja-JP" altLang="en-US" sz="18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）</a:t>
            </a:r>
            <a:endParaRPr lang="en-US" altLang="ja-JP" sz="18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23" name="Text Box 44">
            <a:extLst>
              <a:ext uri="{FF2B5EF4-FFF2-40B4-BE49-F238E27FC236}">
                <a16:creationId xmlns:a16="http://schemas.microsoft.com/office/drawing/2014/main" id="{2F3238E1-66F1-BE21-CBC8-073E08B47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7567" y="3643611"/>
            <a:ext cx="1621810" cy="60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  <a:buFontTx/>
              <a:buNone/>
              <a:defRPr/>
            </a:pPr>
            <a:r>
              <a:rPr lang="ja-JP" altLang="en-US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染色用色素</a:t>
            </a:r>
            <a:endParaRPr lang="en-US" altLang="ja-JP" sz="18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  <a:spcBef>
                <a:spcPts val="0"/>
              </a:spcBef>
              <a:buFontTx/>
              <a:buNone/>
              <a:defRPr/>
            </a:pPr>
            <a:r>
              <a:rPr lang="ja-JP" altLang="en-US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（</a:t>
            </a:r>
            <a:r>
              <a:rPr lang="en-US" altLang="ja-JP" sz="18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18 </a:t>
            </a:r>
            <a:r>
              <a:rPr lang="en-US" altLang="ja-JP" sz="1800" dirty="0" err="1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μL</a:t>
            </a:r>
            <a:r>
              <a:rPr lang="ja-JP" altLang="en-US" sz="18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）</a:t>
            </a:r>
            <a:endParaRPr lang="en-US" altLang="ja-JP" sz="18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24" name="Text Box 44">
            <a:extLst>
              <a:ext uri="{FF2B5EF4-FFF2-40B4-BE49-F238E27FC236}">
                <a16:creationId xmlns:a16="http://schemas.microsoft.com/office/drawing/2014/main" id="{01D80A86-DC37-9A72-C223-DAC0D2FEE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2577" y="2823310"/>
            <a:ext cx="3199916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  <a:buFontTx/>
              <a:buNone/>
              <a:defRPr/>
            </a:pPr>
            <a:r>
              <a:rPr lang="ja-JP" altLang="en-US" sz="18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混合液</a:t>
            </a:r>
            <a:r>
              <a:rPr lang="ja-JP" altLang="en-US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（</a:t>
            </a:r>
            <a:r>
              <a:rPr lang="en-US" altLang="ja-JP" sz="18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5 </a:t>
            </a:r>
            <a:r>
              <a:rPr lang="en-US" altLang="ja-JP" sz="1800" dirty="0" err="1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μL</a:t>
            </a:r>
            <a:r>
              <a:rPr lang="en-US" altLang="ja-JP" sz="18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/</a:t>
            </a:r>
            <a:r>
              <a:rPr lang="ja-JP" altLang="en-US" sz="18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サンプル）</a:t>
            </a:r>
            <a:endParaRPr lang="en-US" altLang="ja-JP" sz="18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25" name="Text Box 44">
            <a:extLst>
              <a:ext uri="{FF2B5EF4-FFF2-40B4-BE49-F238E27FC236}">
                <a16:creationId xmlns:a16="http://schemas.microsoft.com/office/drawing/2014/main" id="{F569A25F-B30C-7403-B75A-D61B324AA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6165" y="3706998"/>
            <a:ext cx="802074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ja-JP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DNA</a:t>
            </a:r>
            <a:endParaRPr lang="en-US" altLang="ja-JP" sz="18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50588A8-9F8A-26A9-85AB-15DC5FADB617}"/>
              </a:ext>
            </a:extLst>
          </p:cNvPr>
          <p:cNvSpPr txBox="1"/>
          <p:nvPr/>
        </p:nvSpPr>
        <p:spPr>
          <a:xfrm>
            <a:off x="54952" y="1044611"/>
            <a:ext cx="93415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) 100mL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の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TAE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に、寒天（アガロース）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1g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を加えて作った溶液を弱火で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　　加熱する。溶液が透明になるまでかき混ぜる。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 ii) </a:t>
            </a:r>
            <a:r>
              <a:rPr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のゲル溶液を冷ました後、ゲル作製用の「カタ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｣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（右図 下）に注ぎ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　　コーム（右図 上）をさす。ゲルが固まるのを待つ。</a:t>
            </a: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AE5AAD01-E8D5-EC02-67AC-F3EEAE9A30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4" t="33923" r="9235" b="2636"/>
          <a:stretch/>
        </p:blipFill>
        <p:spPr>
          <a:xfrm>
            <a:off x="7198436" y="764704"/>
            <a:ext cx="1829603" cy="1724168"/>
          </a:xfrm>
          <a:prstGeom prst="rect">
            <a:avLst/>
          </a:prstGeom>
        </p:spPr>
      </p:pic>
      <p:sp>
        <p:nvSpPr>
          <p:cNvPr id="35" name="Text Box 44">
            <a:extLst>
              <a:ext uri="{FF2B5EF4-FFF2-40B4-BE49-F238E27FC236}">
                <a16:creationId xmlns:a16="http://schemas.microsoft.com/office/drawing/2014/main" id="{171657AC-B23F-734F-44C9-0A791A02B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9252" y="1957179"/>
            <a:ext cx="812669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  <a:buFontTx/>
              <a:buNone/>
              <a:defRPr/>
            </a:pPr>
            <a:r>
              <a:rPr lang="ja-JP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カタ</a:t>
            </a:r>
            <a:endParaRPr lang="en-US" altLang="ja-JP" sz="1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36" name="Text Box 44">
            <a:extLst>
              <a:ext uri="{FF2B5EF4-FFF2-40B4-BE49-F238E27FC236}">
                <a16:creationId xmlns:a16="http://schemas.microsoft.com/office/drawing/2014/main" id="{3D9A95DF-9FC8-8054-DCAE-56B8E9AC7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0104" y="785235"/>
            <a:ext cx="1228033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  <a:buFontTx/>
              <a:buNone/>
              <a:defRPr/>
            </a:pPr>
            <a:r>
              <a:rPr lang="ja-JP" altLang="en-US" sz="1800" dirty="0">
                <a:solidFill>
                  <a:srgbClr val="FFFF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コーム</a:t>
            </a:r>
            <a:endParaRPr lang="en-US" altLang="ja-JP" sz="1800" dirty="0">
              <a:solidFill>
                <a:srgbClr val="FFFF00"/>
              </a:solidFill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83AE1C9-7E02-F624-2AEE-7DDB64567BB8}"/>
              </a:ext>
            </a:extLst>
          </p:cNvPr>
          <p:cNvSpPr txBox="1"/>
          <p:nvPr/>
        </p:nvSpPr>
        <p:spPr>
          <a:xfrm>
            <a:off x="72587" y="4709665"/>
            <a:ext cx="49314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　アガロースゲルを電気泳動層にセットし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TAE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で浸す。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　電圧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100V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で、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分間、泳動する。</a:t>
            </a: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6EAD26A1-4F3C-FD17-4A0B-85E30E21D2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33" t="14780" r="18592" b="4973"/>
          <a:stretch/>
        </p:blipFill>
        <p:spPr>
          <a:xfrm rot="10800000">
            <a:off x="4558179" y="4463202"/>
            <a:ext cx="1969811" cy="1536181"/>
          </a:xfrm>
          <a:prstGeom prst="rect">
            <a:avLst/>
          </a:prstGeom>
        </p:spPr>
      </p:pic>
      <p:sp>
        <p:nvSpPr>
          <p:cNvPr id="39" name="右中かっこ 38">
            <a:extLst>
              <a:ext uri="{FF2B5EF4-FFF2-40B4-BE49-F238E27FC236}">
                <a16:creationId xmlns:a16="http://schemas.microsoft.com/office/drawing/2014/main" id="{028C1C32-3E20-CD81-BF67-2B6D562E4CB6}"/>
              </a:ext>
            </a:extLst>
          </p:cNvPr>
          <p:cNvSpPr/>
          <p:nvPr/>
        </p:nvSpPr>
        <p:spPr>
          <a:xfrm>
            <a:off x="6812493" y="4463202"/>
            <a:ext cx="143122" cy="144616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" name="Text Box 44">
            <a:extLst>
              <a:ext uri="{FF2B5EF4-FFF2-40B4-BE49-F238E27FC236}">
                <a16:creationId xmlns:a16="http://schemas.microsoft.com/office/drawing/2014/main" id="{A71ABD27-FD5F-52A8-2631-11D11B6C6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5106" y="4928646"/>
            <a:ext cx="2093989" cy="60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  <a:buFontTx/>
              <a:buNone/>
              <a:defRPr/>
            </a:pPr>
            <a:r>
              <a:rPr lang="ja-JP" altLang="en-US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電極の向きを</a:t>
            </a:r>
            <a:endParaRPr lang="en-US" altLang="ja-JP" sz="18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  <a:spcBef>
                <a:spcPts val="0"/>
              </a:spcBef>
              <a:buFontTx/>
              <a:buNone/>
              <a:defRPr/>
            </a:pPr>
            <a:r>
              <a:rPr lang="ja-JP" altLang="en-US" sz="18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確認する。</a:t>
            </a:r>
            <a:endParaRPr lang="en-US" altLang="ja-JP" sz="18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41" name="Text Box 44">
            <a:extLst>
              <a:ext uri="{FF2B5EF4-FFF2-40B4-BE49-F238E27FC236}">
                <a16:creationId xmlns:a16="http://schemas.microsoft.com/office/drawing/2014/main" id="{8505AC70-3D79-1D1E-AD57-3DD602ACB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" y="5899934"/>
            <a:ext cx="34276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ja-JP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4</a:t>
            </a:r>
            <a:r>
              <a:rPr lang="ja-JP" altLang="en-US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．</a:t>
            </a:r>
            <a:r>
              <a:rPr lang="en-US" altLang="ja-JP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DNA</a:t>
            </a:r>
            <a:r>
              <a:rPr lang="ja-JP" altLang="en-US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シグナルの確認</a:t>
            </a:r>
            <a:endParaRPr lang="en-US" altLang="ja-JP" sz="2000" b="1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01E4601-2F10-8FF6-C47B-79A0E32E6EE6}"/>
              </a:ext>
            </a:extLst>
          </p:cNvPr>
          <p:cNvSpPr txBox="1"/>
          <p:nvPr/>
        </p:nvSpPr>
        <p:spPr>
          <a:xfrm>
            <a:off x="74453" y="6228036"/>
            <a:ext cx="94660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　アガロースゲルを電気泳動層から取り出し、サランラップの上に置く。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　ゲルの下から青色光を照射し（染色用色素を励起し）、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DNA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の蛍光をスマホで撮影する。</a:t>
            </a:r>
          </a:p>
        </p:txBody>
      </p:sp>
      <p:sp>
        <p:nvSpPr>
          <p:cNvPr id="2" name="下カーブ矢印 81">
            <a:extLst>
              <a:ext uri="{FF2B5EF4-FFF2-40B4-BE49-F238E27FC236}">
                <a16:creationId xmlns:a16="http://schemas.microsoft.com/office/drawing/2014/main" id="{2B72A7A0-F84C-3CD5-5701-DECF1AE4A855}"/>
              </a:ext>
            </a:extLst>
          </p:cNvPr>
          <p:cNvSpPr/>
          <p:nvPr/>
        </p:nvSpPr>
        <p:spPr>
          <a:xfrm flipH="1">
            <a:off x="5857632" y="3139001"/>
            <a:ext cx="2212471" cy="360040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82D7E69D-1817-D747-7CEE-19E81CC8B6FB}"/>
              </a:ext>
            </a:extLst>
          </p:cNvPr>
          <p:cNvGrpSpPr/>
          <p:nvPr/>
        </p:nvGrpSpPr>
        <p:grpSpPr>
          <a:xfrm>
            <a:off x="7625105" y="3501008"/>
            <a:ext cx="619303" cy="648072"/>
            <a:chOff x="5568050" y="3499118"/>
            <a:chExt cx="619303" cy="648072"/>
          </a:xfrm>
        </p:grpSpPr>
        <p:sp>
          <p:nvSpPr>
            <p:cNvPr id="9" name="フローチャート: 他ページ結合子 8">
              <a:extLst>
                <a:ext uri="{FF2B5EF4-FFF2-40B4-BE49-F238E27FC236}">
                  <a16:creationId xmlns:a16="http://schemas.microsoft.com/office/drawing/2014/main" id="{A4259106-BEF1-7A0D-0982-2D859B7D1FD3}"/>
                </a:ext>
              </a:extLst>
            </p:cNvPr>
            <p:cNvSpPr/>
            <p:nvPr/>
          </p:nvSpPr>
          <p:spPr>
            <a:xfrm>
              <a:off x="5877701" y="3579495"/>
              <a:ext cx="309652" cy="567695"/>
            </a:xfrm>
            <a:prstGeom prst="flowChartOffpageConnector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58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フローチャート: 磁気ディスク 10">
              <a:extLst>
                <a:ext uri="{FF2B5EF4-FFF2-40B4-BE49-F238E27FC236}">
                  <a16:creationId xmlns:a16="http://schemas.microsoft.com/office/drawing/2014/main" id="{398817B6-6751-B0A3-D34E-C64E6FBFC77F}"/>
                </a:ext>
              </a:extLst>
            </p:cNvPr>
            <p:cNvSpPr/>
            <p:nvPr/>
          </p:nvSpPr>
          <p:spPr>
            <a:xfrm>
              <a:off x="5568050" y="3499118"/>
              <a:ext cx="258043" cy="103217"/>
            </a:xfrm>
            <a:prstGeom prst="flowChartMagneticDisk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3" name="Text Box 44">
            <a:extLst>
              <a:ext uri="{FF2B5EF4-FFF2-40B4-BE49-F238E27FC236}">
                <a16:creationId xmlns:a16="http://schemas.microsoft.com/office/drawing/2014/main" id="{A4185022-FC87-6C76-DA6E-42BF49BE5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7236" y="2768779"/>
            <a:ext cx="929075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ja-JP" sz="18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20 </a:t>
            </a:r>
            <a:r>
              <a:rPr lang="en-US" altLang="ja-JP" sz="1800" dirty="0" err="1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μL</a:t>
            </a:r>
            <a:endParaRPr lang="en-US" altLang="ja-JP" sz="18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26" name="Text Box 44">
            <a:extLst>
              <a:ext uri="{FF2B5EF4-FFF2-40B4-BE49-F238E27FC236}">
                <a16:creationId xmlns:a16="http://schemas.microsoft.com/office/drawing/2014/main" id="{77A78499-9870-AE00-7365-85A70412A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631" y="3615830"/>
            <a:ext cx="1621810" cy="60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  <a:buFontTx/>
              <a:buNone/>
              <a:defRPr/>
            </a:pPr>
            <a:r>
              <a:rPr lang="ja-JP" altLang="en-US" sz="18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泳動用</a:t>
            </a:r>
            <a:endParaRPr lang="en-US" altLang="ja-JP" sz="180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ja-JP" sz="18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DNA</a:t>
            </a:r>
            <a:r>
              <a:rPr lang="ja-JP" altLang="en-US" sz="18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（</a:t>
            </a:r>
            <a:r>
              <a:rPr lang="en-US" altLang="ja-JP" sz="18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25</a:t>
            </a:r>
            <a:r>
              <a:rPr lang="en-US" altLang="ja-JP" sz="1800" dirty="0">
                <a:solidFill>
                  <a:srgbClr val="FF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</a:t>
            </a:r>
            <a:r>
              <a:rPr lang="en-US" altLang="ja-JP" sz="1800" dirty="0" err="1">
                <a:solidFill>
                  <a:srgbClr val="FF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μL</a:t>
            </a:r>
            <a:r>
              <a:rPr lang="ja-JP" altLang="en-US" sz="1800" dirty="0">
                <a:solidFill>
                  <a:srgbClr val="FF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）</a:t>
            </a:r>
            <a:endParaRPr lang="en-US" altLang="ja-JP" sz="1800" dirty="0">
              <a:solidFill>
                <a:srgbClr val="FF0000"/>
              </a:solidFill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2422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47FB4A9AFE427940A233F620482391BC" ma:contentTypeVersion="11" ma:contentTypeDescription="新しいドキュメントを作成します。" ma:contentTypeScope="" ma:versionID="7d07c623fcf492d75176e4d028ce0b85">
  <xsd:schema xmlns:xsd="http://www.w3.org/2001/XMLSchema" xmlns:xs="http://www.w3.org/2001/XMLSchema" xmlns:p="http://schemas.microsoft.com/office/2006/metadata/properties" xmlns:ns2="3e488705-4b9b-4213-9659-66b8e8d9e444" xmlns:ns3="b2f9a78e-fb3f-494d-9ca8-51733c1c8360" targetNamespace="http://schemas.microsoft.com/office/2006/metadata/properties" ma:root="true" ma:fieldsID="990307faf57847a09444134dc20b3152" ns2:_="" ns3:_="">
    <xsd:import namespace="3e488705-4b9b-4213-9659-66b8e8d9e444"/>
    <xsd:import namespace="b2f9a78e-fb3f-494d-9ca8-51733c1c83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488705-4b9b-4213-9659-66b8e8d9e4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f9a78e-fb3f-494d-9ca8-51733c1c836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51187C-AF2C-4FB4-9B8F-5B3754BCF8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E2A52F-3091-4653-851A-81CDD6F31916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dcmitype/"/>
    <ds:schemaRef ds:uri="http://schemas.openxmlformats.org/package/2006/metadata/core-properties"/>
    <ds:schemaRef ds:uri="b2f9a78e-fb3f-494d-9ca8-51733c1c8360"/>
    <ds:schemaRef ds:uri="3e488705-4b9b-4213-9659-66b8e8d9e44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5FA0AB5-3F36-4494-B623-75F76825A5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488705-4b9b-4213-9659-66b8e8d9e444"/>
    <ds:schemaRef ds:uri="b2f9a78e-fb3f-494d-9ca8-51733c1c83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49278</TotalTime>
  <Words>753</Words>
  <Application>Microsoft Office PowerPoint</Application>
  <PresentationFormat>画面に合わせる (4:3)</PresentationFormat>
  <Paragraphs>162</Paragraphs>
  <Slides>6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5" baseType="lpstr">
      <vt:lpstr>Lucida Grande</vt:lpstr>
      <vt:lpstr>ＭＳ Ｐゴシック</vt:lpstr>
      <vt:lpstr>ＭＳ ゴシック</vt:lpstr>
      <vt:lpstr>游ゴシック</vt:lpstr>
      <vt:lpstr>Arial</vt:lpstr>
      <vt:lpstr>Arial Black</vt:lpstr>
      <vt:lpstr>Calibri</vt:lpstr>
      <vt:lpstr>Times</vt:lpstr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dbio</dc:creator>
  <cp:lastModifiedBy>z5005026 海老名 彩雪</cp:lastModifiedBy>
  <cp:revision>2944</cp:revision>
  <cp:lastPrinted>2024-05-16T02:06:16Z</cp:lastPrinted>
  <dcterms:created xsi:type="dcterms:W3CDTF">2014-06-07T09:35:31Z</dcterms:created>
  <dcterms:modified xsi:type="dcterms:W3CDTF">2025-02-21T03:36:52Z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0x01010047FB4A9AFE427940A233F620482391BC</vt:lpwstr>
  </property>
</Properties>
</file>