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12"/>
  </p:notesMasterIdLst>
  <p:handoutMasterIdLst>
    <p:handoutMasterId r:id="rId13"/>
  </p:handoutMasterIdLst>
  <p:sldIdLst>
    <p:sldId id="1082" r:id="rId5"/>
    <p:sldId id="1055" r:id="rId6"/>
    <p:sldId id="1060" r:id="rId7"/>
    <p:sldId id="1057" r:id="rId8"/>
    <p:sldId id="1081" r:id="rId9"/>
    <p:sldId id="1242" r:id="rId10"/>
    <p:sldId id="1295" r:id="rId11"/>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3543"/>
    <a:srgbClr val="FF0066"/>
    <a:srgbClr val="FEFDF7"/>
    <a:srgbClr val="C9CDE8"/>
    <a:srgbClr val="FEF5CA"/>
    <a:srgbClr val="FEF7DB"/>
    <a:srgbClr val="FFFEF9"/>
    <a:srgbClr val="FFF9E6"/>
    <a:srgbClr val="E3EEC5"/>
    <a:srgbClr val="888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98" autoAdjust="0"/>
    <p:restoredTop sz="95380" autoAdjust="0"/>
  </p:normalViewPr>
  <p:slideViewPr>
    <p:cSldViewPr>
      <p:cViewPr varScale="1">
        <p:scale>
          <a:sx n="113" d="100"/>
          <a:sy n="113" d="100"/>
        </p:scale>
        <p:origin x="1146" y="96"/>
      </p:cViewPr>
      <p:guideLst>
        <p:guide orient="horz" pos="2160"/>
        <p:guide pos="2880"/>
      </p:guideLst>
    </p:cSldViewPr>
  </p:slideViewPr>
  <p:notesTextViewPr>
    <p:cViewPr>
      <p:scale>
        <a:sx n="3" d="2"/>
        <a:sy n="3" d="2"/>
      </p:scale>
      <p:origin x="0" y="0"/>
    </p:cViewPr>
  </p:notesTextViewPr>
  <p:sorterViewPr>
    <p:cViewPr>
      <p:scale>
        <a:sx n="154" d="100"/>
        <a:sy n="154" d="100"/>
      </p:scale>
      <p:origin x="0" y="-390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4EF7A8-63BF-4DA0-83B7-6815F93CC232}"/>
              </a:ext>
            </a:extLst>
          </p:cNvPr>
          <p:cNvSpPr>
            <a:spLocks noGrp="1"/>
          </p:cNvSpPr>
          <p:nvPr>
            <p:ph type="hdr" sz="quarter"/>
          </p:nvPr>
        </p:nvSpPr>
        <p:spPr>
          <a:xfrm>
            <a:off x="2" y="7"/>
            <a:ext cx="2918469" cy="493941"/>
          </a:xfrm>
          <a:prstGeom prst="rect">
            <a:avLst/>
          </a:prstGeom>
        </p:spPr>
        <p:txBody>
          <a:bodyPr vert="horz" lIns="89776" tIns="44888" rIns="89776" bIns="44888"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0AABB71-A4C0-4AB3-8498-3869F5F4D30C}"/>
              </a:ext>
            </a:extLst>
          </p:cNvPr>
          <p:cNvSpPr>
            <a:spLocks noGrp="1"/>
          </p:cNvSpPr>
          <p:nvPr>
            <p:ph type="dt" sz="quarter" idx="1"/>
          </p:nvPr>
        </p:nvSpPr>
        <p:spPr>
          <a:xfrm>
            <a:off x="3815744" y="7"/>
            <a:ext cx="2918469" cy="493941"/>
          </a:xfrm>
          <a:prstGeom prst="rect">
            <a:avLst/>
          </a:prstGeom>
        </p:spPr>
        <p:txBody>
          <a:bodyPr vert="horz" lIns="89776" tIns="44888" rIns="89776" bIns="44888" rtlCol="0"/>
          <a:lstStyle>
            <a:lvl1pPr algn="r">
              <a:defRPr sz="1200"/>
            </a:lvl1pPr>
          </a:lstStyle>
          <a:p>
            <a:endParaRPr kumimoji="1" lang="ja-JP" altLang="en-US"/>
          </a:p>
        </p:txBody>
      </p:sp>
      <p:sp>
        <p:nvSpPr>
          <p:cNvPr id="4" name="フッター プレースホルダー 3">
            <a:extLst>
              <a:ext uri="{FF2B5EF4-FFF2-40B4-BE49-F238E27FC236}">
                <a16:creationId xmlns:a16="http://schemas.microsoft.com/office/drawing/2014/main" id="{8846CD44-9499-4E28-A2AE-25347E17369C}"/>
              </a:ext>
            </a:extLst>
          </p:cNvPr>
          <p:cNvSpPr>
            <a:spLocks noGrp="1"/>
          </p:cNvSpPr>
          <p:nvPr>
            <p:ph type="ftr" sz="quarter" idx="2"/>
          </p:nvPr>
        </p:nvSpPr>
        <p:spPr>
          <a:xfrm>
            <a:off x="2" y="9372376"/>
            <a:ext cx="2918469" cy="493941"/>
          </a:xfrm>
          <a:prstGeom prst="rect">
            <a:avLst/>
          </a:prstGeom>
        </p:spPr>
        <p:txBody>
          <a:bodyPr vert="horz" lIns="89776" tIns="44888" rIns="89776" bIns="44888"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0FC044E-0191-4954-9C90-6B8702BA99D7}"/>
              </a:ext>
            </a:extLst>
          </p:cNvPr>
          <p:cNvSpPr>
            <a:spLocks noGrp="1"/>
          </p:cNvSpPr>
          <p:nvPr>
            <p:ph type="sldNum" sz="quarter" idx="3"/>
          </p:nvPr>
        </p:nvSpPr>
        <p:spPr>
          <a:xfrm>
            <a:off x="3815744" y="9372376"/>
            <a:ext cx="2918469" cy="493941"/>
          </a:xfrm>
          <a:prstGeom prst="rect">
            <a:avLst/>
          </a:prstGeom>
        </p:spPr>
        <p:txBody>
          <a:bodyPr vert="horz" lIns="89776" tIns="44888" rIns="89776" bIns="44888" rtlCol="0" anchor="b"/>
          <a:lstStyle>
            <a:lvl1pPr algn="r">
              <a:defRPr sz="1200"/>
            </a:lvl1pPr>
          </a:lstStyle>
          <a:p>
            <a:fld id="{A988A924-C905-4D5A-9C2C-3B4EC82CC94D}" type="slidenum">
              <a:rPr kumimoji="1" lang="ja-JP" altLang="en-US" smtClean="0"/>
              <a:t>‹#›</a:t>
            </a:fld>
            <a:endParaRPr kumimoji="1" lang="ja-JP" altLang="en-US"/>
          </a:p>
        </p:txBody>
      </p:sp>
    </p:spTree>
    <p:extLst>
      <p:ext uri="{BB962C8B-B14F-4D97-AF65-F5344CB8AC3E}">
        <p14:creationId xmlns:p14="http://schemas.microsoft.com/office/powerpoint/2010/main" val="296657663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18831" cy="493315"/>
          </a:xfrm>
          <a:prstGeom prst="rect">
            <a:avLst/>
          </a:prstGeom>
        </p:spPr>
        <p:txBody>
          <a:bodyPr vert="horz" lIns="90638" tIns="45319" rIns="90638" bIns="4531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8" y="3"/>
            <a:ext cx="2918831" cy="493315"/>
          </a:xfrm>
          <a:prstGeom prst="rect">
            <a:avLst/>
          </a:prstGeom>
        </p:spPr>
        <p:txBody>
          <a:bodyPr vert="horz" lIns="90638" tIns="45319" rIns="90638" bIns="45319" rtlCol="0"/>
          <a:lstStyle>
            <a:lvl1pPr algn="r">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lIns="90638" tIns="45319" rIns="90638" bIns="45319" rtlCol="0" anchor="ctr"/>
          <a:lstStyle/>
          <a:p>
            <a:endParaRPr lang="ja-JP" altLang="en-US"/>
          </a:p>
        </p:txBody>
      </p:sp>
      <p:sp>
        <p:nvSpPr>
          <p:cNvPr id="5" name="ノート プレースホルダー 4"/>
          <p:cNvSpPr>
            <a:spLocks noGrp="1"/>
          </p:cNvSpPr>
          <p:nvPr>
            <p:ph type="body" sz="quarter" idx="3"/>
          </p:nvPr>
        </p:nvSpPr>
        <p:spPr>
          <a:xfrm>
            <a:off x="673579" y="4686500"/>
            <a:ext cx="5388609" cy="4439840"/>
          </a:xfrm>
          <a:prstGeom prst="rect">
            <a:avLst/>
          </a:prstGeom>
        </p:spPr>
        <p:txBody>
          <a:bodyPr vert="horz" lIns="90638" tIns="45319" rIns="90638" bIns="4531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371287"/>
            <a:ext cx="2918831" cy="493315"/>
          </a:xfrm>
          <a:prstGeom prst="rect">
            <a:avLst/>
          </a:prstGeom>
        </p:spPr>
        <p:txBody>
          <a:bodyPr vert="horz" lIns="90638" tIns="45319" rIns="90638" bIns="4531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8" y="9371287"/>
            <a:ext cx="2918831" cy="493315"/>
          </a:xfrm>
          <a:prstGeom prst="rect">
            <a:avLst/>
          </a:prstGeom>
        </p:spPr>
        <p:txBody>
          <a:bodyPr vert="horz" lIns="90638" tIns="45319" rIns="90638" bIns="45319" rtlCol="0" anchor="b"/>
          <a:lstStyle>
            <a:lvl1pPr algn="r">
              <a:defRPr sz="1200"/>
            </a:lvl1pPr>
          </a:lstStyle>
          <a:p>
            <a:fld id="{F563DCE3-6F10-4CCE-9E8E-47ABB86D0B5A}" type="slidenum">
              <a:rPr kumimoji="1" lang="ja-JP" altLang="en-US" smtClean="0"/>
              <a:pPr/>
              <a:t>‹#›</a:t>
            </a:fld>
            <a:endParaRPr kumimoji="1" lang="ja-JP" altLang="en-US"/>
          </a:p>
        </p:txBody>
      </p:sp>
    </p:spTree>
    <p:extLst>
      <p:ext uri="{BB962C8B-B14F-4D97-AF65-F5344CB8AC3E}">
        <p14:creationId xmlns:p14="http://schemas.microsoft.com/office/powerpoint/2010/main" val="43726813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29428" indent="-280549">
              <a:defRPr kumimoji="1" sz="2400">
                <a:solidFill>
                  <a:schemeClr val="tx1"/>
                </a:solidFill>
                <a:latin typeface="Arial" charset="0"/>
                <a:ea typeface="ＭＳ Ｐゴシック" charset="0"/>
              </a:defRPr>
            </a:lvl2pPr>
            <a:lvl3pPr marL="1122197" indent="-224439">
              <a:defRPr kumimoji="1" sz="2400">
                <a:solidFill>
                  <a:schemeClr val="tx1"/>
                </a:solidFill>
                <a:latin typeface="Arial" charset="0"/>
                <a:ea typeface="ＭＳ Ｐゴシック" charset="0"/>
              </a:defRPr>
            </a:lvl3pPr>
            <a:lvl4pPr marL="1571076" indent="-224439">
              <a:defRPr kumimoji="1" sz="2400">
                <a:solidFill>
                  <a:schemeClr val="tx1"/>
                </a:solidFill>
                <a:latin typeface="Arial" charset="0"/>
                <a:ea typeface="ＭＳ Ｐゴシック" charset="0"/>
              </a:defRPr>
            </a:lvl4pPr>
            <a:lvl5pPr marL="2019955" indent="-224439">
              <a:defRPr kumimoji="1" sz="2400">
                <a:solidFill>
                  <a:schemeClr val="tx1"/>
                </a:solidFill>
                <a:latin typeface="Arial" charset="0"/>
                <a:ea typeface="ＭＳ Ｐゴシック" charset="0"/>
              </a:defRPr>
            </a:lvl5pPr>
            <a:lvl6pPr marL="2468834" indent="-224439" fontAlgn="base">
              <a:spcBef>
                <a:spcPct val="0"/>
              </a:spcBef>
              <a:spcAft>
                <a:spcPct val="0"/>
              </a:spcAft>
              <a:defRPr kumimoji="1" sz="2400">
                <a:solidFill>
                  <a:schemeClr val="tx1"/>
                </a:solidFill>
                <a:latin typeface="Arial" charset="0"/>
                <a:ea typeface="ＭＳ Ｐゴシック" charset="0"/>
              </a:defRPr>
            </a:lvl6pPr>
            <a:lvl7pPr marL="2917713" indent="-224439" fontAlgn="base">
              <a:spcBef>
                <a:spcPct val="0"/>
              </a:spcBef>
              <a:spcAft>
                <a:spcPct val="0"/>
              </a:spcAft>
              <a:defRPr kumimoji="1" sz="2400">
                <a:solidFill>
                  <a:schemeClr val="tx1"/>
                </a:solidFill>
                <a:latin typeface="Arial" charset="0"/>
                <a:ea typeface="ＭＳ Ｐゴシック" charset="0"/>
              </a:defRPr>
            </a:lvl7pPr>
            <a:lvl8pPr marL="3366592" indent="-224439" fontAlgn="base">
              <a:spcBef>
                <a:spcPct val="0"/>
              </a:spcBef>
              <a:spcAft>
                <a:spcPct val="0"/>
              </a:spcAft>
              <a:defRPr kumimoji="1" sz="2400">
                <a:solidFill>
                  <a:schemeClr val="tx1"/>
                </a:solidFill>
                <a:latin typeface="Arial" charset="0"/>
                <a:ea typeface="ＭＳ Ｐゴシック" charset="0"/>
              </a:defRPr>
            </a:lvl8pPr>
            <a:lvl9pPr marL="3815471" indent="-224439" fontAlgn="base">
              <a:spcBef>
                <a:spcPct val="0"/>
              </a:spcBef>
              <a:spcAft>
                <a:spcPct val="0"/>
              </a:spcAft>
              <a:defRPr kumimoji="1" sz="2400">
                <a:solidFill>
                  <a:schemeClr val="tx1"/>
                </a:solidFill>
                <a:latin typeface="Arial" charset="0"/>
                <a:ea typeface="ＭＳ Ｐゴシック" charset="0"/>
              </a:defRPr>
            </a:lvl9pPr>
          </a:lstStyle>
          <a:p>
            <a:fld id="{A9364233-4301-5443-AC17-DA502B56A2D3}" type="slidenum">
              <a:rPr lang="en-US" altLang="ja-JP" sz="1200">
                <a:latin typeface="Calibri" charset="0"/>
              </a:rPr>
              <a:pPr/>
              <a:t>1</a:t>
            </a:fld>
            <a:endParaRPr lang="en-US" altLang="ja-JP"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900" dirty="0"/>
          </a:p>
        </p:txBody>
      </p:sp>
    </p:spTree>
    <p:extLst>
      <p:ext uri="{BB962C8B-B14F-4D97-AF65-F5344CB8AC3E}">
        <p14:creationId xmlns:p14="http://schemas.microsoft.com/office/powerpoint/2010/main" val="287740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charset="0"/>
                <a:ea typeface="ＭＳ Ｐゴシック" charset="0"/>
                <a:cs typeface="ＭＳ Ｐゴシック" charset="0"/>
              </a:defRPr>
            </a:lvl1pPr>
            <a:lvl2pPr marL="704044" indent="-270786">
              <a:defRPr kumimoji="1" sz="2300">
                <a:solidFill>
                  <a:schemeClr val="tx1"/>
                </a:solidFill>
                <a:latin typeface="Arial" charset="0"/>
                <a:ea typeface="ＭＳ Ｐゴシック" charset="0"/>
              </a:defRPr>
            </a:lvl2pPr>
            <a:lvl3pPr marL="1083145" indent="-216629">
              <a:defRPr kumimoji="1" sz="2300">
                <a:solidFill>
                  <a:schemeClr val="tx1"/>
                </a:solidFill>
                <a:latin typeface="Arial" charset="0"/>
                <a:ea typeface="ＭＳ Ｐゴシック" charset="0"/>
              </a:defRPr>
            </a:lvl3pPr>
            <a:lvl4pPr marL="1516403" indent="-216629">
              <a:defRPr kumimoji="1" sz="2300">
                <a:solidFill>
                  <a:schemeClr val="tx1"/>
                </a:solidFill>
                <a:latin typeface="Arial" charset="0"/>
                <a:ea typeface="ＭＳ Ｐゴシック" charset="0"/>
              </a:defRPr>
            </a:lvl4pPr>
            <a:lvl5pPr marL="1949661" indent="-216629">
              <a:defRPr kumimoji="1" sz="2300">
                <a:solidFill>
                  <a:schemeClr val="tx1"/>
                </a:solidFill>
                <a:latin typeface="Arial" charset="0"/>
                <a:ea typeface="ＭＳ Ｐゴシック" charset="0"/>
              </a:defRPr>
            </a:lvl5pPr>
            <a:lvl6pPr marL="2382919" indent="-216629" fontAlgn="base">
              <a:spcBef>
                <a:spcPct val="0"/>
              </a:spcBef>
              <a:spcAft>
                <a:spcPct val="0"/>
              </a:spcAft>
              <a:defRPr kumimoji="1" sz="2300">
                <a:solidFill>
                  <a:schemeClr val="tx1"/>
                </a:solidFill>
                <a:latin typeface="Arial" charset="0"/>
                <a:ea typeface="ＭＳ Ｐゴシック" charset="0"/>
              </a:defRPr>
            </a:lvl6pPr>
            <a:lvl7pPr marL="2816177" indent="-216629" fontAlgn="base">
              <a:spcBef>
                <a:spcPct val="0"/>
              </a:spcBef>
              <a:spcAft>
                <a:spcPct val="0"/>
              </a:spcAft>
              <a:defRPr kumimoji="1" sz="2300">
                <a:solidFill>
                  <a:schemeClr val="tx1"/>
                </a:solidFill>
                <a:latin typeface="Arial" charset="0"/>
                <a:ea typeface="ＭＳ Ｐゴシック" charset="0"/>
              </a:defRPr>
            </a:lvl7pPr>
            <a:lvl8pPr marL="3249435" indent="-216629" fontAlgn="base">
              <a:spcBef>
                <a:spcPct val="0"/>
              </a:spcBef>
              <a:spcAft>
                <a:spcPct val="0"/>
              </a:spcAft>
              <a:defRPr kumimoji="1" sz="2300">
                <a:solidFill>
                  <a:schemeClr val="tx1"/>
                </a:solidFill>
                <a:latin typeface="Arial" charset="0"/>
                <a:ea typeface="ＭＳ Ｐゴシック" charset="0"/>
              </a:defRPr>
            </a:lvl8pPr>
            <a:lvl9pPr marL="3682693" indent="-216629" fontAlgn="base">
              <a:spcBef>
                <a:spcPct val="0"/>
              </a:spcBef>
              <a:spcAft>
                <a:spcPct val="0"/>
              </a:spcAft>
              <a:defRPr kumimoji="1" sz="2300">
                <a:solidFill>
                  <a:schemeClr val="tx1"/>
                </a:solidFill>
                <a:latin typeface="Arial" charset="0"/>
                <a:ea typeface="ＭＳ Ｐゴシック" charset="0"/>
              </a:defRPr>
            </a:lvl9pPr>
          </a:lstStyle>
          <a:p>
            <a:fld id="{A9364233-4301-5443-AC17-DA502B56A2D3}" type="slidenum">
              <a:rPr lang="en-US" altLang="ja-JP" sz="1200">
                <a:latin typeface="Calibri" charset="0"/>
              </a:rPr>
              <a:pPr/>
              <a:t>2</a:t>
            </a:fld>
            <a:endParaRPr lang="en-US" altLang="ja-JP"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900"/>
              <a:t>The Hippo signaling pathway </a:t>
            </a:r>
            <a:r>
              <a:rPr lang="ja-JP" altLang="en-US" sz="900"/>
              <a:t>は器官サイズ制御や細胞接触阻害に関与することが知られるシグナル経路です。</a:t>
            </a:r>
            <a:r>
              <a:rPr lang="en-US" altLang="ja-JP" sz="900"/>
              <a:t>.</a:t>
            </a:r>
            <a:r>
              <a:rPr lang="ja-JP" altLang="en-US" sz="900"/>
              <a:t>細胞を高密度培養した場合、隣接細胞間の接触情報に基づきで</a:t>
            </a:r>
            <a:r>
              <a:rPr lang="en-US" altLang="ja-JP" sz="900"/>
              <a:t>the Hippo pathway kinase cascade</a:t>
            </a:r>
            <a:r>
              <a:rPr lang="ja-JP" altLang="en-US" sz="900"/>
              <a:t>は</a:t>
            </a:r>
            <a:r>
              <a:rPr lang="en-US" altLang="ja-JP" sz="900"/>
              <a:t>YAP</a:t>
            </a:r>
            <a:r>
              <a:rPr lang="ja-JP" altLang="en-US" sz="900"/>
              <a:t>をリン酸化する。</a:t>
            </a:r>
            <a:r>
              <a:rPr lang="en-US" altLang="ja-JP" sz="900"/>
              <a:t> </a:t>
            </a:r>
            <a:r>
              <a:rPr lang="ja-JP" altLang="en-US" sz="900"/>
              <a:t>リン酸化</a:t>
            </a:r>
            <a:r>
              <a:rPr lang="en-US" altLang="ja-JP" sz="900"/>
              <a:t> YAP </a:t>
            </a:r>
            <a:r>
              <a:rPr lang="ja-JP" altLang="en-US" sz="900"/>
              <a:t>は</a:t>
            </a:r>
            <a:r>
              <a:rPr lang="en-US" altLang="ja-JP" sz="900"/>
              <a:t>14-3-3</a:t>
            </a:r>
            <a:r>
              <a:rPr lang="ja-JP" altLang="en-US" sz="900"/>
              <a:t>との相互作用により細胞質へ局在し不活性化状態となります。こうして</a:t>
            </a:r>
            <a:r>
              <a:rPr lang="en-US" altLang="ja-JP" sz="900"/>
              <a:t>YAP</a:t>
            </a:r>
            <a:r>
              <a:rPr lang="ja-JP" altLang="en-US" sz="900"/>
              <a:t>による細胞増殖が抑制されることになります。</a:t>
            </a:r>
            <a:endParaRPr lang="en-US" altLang="ja-JP" sz="900"/>
          </a:p>
        </p:txBody>
      </p:sp>
    </p:spTree>
    <p:extLst>
      <p:ext uri="{BB962C8B-B14F-4D97-AF65-F5344CB8AC3E}">
        <p14:creationId xmlns:p14="http://schemas.microsoft.com/office/powerpoint/2010/main" val="385892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29428" indent="-280549">
              <a:defRPr kumimoji="1" sz="2400">
                <a:solidFill>
                  <a:schemeClr val="tx1"/>
                </a:solidFill>
                <a:latin typeface="Arial" charset="0"/>
                <a:ea typeface="ＭＳ Ｐゴシック" charset="0"/>
              </a:defRPr>
            </a:lvl2pPr>
            <a:lvl3pPr marL="1122197" indent="-224439">
              <a:defRPr kumimoji="1" sz="2400">
                <a:solidFill>
                  <a:schemeClr val="tx1"/>
                </a:solidFill>
                <a:latin typeface="Arial" charset="0"/>
                <a:ea typeface="ＭＳ Ｐゴシック" charset="0"/>
              </a:defRPr>
            </a:lvl3pPr>
            <a:lvl4pPr marL="1571076" indent="-224439">
              <a:defRPr kumimoji="1" sz="2400">
                <a:solidFill>
                  <a:schemeClr val="tx1"/>
                </a:solidFill>
                <a:latin typeface="Arial" charset="0"/>
                <a:ea typeface="ＭＳ Ｐゴシック" charset="0"/>
              </a:defRPr>
            </a:lvl4pPr>
            <a:lvl5pPr marL="2019955" indent="-224439">
              <a:defRPr kumimoji="1" sz="2400">
                <a:solidFill>
                  <a:schemeClr val="tx1"/>
                </a:solidFill>
                <a:latin typeface="Arial" charset="0"/>
                <a:ea typeface="ＭＳ Ｐゴシック" charset="0"/>
              </a:defRPr>
            </a:lvl5pPr>
            <a:lvl6pPr marL="2468834" indent="-224439" fontAlgn="base">
              <a:spcBef>
                <a:spcPct val="0"/>
              </a:spcBef>
              <a:spcAft>
                <a:spcPct val="0"/>
              </a:spcAft>
              <a:defRPr kumimoji="1" sz="2400">
                <a:solidFill>
                  <a:schemeClr val="tx1"/>
                </a:solidFill>
                <a:latin typeface="Arial" charset="0"/>
                <a:ea typeface="ＭＳ Ｐゴシック" charset="0"/>
              </a:defRPr>
            </a:lvl6pPr>
            <a:lvl7pPr marL="2917713" indent="-224439" fontAlgn="base">
              <a:spcBef>
                <a:spcPct val="0"/>
              </a:spcBef>
              <a:spcAft>
                <a:spcPct val="0"/>
              </a:spcAft>
              <a:defRPr kumimoji="1" sz="2400">
                <a:solidFill>
                  <a:schemeClr val="tx1"/>
                </a:solidFill>
                <a:latin typeface="Arial" charset="0"/>
                <a:ea typeface="ＭＳ Ｐゴシック" charset="0"/>
              </a:defRPr>
            </a:lvl7pPr>
            <a:lvl8pPr marL="3366592" indent="-224439" fontAlgn="base">
              <a:spcBef>
                <a:spcPct val="0"/>
              </a:spcBef>
              <a:spcAft>
                <a:spcPct val="0"/>
              </a:spcAft>
              <a:defRPr kumimoji="1" sz="2400">
                <a:solidFill>
                  <a:schemeClr val="tx1"/>
                </a:solidFill>
                <a:latin typeface="Arial" charset="0"/>
                <a:ea typeface="ＭＳ Ｐゴシック" charset="0"/>
              </a:defRPr>
            </a:lvl8pPr>
            <a:lvl9pPr marL="3815471" indent="-224439" fontAlgn="base">
              <a:spcBef>
                <a:spcPct val="0"/>
              </a:spcBef>
              <a:spcAft>
                <a:spcPct val="0"/>
              </a:spcAft>
              <a:defRPr kumimoji="1" sz="2400">
                <a:solidFill>
                  <a:schemeClr val="tx1"/>
                </a:solidFill>
                <a:latin typeface="Arial" charset="0"/>
                <a:ea typeface="ＭＳ Ｐゴシック" charset="0"/>
              </a:defRPr>
            </a:lvl9pPr>
          </a:lstStyle>
          <a:p>
            <a:fld id="{A9364233-4301-5443-AC17-DA502B56A2D3}" type="slidenum">
              <a:rPr lang="en-US" altLang="ja-JP" sz="1200">
                <a:latin typeface="Calibri" charset="0"/>
              </a:rPr>
              <a:pPr/>
              <a:t>3</a:t>
            </a:fld>
            <a:endParaRPr lang="en-US" altLang="ja-JP"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900" dirty="0"/>
          </a:p>
        </p:txBody>
      </p:sp>
    </p:spTree>
    <p:extLst>
      <p:ext uri="{BB962C8B-B14F-4D97-AF65-F5344CB8AC3E}">
        <p14:creationId xmlns:p14="http://schemas.microsoft.com/office/powerpoint/2010/main" val="2878185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29428" indent="-280549">
              <a:defRPr kumimoji="1" sz="2400">
                <a:solidFill>
                  <a:schemeClr val="tx1"/>
                </a:solidFill>
                <a:latin typeface="Arial" charset="0"/>
                <a:ea typeface="ＭＳ Ｐゴシック" charset="0"/>
              </a:defRPr>
            </a:lvl2pPr>
            <a:lvl3pPr marL="1122197" indent="-224439">
              <a:defRPr kumimoji="1" sz="2400">
                <a:solidFill>
                  <a:schemeClr val="tx1"/>
                </a:solidFill>
                <a:latin typeface="Arial" charset="0"/>
                <a:ea typeface="ＭＳ Ｐゴシック" charset="0"/>
              </a:defRPr>
            </a:lvl3pPr>
            <a:lvl4pPr marL="1571076" indent="-224439">
              <a:defRPr kumimoji="1" sz="2400">
                <a:solidFill>
                  <a:schemeClr val="tx1"/>
                </a:solidFill>
                <a:latin typeface="Arial" charset="0"/>
                <a:ea typeface="ＭＳ Ｐゴシック" charset="0"/>
              </a:defRPr>
            </a:lvl4pPr>
            <a:lvl5pPr marL="2019955" indent="-224439">
              <a:defRPr kumimoji="1" sz="2400">
                <a:solidFill>
                  <a:schemeClr val="tx1"/>
                </a:solidFill>
                <a:latin typeface="Arial" charset="0"/>
                <a:ea typeface="ＭＳ Ｐゴシック" charset="0"/>
              </a:defRPr>
            </a:lvl5pPr>
            <a:lvl6pPr marL="2468834" indent="-224439" fontAlgn="base">
              <a:spcBef>
                <a:spcPct val="0"/>
              </a:spcBef>
              <a:spcAft>
                <a:spcPct val="0"/>
              </a:spcAft>
              <a:defRPr kumimoji="1" sz="2400">
                <a:solidFill>
                  <a:schemeClr val="tx1"/>
                </a:solidFill>
                <a:latin typeface="Arial" charset="0"/>
                <a:ea typeface="ＭＳ Ｐゴシック" charset="0"/>
              </a:defRPr>
            </a:lvl6pPr>
            <a:lvl7pPr marL="2917713" indent="-224439" fontAlgn="base">
              <a:spcBef>
                <a:spcPct val="0"/>
              </a:spcBef>
              <a:spcAft>
                <a:spcPct val="0"/>
              </a:spcAft>
              <a:defRPr kumimoji="1" sz="2400">
                <a:solidFill>
                  <a:schemeClr val="tx1"/>
                </a:solidFill>
                <a:latin typeface="Arial" charset="0"/>
                <a:ea typeface="ＭＳ Ｐゴシック" charset="0"/>
              </a:defRPr>
            </a:lvl7pPr>
            <a:lvl8pPr marL="3366592" indent="-224439" fontAlgn="base">
              <a:spcBef>
                <a:spcPct val="0"/>
              </a:spcBef>
              <a:spcAft>
                <a:spcPct val="0"/>
              </a:spcAft>
              <a:defRPr kumimoji="1" sz="2400">
                <a:solidFill>
                  <a:schemeClr val="tx1"/>
                </a:solidFill>
                <a:latin typeface="Arial" charset="0"/>
                <a:ea typeface="ＭＳ Ｐゴシック" charset="0"/>
              </a:defRPr>
            </a:lvl8pPr>
            <a:lvl9pPr marL="3815471" indent="-224439" fontAlgn="base">
              <a:spcBef>
                <a:spcPct val="0"/>
              </a:spcBef>
              <a:spcAft>
                <a:spcPct val="0"/>
              </a:spcAft>
              <a:defRPr kumimoji="1" sz="2400">
                <a:solidFill>
                  <a:schemeClr val="tx1"/>
                </a:solidFill>
                <a:latin typeface="Arial" charset="0"/>
                <a:ea typeface="ＭＳ Ｐゴシック" charset="0"/>
              </a:defRPr>
            </a:lvl9pPr>
          </a:lstStyle>
          <a:p>
            <a:fld id="{A9364233-4301-5443-AC17-DA502B56A2D3}" type="slidenum">
              <a:rPr lang="en-US" altLang="ja-JP" sz="1200">
                <a:latin typeface="Calibri" charset="0"/>
              </a:rPr>
              <a:pPr/>
              <a:t>4</a:t>
            </a:fld>
            <a:endParaRPr lang="en-US" altLang="ja-JP"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900" dirty="0"/>
          </a:p>
        </p:txBody>
      </p:sp>
    </p:spTree>
    <p:extLst>
      <p:ext uri="{BB962C8B-B14F-4D97-AF65-F5344CB8AC3E}">
        <p14:creationId xmlns:p14="http://schemas.microsoft.com/office/powerpoint/2010/main" val="1457145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29428" indent="-280549">
              <a:defRPr kumimoji="1" sz="2400">
                <a:solidFill>
                  <a:schemeClr val="tx1"/>
                </a:solidFill>
                <a:latin typeface="Arial" charset="0"/>
                <a:ea typeface="ＭＳ Ｐゴシック" charset="0"/>
              </a:defRPr>
            </a:lvl2pPr>
            <a:lvl3pPr marL="1122197" indent="-224439">
              <a:defRPr kumimoji="1" sz="2400">
                <a:solidFill>
                  <a:schemeClr val="tx1"/>
                </a:solidFill>
                <a:latin typeface="Arial" charset="0"/>
                <a:ea typeface="ＭＳ Ｐゴシック" charset="0"/>
              </a:defRPr>
            </a:lvl3pPr>
            <a:lvl4pPr marL="1571076" indent="-224439">
              <a:defRPr kumimoji="1" sz="2400">
                <a:solidFill>
                  <a:schemeClr val="tx1"/>
                </a:solidFill>
                <a:latin typeface="Arial" charset="0"/>
                <a:ea typeface="ＭＳ Ｐゴシック" charset="0"/>
              </a:defRPr>
            </a:lvl4pPr>
            <a:lvl5pPr marL="2019955" indent="-224439">
              <a:defRPr kumimoji="1" sz="2400">
                <a:solidFill>
                  <a:schemeClr val="tx1"/>
                </a:solidFill>
                <a:latin typeface="Arial" charset="0"/>
                <a:ea typeface="ＭＳ Ｐゴシック" charset="0"/>
              </a:defRPr>
            </a:lvl5pPr>
            <a:lvl6pPr marL="2468834" indent="-224439" fontAlgn="base">
              <a:spcBef>
                <a:spcPct val="0"/>
              </a:spcBef>
              <a:spcAft>
                <a:spcPct val="0"/>
              </a:spcAft>
              <a:defRPr kumimoji="1" sz="2400">
                <a:solidFill>
                  <a:schemeClr val="tx1"/>
                </a:solidFill>
                <a:latin typeface="Arial" charset="0"/>
                <a:ea typeface="ＭＳ Ｐゴシック" charset="0"/>
              </a:defRPr>
            </a:lvl6pPr>
            <a:lvl7pPr marL="2917713" indent="-224439" fontAlgn="base">
              <a:spcBef>
                <a:spcPct val="0"/>
              </a:spcBef>
              <a:spcAft>
                <a:spcPct val="0"/>
              </a:spcAft>
              <a:defRPr kumimoji="1" sz="2400">
                <a:solidFill>
                  <a:schemeClr val="tx1"/>
                </a:solidFill>
                <a:latin typeface="Arial" charset="0"/>
                <a:ea typeface="ＭＳ Ｐゴシック" charset="0"/>
              </a:defRPr>
            </a:lvl7pPr>
            <a:lvl8pPr marL="3366592" indent="-224439" fontAlgn="base">
              <a:spcBef>
                <a:spcPct val="0"/>
              </a:spcBef>
              <a:spcAft>
                <a:spcPct val="0"/>
              </a:spcAft>
              <a:defRPr kumimoji="1" sz="2400">
                <a:solidFill>
                  <a:schemeClr val="tx1"/>
                </a:solidFill>
                <a:latin typeface="Arial" charset="0"/>
                <a:ea typeface="ＭＳ Ｐゴシック" charset="0"/>
              </a:defRPr>
            </a:lvl8pPr>
            <a:lvl9pPr marL="3815471" indent="-224439" fontAlgn="base">
              <a:spcBef>
                <a:spcPct val="0"/>
              </a:spcBef>
              <a:spcAft>
                <a:spcPct val="0"/>
              </a:spcAft>
              <a:defRPr kumimoji="1" sz="2400">
                <a:solidFill>
                  <a:schemeClr val="tx1"/>
                </a:solidFill>
                <a:latin typeface="Arial" charset="0"/>
                <a:ea typeface="ＭＳ Ｐゴシック" charset="0"/>
              </a:defRPr>
            </a:lvl9pPr>
          </a:lstStyle>
          <a:p>
            <a:fld id="{A9364233-4301-5443-AC17-DA502B56A2D3}" type="slidenum">
              <a:rPr lang="en-US" altLang="ja-JP" sz="1200">
                <a:latin typeface="Calibri" charset="0"/>
              </a:rPr>
              <a:pPr/>
              <a:t>5</a:t>
            </a:fld>
            <a:endParaRPr lang="en-US" altLang="ja-JP"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900" dirty="0"/>
          </a:p>
        </p:txBody>
      </p:sp>
    </p:spTree>
    <p:extLst>
      <p:ext uri="{BB962C8B-B14F-4D97-AF65-F5344CB8AC3E}">
        <p14:creationId xmlns:p14="http://schemas.microsoft.com/office/powerpoint/2010/main" val="56145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29428" indent="-280549">
              <a:defRPr kumimoji="1" sz="2400">
                <a:solidFill>
                  <a:schemeClr val="tx1"/>
                </a:solidFill>
                <a:latin typeface="Arial" charset="0"/>
                <a:ea typeface="ＭＳ Ｐゴシック" charset="0"/>
              </a:defRPr>
            </a:lvl2pPr>
            <a:lvl3pPr marL="1122197" indent="-224439">
              <a:defRPr kumimoji="1" sz="2400">
                <a:solidFill>
                  <a:schemeClr val="tx1"/>
                </a:solidFill>
                <a:latin typeface="Arial" charset="0"/>
                <a:ea typeface="ＭＳ Ｐゴシック" charset="0"/>
              </a:defRPr>
            </a:lvl3pPr>
            <a:lvl4pPr marL="1571076" indent="-224439">
              <a:defRPr kumimoji="1" sz="2400">
                <a:solidFill>
                  <a:schemeClr val="tx1"/>
                </a:solidFill>
                <a:latin typeface="Arial" charset="0"/>
                <a:ea typeface="ＭＳ Ｐゴシック" charset="0"/>
              </a:defRPr>
            </a:lvl4pPr>
            <a:lvl5pPr marL="2019955" indent="-224439">
              <a:defRPr kumimoji="1" sz="2400">
                <a:solidFill>
                  <a:schemeClr val="tx1"/>
                </a:solidFill>
                <a:latin typeface="Arial" charset="0"/>
                <a:ea typeface="ＭＳ Ｐゴシック" charset="0"/>
              </a:defRPr>
            </a:lvl5pPr>
            <a:lvl6pPr marL="2468834" indent="-224439" fontAlgn="base">
              <a:spcBef>
                <a:spcPct val="0"/>
              </a:spcBef>
              <a:spcAft>
                <a:spcPct val="0"/>
              </a:spcAft>
              <a:defRPr kumimoji="1" sz="2400">
                <a:solidFill>
                  <a:schemeClr val="tx1"/>
                </a:solidFill>
                <a:latin typeface="Arial" charset="0"/>
                <a:ea typeface="ＭＳ Ｐゴシック" charset="0"/>
              </a:defRPr>
            </a:lvl6pPr>
            <a:lvl7pPr marL="2917713" indent="-224439" fontAlgn="base">
              <a:spcBef>
                <a:spcPct val="0"/>
              </a:spcBef>
              <a:spcAft>
                <a:spcPct val="0"/>
              </a:spcAft>
              <a:defRPr kumimoji="1" sz="2400">
                <a:solidFill>
                  <a:schemeClr val="tx1"/>
                </a:solidFill>
                <a:latin typeface="Arial" charset="0"/>
                <a:ea typeface="ＭＳ Ｐゴシック" charset="0"/>
              </a:defRPr>
            </a:lvl7pPr>
            <a:lvl8pPr marL="3366592" indent="-224439" fontAlgn="base">
              <a:spcBef>
                <a:spcPct val="0"/>
              </a:spcBef>
              <a:spcAft>
                <a:spcPct val="0"/>
              </a:spcAft>
              <a:defRPr kumimoji="1" sz="2400">
                <a:solidFill>
                  <a:schemeClr val="tx1"/>
                </a:solidFill>
                <a:latin typeface="Arial" charset="0"/>
                <a:ea typeface="ＭＳ Ｐゴシック" charset="0"/>
              </a:defRPr>
            </a:lvl8pPr>
            <a:lvl9pPr marL="3815471" indent="-224439" fontAlgn="base">
              <a:spcBef>
                <a:spcPct val="0"/>
              </a:spcBef>
              <a:spcAft>
                <a:spcPct val="0"/>
              </a:spcAft>
              <a:defRPr kumimoji="1" sz="2400">
                <a:solidFill>
                  <a:schemeClr val="tx1"/>
                </a:solidFill>
                <a:latin typeface="Arial" charset="0"/>
                <a:ea typeface="ＭＳ Ｐゴシック" charset="0"/>
              </a:defRPr>
            </a:lvl9pPr>
          </a:lstStyle>
          <a:p>
            <a:fld id="{A9364233-4301-5443-AC17-DA502B56A2D3}" type="slidenum">
              <a:rPr lang="en-US" altLang="ja-JP" sz="1200">
                <a:latin typeface="Calibri" charset="0"/>
              </a:rPr>
              <a:pPr/>
              <a:t>6</a:t>
            </a:fld>
            <a:endParaRPr lang="en-US" altLang="ja-JP"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900" dirty="0"/>
          </a:p>
        </p:txBody>
      </p:sp>
    </p:spTree>
    <p:extLst>
      <p:ext uri="{BB962C8B-B14F-4D97-AF65-F5344CB8AC3E}">
        <p14:creationId xmlns:p14="http://schemas.microsoft.com/office/powerpoint/2010/main" val="114149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35774" indent="-282990">
              <a:defRPr kumimoji="1" sz="2400">
                <a:solidFill>
                  <a:schemeClr val="tx1"/>
                </a:solidFill>
                <a:latin typeface="Arial" charset="0"/>
                <a:ea typeface="ＭＳ Ｐゴシック" charset="0"/>
              </a:defRPr>
            </a:lvl2pPr>
            <a:lvl3pPr marL="1131960" indent="-226392">
              <a:defRPr kumimoji="1" sz="2400">
                <a:solidFill>
                  <a:schemeClr val="tx1"/>
                </a:solidFill>
                <a:latin typeface="Arial" charset="0"/>
                <a:ea typeface="ＭＳ Ｐゴシック" charset="0"/>
              </a:defRPr>
            </a:lvl3pPr>
            <a:lvl4pPr marL="1584744" indent="-226392">
              <a:defRPr kumimoji="1" sz="2400">
                <a:solidFill>
                  <a:schemeClr val="tx1"/>
                </a:solidFill>
                <a:latin typeface="Arial" charset="0"/>
                <a:ea typeface="ＭＳ Ｐゴシック" charset="0"/>
              </a:defRPr>
            </a:lvl4pPr>
            <a:lvl5pPr marL="2037529" indent="-226392">
              <a:defRPr kumimoji="1" sz="2400">
                <a:solidFill>
                  <a:schemeClr val="tx1"/>
                </a:solidFill>
                <a:latin typeface="Arial" charset="0"/>
                <a:ea typeface="ＭＳ Ｐゴシック" charset="0"/>
              </a:defRPr>
            </a:lvl5pPr>
            <a:lvl6pPr marL="2490313" indent="-226392" fontAlgn="base">
              <a:spcBef>
                <a:spcPct val="0"/>
              </a:spcBef>
              <a:spcAft>
                <a:spcPct val="0"/>
              </a:spcAft>
              <a:defRPr kumimoji="1" sz="2400">
                <a:solidFill>
                  <a:schemeClr val="tx1"/>
                </a:solidFill>
                <a:latin typeface="Arial" charset="0"/>
                <a:ea typeface="ＭＳ Ｐゴシック" charset="0"/>
              </a:defRPr>
            </a:lvl6pPr>
            <a:lvl7pPr marL="2943097" indent="-226392" fontAlgn="base">
              <a:spcBef>
                <a:spcPct val="0"/>
              </a:spcBef>
              <a:spcAft>
                <a:spcPct val="0"/>
              </a:spcAft>
              <a:defRPr kumimoji="1" sz="2400">
                <a:solidFill>
                  <a:schemeClr val="tx1"/>
                </a:solidFill>
                <a:latin typeface="Arial" charset="0"/>
                <a:ea typeface="ＭＳ Ｐゴシック" charset="0"/>
              </a:defRPr>
            </a:lvl7pPr>
            <a:lvl8pPr marL="3395881" indent="-226392" fontAlgn="base">
              <a:spcBef>
                <a:spcPct val="0"/>
              </a:spcBef>
              <a:spcAft>
                <a:spcPct val="0"/>
              </a:spcAft>
              <a:defRPr kumimoji="1" sz="2400">
                <a:solidFill>
                  <a:schemeClr val="tx1"/>
                </a:solidFill>
                <a:latin typeface="Arial" charset="0"/>
                <a:ea typeface="ＭＳ Ｐゴシック" charset="0"/>
              </a:defRPr>
            </a:lvl8pPr>
            <a:lvl9pPr marL="3848666" indent="-226392" fontAlgn="base">
              <a:spcBef>
                <a:spcPct val="0"/>
              </a:spcBef>
              <a:spcAft>
                <a:spcPct val="0"/>
              </a:spcAft>
              <a:defRPr kumimoji="1" sz="2400">
                <a:solidFill>
                  <a:schemeClr val="tx1"/>
                </a:solidFill>
                <a:latin typeface="Arial" charset="0"/>
                <a:ea typeface="ＭＳ Ｐゴシック" charset="0"/>
              </a:defRPr>
            </a:lvl9pPr>
          </a:lstStyle>
          <a:p>
            <a:fld id="{A9364233-4301-5443-AC17-DA502B56A2D3}" type="slidenum">
              <a:rPr lang="en-US" altLang="ja-JP" sz="1200">
                <a:latin typeface="Calibri" charset="0"/>
              </a:rPr>
              <a:pPr/>
              <a:t>7</a:t>
            </a:fld>
            <a:endParaRPr lang="en-US" altLang="ja-JP" sz="1200">
              <a:latin typeface="Calibri"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sz="900" dirty="0"/>
          </a:p>
        </p:txBody>
      </p:sp>
    </p:spTree>
    <p:extLst>
      <p:ext uri="{BB962C8B-B14F-4D97-AF65-F5344CB8AC3E}">
        <p14:creationId xmlns:p14="http://schemas.microsoft.com/office/powerpoint/2010/main" val="30906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1974891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181829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68740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2051819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82829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132520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312560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415844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11240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119743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154384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0EBAD-D20E-434D-BB4D-E3228D976901}" type="slidenum">
              <a:rPr kumimoji="1" lang="ja-JP" altLang="en-US" smtClean="0"/>
              <a:pPr/>
              <a:t>‹#›</a:t>
            </a:fld>
            <a:endParaRPr kumimoji="1" lang="ja-JP" altLang="en-US"/>
          </a:p>
        </p:txBody>
      </p:sp>
    </p:spTree>
    <p:extLst>
      <p:ext uri="{BB962C8B-B14F-4D97-AF65-F5344CB8AC3E}">
        <p14:creationId xmlns:p14="http://schemas.microsoft.com/office/powerpoint/2010/main" val="4129055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4068" y="-206800"/>
            <a:ext cx="9144000" cy="795004"/>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53"/>
          <p:cNvSpPr>
            <a:spLocks noChangeArrowheads="1"/>
          </p:cNvSpPr>
          <p:nvPr/>
        </p:nvSpPr>
        <p:spPr bwMode="auto">
          <a:xfrm>
            <a:off x="8312" y="0"/>
            <a:ext cx="9144000" cy="6858000"/>
          </a:xfrm>
          <a:prstGeom prst="rect">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ja-JP" altLang="en-US" dirty="0"/>
          </a:p>
        </p:txBody>
      </p:sp>
      <p:sp>
        <p:nvSpPr>
          <p:cNvPr id="20" name="Title 1"/>
          <p:cNvSpPr txBox="1">
            <a:spLocks/>
          </p:cNvSpPr>
          <p:nvPr/>
        </p:nvSpPr>
        <p:spPr bwMode="auto">
          <a:xfrm>
            <a:off x="-242597" y="-74340"/>
            <a:ext cx="96140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800" b="1" dirty="0">
                <a:latin typeface="Arial" panose="020B0604020202020204" pitchFamily="34" charset="0"/>
                <a:ea typeface="ＭＳ ゴシック" panose="020B0609070205080204" pitchFamily="49" charset="-128"/>
                <a:cs typeface="Arial" panose="020B0604020202020204" pitchFamily="34" charset="0"/>
              </a:rPr>
              <a:t>植物の光受容体の吸収スペクトルと制御する光応答</a:t>
            </a:r>
            <a:endParaRPr lang="en-US" altLang="ja-JP" sz="2800" b="1" dirty="0">
              <a:latin typeface="Arial" panose="020B0604020202020204" pitchFamily="34" charset="0"/>
              <a:ea typeface="ＭＳ ゴシック" panose="020B0609070205080204" pitchFamily="49" charset="-128"/>
              <a:cs typeface="Arial" panose="020B0604020202020204" pitchFamily="34" charset="0"/>
            </a:endParaRPr>
          </a:p>
        </p:txBody>
      </p:sp>
      <p:pic>
        <p:nvPicPr>
          <p:cNvPr id="28" name="図 1" descr="3-1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9388" y="722513"/>
            <a:ext cx="6624736" cy="600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四角形: 角を丸くする 1">
            <a:extLst>
              <a:ext uri="{FF2B5EF4-FFF2-40B4-BE49-F238E27FC236}">
                <a16:creationId xmlns:a16="http://schemas.microsoft.com/office/drawing/2014/main" id="{2819F786-56F3-176C-3999-D9B7721BFC27}"/>
              </a:ext>
            </a:extLst>
          </p:cNvPr>
          <p:cNvSpPr/>
          <p:nvPr/>
        </p:nvSpPr>
        <p:spPr>
          <a:xfrm>
            <a:off x="3760727" y="6196256"/>
            <a:ext cx="1368152" cy="21602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四角形: 角を丸くする 2">
            <a:extLst>
              <a:ext uri="{FF2B5EF4-FFF2-40B4-BE49-F238E27FC236}">
                <a16:creationId xmlns:a16="http://schemas.microsoft.com/office/drawing/2014/main" id="{F77AEB7F-BD84-9770-B31A-028E88A33191}"/>
              </a:ext>
            </a:extLst>
          </p:cNvPr>
          <p:cNvSpPr/>
          <p:nvPr/>
        </p:nvSpPr>
        <p:spPr>
          <a:xfrm>
            <a:off x="5735878" y="6304268"/>
            <a:ext cx="1854339" cy="21602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7092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41708"/>
            <a:ext cx="9144000" cy="867012"/>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796" name="Title 1"/>
          <p:cNvSpPr txBox="1">
            <a:spLocks/>
          </p:cNvSpPr>
          <p:nvPr/>
        </p:nvSpPr>
        <p:spPr bwMode="auto">
          <a:xfrm>
            <a:off x="268255" y="123471"/>
            <a:ext cx="9144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3200" b="1">
                <a:latin typeface="Arial" panose="020B0604020202020204" pitchFamily="34" charset="0"/>
                <a:ea typeface="ＭＳ Ｐゴシック" panose="020B0600070205080204" pitchFamily="50" charset="-128"/>
                <a:cs typeface="Arial" panose="020B0604020202020204" pitchFamily="34" charset="0"/>
              </a:rPr>
              <a:t>植物 </a:t>
            </a:r>
            <a:r>
              <a:rPr lang="en-US" altLang="ja-JP" sz="3200" b="1" err="1">
                <a:latin typeface="Arial" panose="020B0604020202020204" pitchFamily="34" charset="0"/>
                <a:ea typeface="ＭＳ Ｐゴシック" panose="020B0600070205080204" pitchFamily="50" charset="-128"/>
                <a:cs typeface="Arial" panose="020B0604020202020204" pitchFamily="34" charset="0"/>
              </a:rPr>
              <a:t>Cryptochrome</a:t>
            </a:r>
            <a:endParaRPr lang="en-US" altLang="ja-JP" sz="3200" b="1">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正方形/長方形 153"/>
          <p:cNvSpPr>
            <a:spLocks noChangeArrowheads="1"/>
          </p:cNvSpPr>
          <p:nvPr/>
        </p:nvSpPr>
        <p:spPr bwMode="auto">
          <a:xfrm>
            <a:off x="0" y="0"/>
            <a:ext cx="9144000" cy="6858000"/>
          </a:xfrm>
          <a:prstGeom prst="rect">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ja-JP" altLang="en-US"/>
          </a:p>
        </p:txBody>
      </p:sp>
      <p:sp>
        <p:nvSpPr>
          <p:cNvPr id="21" name="Rectangle 2"/>
          <p:cNvSpPr txBox="1">
            <a:spLocks noChangeArrowheads="1"/>
          </p:cNvSpPr>
          <p:nvPr/>
        </p:nvSpPr>
        <p:spPr>
          <a:xfrm>
            <a:off x="251520" y="1124744"/>
            <a:ext cx="9252520" cy="1322351"/>
          </a:xfrm>
          <a:prstGeom prst="rect">
            <a:avLst/>
          </a:prstGeom>
        </p:spPr>
        <p:txBody>
          <a:bodyPr/>
          <a:lstStyle/>
          <a:p>
            <a:pPr>
              <a:lnSpc>
                <a:spcPts val="4700"/>
              </a:lnSpc>
              <a:defRPr/>
            </a:pPr>
            <a:endParaRPr lang="en-US" altLang="ja-JP" sz="2800" b="1" spc="100">
              <a:latin typeface="Arial" pitchFamily="34" charset="0"/>
              <a:ea typeface="+mj-ea"/>
              <a:cs typeface="Arial" pitchFamily="34" charset="0"/>
            </a:endParaRPr>
          </a:p>
        </p:txBody>
      </p:sp>
      <p:sp>
        <p:nvSpPr>
          <p:cNvPr id="14" name="正方形/長方形 13">
            <a:extLst>
              <a:ext uri="{FF2B5EF4-FFF2-40B4-BE49-F238E27FC236}">
                <a16:creationId xmlns:a16="http://schemas.microsoft.com/office/drawing/2014/main" id="{8ADEFD77-535A-4146-A15B-F9184BEC8E06}"/>
              </a:ext>
            </a:extLst>
          </p:cNvPr>
          <p:cNvSpPr/>
          <p:nvPr/>
        </p:nvSpPr>
        <p:spPr>
          <a:xfrm>
            <a:off x="251520" y="1115687"/>
            <a:ext cx="3996607" cy="830997"/>
          </a:xfrm>
          <a:prstGeom prst="rect">
            <a:avLst/>
          </a:prstGeom>
        </p:spPr>
        <p:txBody>
          <a:bodyPr wrap="none">
            <a:spAutoFit/>
          </a:bodyPr>
          <a:lstStyle/>
          <a:p>
            <a:r>
              <a:rPr lang="en-US" altLang="ja-JP" sz="2400" b="1">
                <a:latin typeface="arial" panose="020B0604020202020204" pitchFamily="34" charset="0"/>
              </a:rPr>
              <a:t>Charles Robert Darwin</a:t>
            </a:r>
            <a:r>
              <a:rPr lang="ja-JP" altLang="en-US" sz="2400" b="1">
                <a:latin typeface="arial" panose="020B0604020202020204" pitchFamily="34" charset="0"/>
              </a:rPr>
              <a:t>　</a:t>
            </a:r>
            <a:endParaRPr lang="en-US" altLang="ja-JP" sz="2400" b="1">
              <a:latin typeface="arial" panose="020B0604020202020204" pitchFamily="34" charset="0"/>
            </a:endParaRPr>
          </a:p>
          <a:p>
            <a:r>
              <a:rPr lang="ja-JP" altLang="en-US" sz="2400" b="1">
                <a:latin typeface="arial" panose="020B0604020202020204" pitchFamily="34" charset="0"/>
              </a:rPr>
              <a:t>により発見され植物の光応答</a:t>
            </a:r>
            <a:endParaRPr lang="ja-JP" altLang="en-US" sz="2400" b="1"/>
          </a:p>
        </p:txBody>
      </p:sp>
      <p:pic>
        <p:nvPicPr>
          <p:cNvPr id="15" name="Picture 3">
            <a:extLst>
              <a:ext uri="{FF2B5EF4-FFF2-40B4-BE49-F238E27FC236}">
                <a16:creationId xmlns:a16="http://schemas.microsoft.com/office/drawing/2014/main" id="{2052F71D-A55A-4952-BE0B-B69D4C750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206"/>
          <a:stretch/>
        </p:blipFill>
        <p:spPr bwMode="auto">
          <a:xfrm>
            <a:off x="1534556" y="2197655"/>
            <a:ext cx="6365442" cy="37293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4">
            <a:extLst>
              <a:ext uri="{FF2B5EF4-FFF2-40B4-BE49-F238E27FC236}">
                <a16:creationId xmlns:a16="http://schemas.microsoft.com/office/drawing/2014/main" id="{AC0CA3E5-87DD-464C-993D-967B452A03B6}"/>
              </a:ext>
            </a:extLst>
          </p:cNvPr>
          <p:cNvSpPr txBox="1">
            <a:spLocks noChangeArrowheads="1"/>
          </p:cNvSpPr>
          <p:nvPr/>
        </p:nvSpPr>
        <p:spPr bwMode="auto">
          <a:xfrm>
            <a:off x="4636591" y="6008768"/>
            <a:ext cx="4968044" cy="465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ja-JP" sz="1400">
                <a:latin typeface="Arial" panose="020B0604020202020204" pitchFamily="34" charset="0"/>
              </a:rPr>
              <a:t>Anthony R. Cashmore et al. Science 1999;284:760-765</a:t>
            </a:r>
          </a:p>
        </p:txBody>
      </p:sp>
      <p:grpSp>
        <p:nvGrpSpPr>
          <p:cNvPr id="18" name="グループ化 17">
            <a:extLst>
              <a:ext uri="{FF2B5EF4-FFF2-40B4-BE49-F238E27FC236}">
                <a16:creationId xmlns:a16="http://schemas.microsoft.com/office/drawing/2014/main" id="{C97E50B4-F3B3-4FCF-912E-99515A81364B}"/>
              </a:ext>
            </a:extLst>
          </p:cNvPr>
          <p:cNvGrpSpPr/>
          <p:nvPr/>
        </p:nvGrpSpPr>
        <p:grpSpPr>
          <a:xfrm>
            <a:off x="3491880" y="966815"/>
            <a:ext cx="5441427" cy="1112289"/>
            <a:chOff x="-987714" y="-1262919"/>
            <a:chExt cx="5441427" cy="1112289"/>
          </a:xfrm>
        </p:grpSpPr>
        <p:sp>
          <p:nvSpPr>
            <p:cNvPr id="20" name="Rectangle 2">
              <a:extLst>
                <a:ext uri="{FF2B5EF4-FFF2-40B4-BE49-F238E27FC236}">
                  <a16:creationId xmlns:a16="http://schemas.microsoft.com/office/drawing/2014/main" id="{4E6A18B3-2063-43FB-81CA-B160DCD241EB}"/>
                </a:ext>
              </a:extLst>
            </p:cNvPr>
            <p:cNvSpPr txBox="1">
              <a:spLocks noChangeArrowheads="1"/>
            </p:cNvSpPr>
            <p:nvPr/>
          </p:nvSpPr>
          <p:spPr>
            <a:xfrm>
              <a:off x="-987714" y="-1262919"/>
              <a:ext cx="5441427" cy="644020"/>
            </a:xfrm>
            <a:prstGeom prst="rect">
              <a:avLst/>
            </a:prstGeom>
          </p:spPr>
          <p:txBody>
            <a:bodyPr/>
            <a:lstStyle/>
            <a:p>
              <a:pPr algn="ctr" fontAlgn="auto">
                <a:spcAft>
                  <a:spcPts val="0"/>
                </a:spcAft>
                <a:defRPr/>
              </a:pPr>
              <a:r>
                <a:rPr lang="en-US" altLang="ja-JP" sz="3200" b="1" u="sng" spc="100">
                  <a:latin typeface="Arial" pitchFamily="34" charset="0"/>
                  <a:ea typeface="+mj-ea"/>
                  <a:cs typeface="Arial" pitchFamily="34" charset="0"/>
                </a:rPr>
                <a:t>Crypto</a:t>
              </a:r>
              <a:r>
                <a:rPr lang="en-US" altLang="ja-JP" sz="3200" b="1" spc="100">
                  <a:latin typeface="Arial" pitchFamily="34" charset="0"/>
                  <a:ea typeface="+mj-ea"/>
                  <a:cs typeface="Arial" pitchFamily="34" charset="0"/>
                </a:rPr>
                <a:t>chrome</a:t>
              </a:r>
            </a:p>
          </p:txBody>
        </p:sp>
        <p:sp>
          <p:nvSpPr>
            <p:cNvPr id="24" name="テキスト ボックス 23">
              <a:extLst>
                <a:ext uri="{FF2B5EF4-FFF2-40B4-BE49-F238E27FC236}">
                  <a16:creationId xmlns:a16="http://schemas.microsoft.com/office/drawing/2014/main" id="{EFBC3021-9FC2-4C2B-9E1F-F16CD60D12CE}"/>
                </a:ext>
              </a:extLst>
            </p:cNvPr>
            <p:cNvSpPr txBox="1"/>
            <p:nvPr/>
          </p:nvSpPr>
          <p:spPr>
            <a:xfrm>
              <a:off x="309691" y="-581517"/>
              <a:ext cx="1031051" cy="430887"/>
            </a:xfrm>
            <a:prstGeom prst="rect">
              <a:avLst/>
            </a:prstGeom>
            <a:noFill/>
          </p:spPr>
          <p:txBody>
            <a:bodyPr wrap="none" rtlCol="0">
              <a:spAutoFit/>
            </a:bodyPr>
            <a:lstStyle/>
            <a:p>
              <a:pPr algn="ctr"/>
              <a:r>
                <a:rPr kumimoji="1" lang="ja-JP" altLang="en-US" sz="2200" b="1"/>
                <a:t>未知の</a:t>
              </a:r>
            </a:p>
          </p:txBody>
        </p:sp>
        <p:sp>
          <p:nvSpPr>
            <p:cNvPr id="25" name="テキスト ボックス 24">
              <a:extLst>
                <a:ext uri="{FF2B5EF4-FFF2-40B4-BE49-F238E27FC236}">
                  <a16:creationId xmlns:a16="http://schemas.microsoft.com/office/drawing/2014/main" id="{D6EB35BE-7EFE-4E81-BE81-BF7809C5A07C}"/>
                </a:ext>
              </a:extLst>
            </p:cNvPr>
            <p:cNvSpPr txBox="1"/>
            <p:nvPr/>
          </p:nvSpPr>
          <p:spPr>
            <a:xfrm>
              <a:off x="1541997" y="-598845"/>
              <a:ext cx="2172390" cy="430887"/>
            </a:xfrm>
            <a:prstGeom prst="rect">
              <a:avLst/>
            </a:prstGeom>
            <a:noFill/>
          </p:spPr>
          <p:txBody>
            <a:bodyPr wrap="none" rtlCol="0">
              <a:spAutoFit/>
            </a:bodyPr>
            <a:lstStyle/>
            <a:p>
              <a:pPr algn="ctr"/>
              <a:r>
                <a:rPr kumimoji="1" lang="ja-JP" altLang="en-US" sz="2200" b="1"/>
                <a:t>色素（光受容体）</a:t>
              </a:r>
            </a:p>
          </p:txBody>
        </p:sp>
      </p:grpSp>
      <p:sp>
        <p:nvSpPr>
          <p:cNvPr id="23" name="正方形/長方形 22">
            <a:extLst>
              <a:ext uri="{FF2B5EF4-FFF2-40B4-BE49-F238E27FC236}">
                <a16:creationId xmlns:a16="http://schemas.microsoft.com/office/drawing/2014/main" id="{8ADEFD77-535A-4146-A15B-F9184BEC8E06}"/>
              </a:ext>
            </a:extLst>
          </p:cNvPr>
          <p:cNvSpPr/>
          <p:nvPr/>
        </p:nvSpPr>
        <p:spPr>
          <a:xfrm>
            <a:off x="2269732" y="6333427"/>
            <a:ext cx="5035353" cy="461665"/>
          </a:xfrm>
          <a:prstGeom prst="rect">
            <a:avLst/>
          </a:prstGeom>
        </p:spPr>
        <p:txBody>
          <a:bodyPr wrap="none">
            <a:spAutoFit/>
          </a:bodyPr>
          <a:lstStyle/>
          <a:p>
            <a:r>
              <a:rPr lang="ja-JP" altLang="en-US" sz="2400" b="1">
                <a:latin typeface="arial" panose="020B0604020202020204" pitchFamily="34" charset="0"/>
              </a:rPr>
              <a:t>植物の成長を制御する青色光受容体</a:t>
            </a:r>
            <a:endParaRPr lang="ja-JP" altLang="en-US" sz="2400" b="1"/>
          </a:p>
        </p:txBody>
      </p:sp>
    </p:spTree>
    <p:extLst>
      <p:ext uri="{BB962C8B-B14F-4D97-AF65-F5344CB8AC3E}">
        <p14:creationId xmlns:p14="http://schemas.microsoft.com/office/powerpoint/2010/main" val="787234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30300"/>
            <a:ext cx="9144000" cy="57898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53"/>
          <p:cNvSpPr>
            <a:spLocks noChangeArrowheads="1"/>
          </p:cNvSpPr>
          <p:nvPr/>
        </p:nvSpPr>
        <p:spPr bwMode="auto">
          <a:xfrm>
            <a:off x="8312" y="0"/>
            <a:ext cx="9144000" cy="6858000"/>
          </a:xfrm>
          <a:prstGeom prst="rect">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ja-JP" altLang="en-US" dirty="0"/>
          </a:p>
        </p:txBody>
      </p:sp>
      <p:sp>
        <p:nvSpPr>
          <p:cNvPr id="20" name="Title 1"/>
          <p:cNvSpPr txBox="1">
            <a:spLocks/>
          </p:cNvSpPr>
          <p:nvPr/>
        </p:nvSpPr>
        <p:spPr bwMode="auto">
          <a:xfrm>
            <a:off x="32274" y="-99392"/>
            <a:ext cx="9144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800" b="1" dirty="0">
                <a:latin typeface="ＭＳ Ｐゴシック" panose="020B0600070205080204" pitchFamily="50" charset="-128"/>
                <a:ea typeface="ＭＳ Ｐゴシック" panose="020B0600070205080204" pitchFamily="50" charset="-128"/>
                <a:cs typeface="Arial" panose="020B0604020202020204" pitchFamily="34" charset="0"/>
              </a:rPr>
              <a:t>光合成を開始できる光条件で発芽する種子（光発芽種子）</a:t>
            </a:r>
            <a:endParaRPr lang="en-US" altLang="ja-JP" sz="28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14" name="図 13"/>
          <p:cNvPicPr>
            <a:picLocks noChangeAspect="1"/>
          </p:cNvPicPr>
          <p:nvPr/>
        </p:nvPicPr>
        <p:blipFill rotWithShape="1">
          <a:blip r:embed="rId3"/>
          <a:srcRect l="16548" t="37346"/>
          <a:stretch/>
        </p:blipFill>
        <p:spPr>
          <a:xfrm>
            <a:off x="107504" y="1136365"/>
            <a:ext cx="3744416" cy="2037431"/>
          </a:xfrm>
          <a:prstGeom prst="rect">
            <a:avLst/>
          </a:prstGeom>
        </p:spPr>
      </p:pic>
      <p:sp>
        <p:nvSpPr>
          <p:cNvPr id="8" name="Rectangle 2"/>
          <p:cNvSpPr txBox="1">
            <a:spLocks noChangeArrowheads="1"/>
          </p:cNvSpPr>
          <p:nvPr/>
        </p:nvSpPr>
        <p:spPr>
          <a:xfrm>
            <a:off x="1320882" y="920342"/>
            <a:ext cx="1120364" cy="490648"/>
          </a:xfrm>
          <a:prstGeom prst="rect">
            <a:avLst/>
          </a:prstGeom>
        </p:spPr>
        <p:txBody>
          <a:bodyPr/>
          <a:lstStyle/>
          <a:p>
            <a:pPr algn="ctr" fontAlgn="auto">
              <a:lnSpc>
                <a:spcPts val="2400"/>
              </a:lnSpc>
              <a:spcAft>
                <a:spcPts val="0"/>
              </a:spcAft>
              <a:defRPr/>
            </a:pPr>
            <a:r>
              <a:rPr lang="ja-JP" altLang="en-US" b="1" spc="100" dirty="0">
                <a:latin typeface="Arial" panose="020B0604020202020204" pitchFamily="34" charset="0"/>
                <a:ea typeface="ＭＳ ゴシック" panose="020B0609070205080204" pitchFamily="49" charset="-128"/>
                <a:cs typeface="Arial" panose="020B0604020202020204" pitchFamily="34" charset="0"/>
              </a:rPr>
              <a:t>赤色光</a:t>
            </a:r>
            <a:endParaRPr lang="en-US" altLang="ja-JP"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正方形/長方形 2"/>
          <p:cNvSpPr/>
          <p:nvPr/>
        </p:nvSpPr>
        <p:spPr>
          <a:xfrm>
            <a:off x="2915816" y="1546898"/>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915816" y="2122962"/>
            <a:ext cx="9144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Rectangle 2"/>
          <p:cNvSpPr txBox="1">
            <a:spLocks noChangeArrowheads="1"/>
          </p:cNvSpPr>
          <p:nvPr/>
        </p:nvSpPr>
        <p:spPr>
          <a:xfrm>
            <a:off x="2275204" y="920342"/>
            <a:ext cx="1378910" cy="490648"/>
          </a:xfrm>
          <a:prstGeom prst="rect">
            <a:avLst/>
          </a:prstGeom>
        </p:spPr>
        <p:txBody>
          <a:bodyPr/>
          <a:lstStyle/>
          <a:p>
            <a:pPr algn="ctr" fontAlgn="auto">
              <a:lnSpc>
                <a:spcPts val="2400"/>
              </a:lnSpc>
              <a:spcAft>
                <a:spcPts val="0"/>
              </a:spcAft>
              <a:defRPr/>
            </a:pPr>
            <a:r>
              <a:rPr lang="ja-JP" altLang="en-US" b="1" spc="100" dirty="0">
                <a:latin typeface="Arial" panose="020B0604020202020204" pitchFamily="34" charset="0"/>
                <a:ea typeface="ＭＳ ゴシック" panose="020B0609070205080204" pitchFamily="49" charset="-128"/>
                <a:cs typeface="Arial" panose="020B0604020202020204" pitchFamily="34" charset="0"/>
              </a:rPr>
              <a:t>遠赤色光</a:t>
            </a:r>
            <a:endParaRPr lang="en-US" altLang="ja-JP"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3" name="正方形/長方形 12"/>
          <p:cNvSpPr/>
          <p:nvPr/>
        </p:nvSpPr>
        <p:spPr>
          <a:xfrm>
            <a:off x="2915816" y="2360502"/>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rotWithShape="1">
          <a:blip r:embed="rId4"/>
          <a:srcRect l="3384" r="15201"/>
          <a:stretch/>
        </p:blipFill>
        <p:spPr>
          <a:xfrm>
            <a:off x="2915816" y="2291792"/>
            <a:ext cx="607978" cy="274320"/>
          </a:xfrm>
          <a:prstGeom prst="rect">
            <a:avLst/>
          </a:prstGeom>
        </p:spPr>
      </p:pic>
      <p:sp>
        <p:nvSpPr>
          <p:cNvPr id="21" name="Rectangle 2"/>
          <p:cNvSpPr txBox="1">
            <a:spLocks noChangeArrowheads="1"/>
          </p:cNvSpPr>
          <p:nvPr/>
        </p:nvSpPr>
        <p:spPr>
          <a:xfrm>
            <a:off x="3358622" y="1280382"/>
            <a:ext cx="1152128" cy="490648"/>
          </a:xfrm>
          <a:prstGeom prst="rect">
            <a:avLst/>
          </a:prstGeom>
        </p:spPr>
        <p:txBody>
          <a:bodyPr/>
          <a:lstStyle/>
          <a:p>
            <a:pPr algn="ctr" fontAlgn="auto">
              <a:lnSpc>
                <a:spcPts val="2400"/>
              </a:lnSpc>
              <a:spcAft>
                <a:spcPts val="0"/>
              </a:spcAft>
              <a:defRPr/>
            </a:pPr>
            <a:r>
              <a:rPr lang="ja-JP" altLang="en-US" u="sng" spc="100" dirty="0">
                <a:latin typeface="Arial" panose="020B0604020202020204" pitchFamily="34" charset="0"/>
                <a:ea typeface="ＭＳ ゴシック" panose="020B0609070205080204" pitchFamily="49" charset="-128"/>
                <a:cs typeface="Arial" panose="020B0604020202020204" pitchFamily="34" charset="0"/>
              </a:rPr>
              <a:t>発芽</a:t>
            </a:r>
            <a:endParaRPr lang="en-US" altLang="ja-JP" u="sng"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 name="Rectangle 2"/>
          <p:cNvSpPr txBox="1">
            <a:spLocks noChangeArrowheads="1"/>
          </p:cNvSpPr>
          <p:nvPr/>
        </p:nvSpPr>
        <p:spPr>
          <a:xfrm>
            <a:off x="3347864" y="1669398"/>
            <a:ext cx="1152128" cy="490648"/>
          </a:xfrm>
          <a:prstGeom prst="rect">
            <a:avLst/>
          </a:prstGeom>
        </p:spPr>
        <p:txBody>
          <a:bodyPr/>
          <a:lstStyle/>
          <a:p>
            <a:pPr algn="ctr" fontAlgn="auto">
              <a:lnSpc>
                <a:spcPts val="2400"/>
              </a:lnSpc>
              <a:spcAft>
                <a:spcPts val="0"/>
              </a:spcAft>
              <a:defRPr/>
            </a:pPr>
            <a:r>
              <a:rPr lang="ja-JP" altLang="en-US" sz="2400" spc="100" dirty="0">
                <a:latin typeface="Arial" panose="020B0604020202020204" pitchFamily="34" charset="0"/>
                <a:ea typeface="ＭＳ ゴシック" panose="020B0609070205080204" pitchFamily="49" charset="-128"/>
                <a:cs typeface="Arial" panose="020B0604020202020204" pitchFamily="34" charset="0"/>
              </a:rPr>
              <a:t>〇</a:t>
            </a:r>
            <a:endParaRPr lang="en-US" altLang="ja-JP" sz="2400"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Rectangle 2"/>
          <p:cNvSpPr txBox="1">
            <a:spLocks noChangeArrowheads="1"/>
          </p:cNvSpPr>
          <p:nvPr/>
        </p:nvSpPr>
        <p:spPr>
          <a:xfrm>
            <a:off x="3347864" y="2701676"/>
            <a:ext cx="1152128" cy="490648"/>
          </a:xfrm>
          <a:prstGeom prst="rect">
            <a:avLst/>
          </a:prstGeom>
        </p:spPr>
        <p:txBody>
          <a:bodyPr/>
          <a:lstStyle/>
          <a:p>
            <a:pPr algn="ctr" fontAlgn="auto">
              <a:lnSpc>
                <a:spcPts val="2400"/>
              </a:lnSpc>
              <a:spcAft>
                <a:spcPts val="0"/>
              </a:spcAft>
              <a:defRPr/>
            </a:pPr>
            <a:r>
              <a:rPr lang="ja-JP" altLang="en-US" sz="2400" spc="100" dirty="0">
                <a:latin typeface="Arial" panose="020B0604020202020204" pitchFamily="34" charset="0"/>
                <a:ea typeface="ＭＳ ゴシック" panose="020B0609070205080204" pitchFamily="49" charset="-128"/>
                <a:cs typeface="Arial" panose="020B0604020202020204" pitchFamily="34" charset="0"/>
              </a:rPr>
              <a:t>〇</a:t>
            </a:r>
            <a:endParaRPr lang="en-US" altLang="ja-JP" sz="2400"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 name="Rectangle 2"/>
          <p:cNvSpPr txBox="1">
            <a:spLocks noChangeArrowheads="1"/>
          </p:cNvSpPr>
          <p:nvPr/>
        </p:nvSpPr>
        <p:spPr>
          <a:xfrm>
            <a:off x="3347864" y="2194970"/>
            <a:ext cx="1152128" cy="490648"/>
          </a:xfrm>
          <a:prstGeom prst="rect">
            <a:avLst/>
          </a:prstGeom>
        </p:spPr>
        <p:txBody>
          <a:bodyPr/>
          <a:lstStyle/>
          <a:p>
            <a:pPr algn="ctr" fontAlgn="auto">
              <a:lnSpc>
                <a:spcPts val="2400"/>
              </a:lnSpc>
              <a:spcAft>
                <a:spcPts val="0"/>
              </a:spcAft>
              <a:defRPr/>
            </a:pPr>
            <a:r>
              <a:rPr lang="en-US" altLang="ja-JP" sz="2800" spc="100" dirty="0">
                <a:latin typeface="Arial" panose="020B0604020202020204" pitchFamily="34" charset="0"/>
                <a:ea typeface="ＭＳ ゴシック" panose="020B0609070205080204" pitchFamily="49" charset="-128"/>
                <a:cs typeface="Arial" panose="020B0604020202020204" pitchFamily="34" charset="0"/>
              </a:rPr>
              <a:t>×</a:t>
            </a:r>
            <a:endParaRPr lang="en-US" altLang="ja-JP" sz="2800"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5" name="Rectangle 2"/>
          <p:cNvSpPr txBox="1">
            <a:spLocks noChangeArrowheads="1"/>
          </p:cNvSpPr>
          <p:nvPr/>
        </p:nvSpPr>
        <p:spPr>
          <a:xfrm>
            <a:off x="4211960" y="1111552"/>
            <a:ext cx="2232248" cy="490648"/>
          </a:xfrm>
          <a:prstGeom prst="rect">
            <a:avLst/>
          </a:prstGeom>
        </p:spPr>
        <p:txBody>
          <a:bodyPr/>
          <a:lstStyle/>
          <a:p>
            <a:pPr algn="ctr" fontAlgn="auto">
              <a:lnSpc>
                <a:spcPts val="2100"/>
              </a:lnSpc>
              <a:spcAft>
                <a:spcPts val="0"/>
              </a:spcAft>
              <a:defRPr/>
            </a:pPr>
            <a:r>
              <a:rPr lang="ja-JP" altLang="en-US" b="1" spc="100" dirty="0">
                <a:latin typeface="Arial" panose="020B0604020202020204" pitchFamily="34" charset="0"/>
                <a:ea typeface="ＭＳ ゴシック" panose="020B0609070205080204" pitchFamily="49" charset="-128"/>
                <a:cs typeface="Arial" panose="020B0604020202020204" pitchFamily="34" charset="0"/>
              </a:rPr>
              <a:t>不活性化</a:t>
            </a:r>
            <a:endParaRPr lang="en-US" altLang="ja-JP" b="1" spc="100" dirty="0">
              <a:latin typeface="Arial" panose="020B0604020202020204" pitchFamily="34" charset="0"/>
              <a:ea typeface="ＭＳ ゴシック" panose="020B0609070205080204" pitchFamily="49" charset="-128"/>
              <a:cs typeface="Arial" panose="020B0604020202020204" pitchFamily="34" charset="0"/>
            </a:endParaRPr>
          </a:p>
          <a:p>
            <a:pPr algn="ctr" fontAlgn="auto">
              <a:lnSpc>
                <a:spcPts val="2100"/>
              </a:lnSpc>
              <a:spcAft>
                <a:spcPts val="0"/>
              </a:spcAft>
              <a:defRPr/>
            </a:pPr>
            <a:r>
              <a:rPr lang="ja-JP" altLang="en-US" b="1" spc="1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b="1" spc="100" dirty="0" err="1">
                <a:latin typeface="Arial" panose="020B0604020202020204" pitchFamily="34" charset="0"/>
                <a:ea typeface="ＭＳ ゴシック" panose="020B0609070205080204" pitchFamily="49" charset="-128"/>
                <a:cs typeface="Arial" panose="020B0604020202020204" pitchFamily="34" charset="0"/>
              </a:rPr>
              <a:t>Pr</a:t>
            </a:r>
            <a:r>
              <a:rPr lang="ja-JP" altLang="en-US" b="1" spc="1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b="1" spc="100" dirty="0">
                <a:latin typeface="Arial" panose="020B0604020202020204" pitchFamily="34" charset="0"/>
                <a:ea typeface="ＭＳ ゴシック" panose="020B0609070205080204" pitchFamily="49" charset="-128"/>
                <a:cs typeface="Arial" panose="020B0604020202020204" pitchFamily="34" charset="0"/>
              </a:rPr>
              <a:t>型</a:t>
            </a:r>
            <a:endParaRPr lang="en-US" altLang="ja-JP" b="1" spc="100" dirty="0">
              <a:latin typeface="Arial" panose="020B0604020202020204" pitchFamily="34" charset="0"/>
              <a:ea typeface="ＭＳ ゴシック" panose="020B0609070205080204" pitchFamily="49" charset="-128"/>
              <a:cs typeface="Arial" panose="020B0604020202020204" pitchFamily="34" charset="0"/>
            </a:endParaRPr>
          </a:p>
          <a:p>
            <a:pPr algn="ctr" fontAlgn="auto">
              <a:lnSpc>
                <a:spcPts val="2100"/>
              </a:lnSpc>
              <a:spcAft>
                <a:spcPts val="0"/>
              </a:spcAft>
              <a:defRPr/>
            </a:pPr>
            <a:r>
              <a:rPr lang="ja-JP" altLang="en-US" b="1" spc="100" dirty="0">
                <a:latin typeface="Arial" panose="020B0604020202020204" pitchFamily="34" charset="0"/>
                <a:ea typeface="ＭＳ ゴシック" panose="020B0609070205080204" pitchFamily="49" charset="-128"/>
                <a:cs typeface="Arial" panose="020B0604020202020204" pitchFamily="34" charset="0"/>
              </a:rPr>
              <a:t>フィトクロム</a:t>
            </a:r>
            <a:endParaRPr lang="en-US" altLang="ja-JP"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6" name="Rectangle 2"/>
          <p:cNvSpPr txBox="1">
            <a:spLocks noChangeArrowheads="1"/>
          </p:cNvSpPr>
          <p:nvPr/>
        </p:nvSpPr>
        <p:spPr>
          <a:xfrm>
            <a:off x="-482512" y="534624"/>
            <a:ext cx="3168352" cy="490648"/>
          </a:xfrm>
          <a:prstGeom prst="rect">
            <a:avLst/>
          </a:prstGeom>
        </p:spPr>
        <p:txBody>
          <a:bodyPr/>
          <a:lstStyle/>
          <a:p>
            <a:pPr algn="ctr" fontAlgn="auto">
              <a:lnSpc>
                <a:spcPts val="2400"/>
              </a:lnSpc>
              <a:spcAft>
                <a:spcPts val="0"/>
              </a:spcAft>
              <a:defRPr/>
            </a:pPr>
            <a:r>
              <a:rPr lang="en-US" altLang="ja-JP" sz="1900" b="1" spc="100" dirty="0">
                <a:latin typeface="Arial" panose="020B0604020202020204" pitchFamily="34" charset="0"/>
                <a:ea typeface="ＭＳ ゴシック" panose="020B0609070205080204" pitchFamily="49" charset="-128"/>
                <a:cs typeface="Arial" panose="020B0604020202020204" pitchFamily="34" charset="0"/>
              </a:rPr>
              <a:t>A </a:t>
            </a:r>
            <a:r>
              <a:rPr lang="ja-JP" altLang="en-US" sz="1900" b="1" spc="100" dirty="0">
                <a:latin typeface="Arial" panose="020B0604020202020204" pitchFamily="34" charset="0"/>
                <a:ea typeface="ＭＳ ゴシック" panose="020B0609070205080204" pitchFamily="49" charset="-128"/>
                <a:cs typeface="Arial" panose="020B0604020202020204" pitchFamily="34" charset="0"/>
              </a:rPr>
              <a:t>種子の発芽と光</a:t>
            </a:r>
            <a:endParaRPr lang="en-US" altLang="ja-JP" sz="1900"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8" name="Rectangle 2"/>
          <p:cNvSpPr txBox="1">
            <a:spLocks noChangeArrowheads="1"/>
          </p:cNvSpPr>
          <p:nvPr/>
        </p:nvSpPr>
        <p:spPr>
          <a:xfrm>
            <a:off x="7062690" y="1114202"/>
            <a:ext cx="2232248" cy="490648"/>
          </a:xfrm>
          <a:prstGeom prst="rect">
            <a:avLst/>
          </a:prstGeom>
        </p:spPr>
        <p:txBody>
          <a:bodyPr/>
          <a:lstStyle/>
          <a:p>
            <a:pPr algn="ctr" fontAlgn="auto">
              <a:lnSpc>
                <a:spcPts val="2100"/>
              </a:lnSpc>
              <a:spcAft>
                <a:spcPts val="0"/>
              </a:spcAft>
              <a:defRPr/>
            </a:pPr>
            <a:r>
              <a:rPr lang="ja-JP" altLang="en-US" b="1" spc="100" dirty="0">
                <a:latin typeface="Arial" panose="020B0604020202020204" pitchFamily="34" charset="0"/>
                <a:ea typeface="ＭＳ ゴシック" panose="020B0609070205080204" pitchFamily="49" charset="-128"/>
                <a:cs typeface="Arial" panose="020B0604020202020204" pitchFamily="34" charset="0"/>
              </a:rPr>
              <a:t>活性化</a:t>
            </a:r>
            <a:endParaRPr lang="en-US" altLang="ja-JP" b="1" spc="100" dirty="0">
              <a:latin typeface="Arial" panose="020B0604020202020204" pitchFamily="34" charset="0"/>
              <a:ea typeface="ＭＳ ゴシック" panose="020B0609070205080204" pitchFamily="49" charset="-128"/>
              <a:cs typeface="Arial" panose="020B0604020202020204" pitchFamily="34" charset="0"/>
            </a:endParaRPr>
          </a:p>
          <a:p>
            <a:pPr algn="ctr" fontAlgn="auto">
              <a:lnSpc>
                <a:spcPts val="2100"/>
              </a:lnSpc>
              <a:spcAft>
                <a:spcPts val="0"/>
              </a:spcAft>
              <a:defRPr/>
            </a:pPr>
            <a:r>
              <a:rPr lang="ja-JP" altLang="en-US" b="1" spc="1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b="1" spc="100" dirty="0" err="1">
                <a:latin typeface="Arial" panose="020B0604020202020204" pitchFamily="34" charset="0"/>
                <a:ea typeface="ＭＳ ゴシック" panose="020B0609070205080204" pitchFamily="49" charset="-128"/>
                <a:cs typeface="Arial" panose="020B0604020202020204" pitchFamily="34" charset="0"/>
              </a:rPr>
              <a:t>Pfr</a:t>
            </a:r>
            <a:r>
              <a:rPr lang="ja-JP" altLang="en-US" b="1" spc="1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b="1" spc="100" dirty="0">
                <a:latin typeface="Arial" panose="020B0604020202020204" pitchFamily="34" charset="0"/>
                <a:ea typeface="ＭＳ ゴシック" panose="020B0609070205080204" pitchFamily="49" charset="-128"/>
                <a:cs typeface="Arial" panose="020B0604020202020204" pitchFamily="34" charset="0"/>
              </a:rPr>
              <a:t>型</a:t>
            </a:r>
            <a:endParaRPr lang="en-US" altLang="ja-JP" b="1" spc="100" dirty="0">
              <a:latin typeface="Arial" panose="020B0604020202020204" pitchFamily="34" charset="0"/>
              <a:ea typeface="ＭＳ ゴシック" panose="020B0609070205080204" pitchFamily="49" charset="-128"/>
              <a:cs typeface="Arial" panose="020B0604020202020204" pitchFamily="34" charset="0"/>
            </a:endParaRPr>
          </a:p>
          <a:p>
            <a:pPr algn="ctr" fontAlgn="auto">
              <a:lnSpc>
                <a:spcPts val="2100"/>
              </a:lnSpc>
              <a:spcAft>
                <a:spcPts val="0"/>
              </a:spcAft>
              <a:defRPr/>
            </a:pPr>
            <a:r>
              <a:rPr lang="ja-JP" altLang="en-US" b="1" spc="100" dirty="0">
                <a:latin typeface="Arial" panose="020B0604020202020204" pitchFamily="34" charset="0"/>
                <a:ea typeface="ＭＳ ゴシック" panose="020B0609070205080204" pitchFamily="49" charset="-128"/>
                <a:cs typeface="Arial" panose="020B0604020202020204" pitchFamily="34" charset="0"/>
              </a:rPr>
              <a:t>フィトクロム</a:t>
            </a:r>
            <a:endParaRPr lang="en-US" altLang="ja-JP"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9" name="Rectangle 2"/>
          <p:cNvSpPr txBox="1">
            <a:spLocks noChangeArrowheads="1"/>
          </p:cNvSpPr>
          <p:nvPr/>
        </p:nvSpPr>
        <p:spPr>
          <a:xfrm>
            <a:off x="4176492" y="534624"/>
            <a:ext cx="4752528" cy="490648"/>
          </a:xfrm>
          <a:prstGeom prst="rect">
            <a:avLst/>
          </a:prstGeom>
        </p:spPr>
        <p:txBody>
          <a:bodyPr/>
          <a:lstStyle/>
          <a:p>
            <a:pPr algn="ctr" fontAlgn="auto">
              <a:lnSpc>
                <a:spcPts val="2400"/>
              </a:lnSpc>
              <a:spcAft>
                <a:spcPts val="0"/>
              </a:spcAft>
              <a:defRPr/>
            </a:pPr>
            <a:r>
              <a:rPr lang="en-US" altLang="ja-JP" sz="1900" b="1" spc="100" dirty="0">
                <a:latin typeface="Arial" panose="020B0604020202020204" pitchFamily="34" charset="0"/>
                <a:ea typeface="ＭＳ ゴシック" panose="020B0609070205080204" pitchFamily="49" charset="-128"/>
                <a:cs typeface="Arial" panose="020B0604020202020204" pitchFamily="34" charset="0"/>
              </a:rPr>
              <a:t>B</a:t>
            </a:r>
            <a:r>
              <a:rPr lang="ja-JP" altLang="en-US" sz="1900" b="1" spc="100" dirty="0">
                <a:latin typeface="Arial" panose="020B0604020202020204" pitchFamily="34" charset="0"/>
                <a:ea typeface="ＭＳ ゴシック" panose="020B0609070205080204" pitchFamily="49" charset="-128"/>
                <a:cs typeface="Arial" panose="020B0604020202020204" pitchFamily="34" charset="0"/>
              </a:rPr>
              <a:t> 光受容体フィトクロムの活性調節</a:t>
            </a:r>
            <a:endParaRPr lang="en-US" altLang="ja-JP" sz="1900"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cxnSp>
        <p:nvCxnSpPr>
          <p:cNvPr id="9" name="直線矢印コネクタ 8"/>
          <p:cNvCxnSpPr/>
          <p:nvPr/>
        </p:nvCxnSpPr>
        <p:spPr>
          <a:xfrm>
            <a:off x="6375402" y="1642398"/>
            <a:ext cx="756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6361442" y="1830310"/>
            <a:ext cx="756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2"/>
          <p:cNvSpPr txBox="1">
            <a:spLocks noChangeArrowheads="1"/>
          </p:cNvSpPr>
          <p:nvPr/>
        </p:nvSpPr>
        <p:spPr>
          <a:xfrm>
            <a:off x="5868144" y="913746"/>
            <a:ext cx="1707186" cy="355014"/>
          </a:xfrm>
          <a:prstGeom prst="rect">
            <a:avLst/>
          </a:prstGeom>
        </p:spPr>
        <p:txBody>
          <a:bodyPr/>
          <a:lstStyle/>
          <a:p>
            <a:pPr algn="ctr" fontAlgn="auto">
              <a:lnSpc>
                <a:spcPts val="2200"/>
              </a:lnSpc>
              <a:spcAft>
                <a:spcPts val="0"/>
              </a:spcAft>
              <a:defRPr/>
            </a:pPr>
            <a:r>
              <a:rPr lang="ja-JP" altLang="en-US" spc="100" dirty="0">
                <a:latin typeface="Arial" panose="020B0604020202020204" pitchFamily="34" charset="0"/>
                <a:ea typeface="ＭＳ ゴシック" panose="020B0609070205080204" pitchFamily="49" charset="-128"/>
                <a:cs typeface="Arial" panose="020B0604020202020204" pitchFamily="34" charset="0"/>
              </a:rPr>
              <a:t>赤色光</a:t>
            </a:r>
            <a:endParaRPr lang="en-US" altLang="ja-JP" spc="100" dirty="0">
              <a:latin typeface="Arial" panose="020B0604020202020204" pitchFamily="34" charset="0"/>
              <a:ea typeface="ＭＳ ゴシック" panose="020B0609070205080204" pitchFamily="49" charset="-128"/>
              <a:cs typeface="Arial" panose="020B0604020202020204" pitchFamily="34" charset="0"/>
            </a:endParaRPr>
          </a:p>
          <a:p>
            <a:pPr algn="ctr" fontAlgn="auto">
              <a:lnSpc>
                <a:spcPts val="2200"/>
              </a:lnSpc>
              <a:spcAft>
                <a:spcPts val="0"/>
              </a:spcAft>
              <a:defRPr/>
            </a:pPr>
            <a:r>
              <a:rPr lang="ja-JP" altLang="en-US" spc="100" dirty="0">
                <a:latin typeface="Arial" panose="020B0604020202020204" pitchFamily="34" charset="0"/>
                <a:ea typeface="ＭＳ ゴシック" panose="020B0609070205080204" pitchFamily="49" charset="-128"/>
                <a:cs typeface="Arial" panose="020B0604020202020204" pitchFamily="34" charset="0"/>
              </a:rPr>
              <a:t>（</a:t>
            </a:r>
            <a:r>
              <a:rPr lang="en-US" altLang="ja-JP" spc="100" dirty="0">
                <a:latin typeface="Arial" panose="020B0604020202020204" pitchFamily="34" charset="0"/>
                <a:ea typeface="ＭＳ ゴシック" panose="020B0609070205080204" pitchFamily="49" charset="-128"/>
                <a:cs typeface="Arial" panose="020B0604020202020204" pitchFamily="34" charset="0"/>
              </a:rPr>
              <a:t>660nm</a:t>
            </a:r>
            <a:r>
              <a:rPr lang="ja-JP" altLang="en-US" spc="100" dirty="0">
                <a:latin typeface="Arial" panose="020B0604020202020204" pitchFamily="34" charset="0"/>
                <a:ea typeface="ＭＳ ゴシック" panose="020B0609070205080204" pitchFamily="49" charset="-128"/>
                <a:cs typeface="Arial" panose="020B0604020202020204" pitchFamily="34" charset="0"/>
              </a:rPr>
              <a:t>）</a:t>
            </a:r>
            <a:endParaRPr lang="en-US" altLang="ja-JP"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2" name="Rectangle 2"/>
          <p:cNvSpPr txBox="1">
            <a:spLocks noChangeArrowheads="1"/>
          </p:cNvSpPr>
          <p:nvPr/>
        </p:nvSpPr>
        <p:spPr>
          <a:xfrm>
            <a:off x="5853630" y="1959812"/>
            <a:ext cx="1728192" cy="490648"/>
          </a:xfrm>
          <a:prstGeom prst="rect">
            <a:avLst/>
          </a:prstGeom>
        </p:spPr>
        <p:txBody>
          <a:bodyPr/>
          <a:lstStyle/>
          <a:p>
            <a:pPr algn="ctr" fontAlgn="auto">
              <a:lnSpc>
                <a:spcPts val="2200"/>
              </a:lnSpc>
              <a:spcAft>
                <a:spcPts val="0"/>
              </a:spcAft>
              <a:defRPr/>
            </a:pPr>
            <a:r>
              <a:rPr lang="ja-JP" altLang="en-US" spc="100" dirty="0">
                <a:latin typeface="Arial" panose="020B0604020202020204" pitchFamily="34" charset="0"/>
                <a:ea typeface="ＭＳ ゴシック" panose="020B0609070205080204" pitchFamily="49" charset="-128"/>
                <a:cs typeface="Arial" panose="020B0604020202020204" pitchFamily="34" charset="0"/>
              </a:rPr>
              <a:t>遠赤色光</a:t>
            </a:r>
            <a:endParaRPr lang="en-US" altLang="ja-JP" spc="100" dirty="0">
              <a:latin typeface="Arial" panose="020B0604020202020204" pitchFamily="34" charset="0"/>
              <a:ea typeface="ＭＳ ゴシック" panose="020B0609070205080204" pitchFamily="49" charset="-128"/>
              <a:cs typeface="Arial" panose="020B0604020202020204" pitchFamily="34" charset="0"/>
            </a:endParaRPr>
          </a:p>
          <a:p>
            <a:pPr algn="ctr" fontAlgn="auto">
              <a:lnSpc>
                <a:spcPts val="2200"/>
              </a:lnSpc>
              <a:spcAft>
                <a:spcPts val="0"/>
              </a:spcAft>
              <a:defRPr/>
            </a:pPr>
            <a:r>
              <a:rPr lang="ja-JP" altLang="en-US" spc="100" dirty="0">
                <a:latin typeface="Arial" panose="020B0604020202020204" pitchFamily="34" charset="0"/>
                <a:ea typeface="ＭＳ ゴシック" panose="020B0609070205080204" pitchFamily="49" charset="-128"/>
                <a:cs typeface="Arial" panose="020B0604020202020204" pitchFamily="34" charset="0"/>
              </a:rPr>
              <a:t>（</a:t>
            </a:r>
            <a:r>
              <a:rPr lang="en-US" altLang="ja-JP" spc="100" dirty="0">
                <a:latin typeface="Arial" panose="020B0604020202020204" pitchFamily="34" charset="0"/>
                <a:ea typeface="ＭＳ ゴシック" panose="020B0609070205080204" pitchFamily="49" charset="-128"/>
                <a:cs typeface="Arial" panose="020B0604020202020204" pitchFamily="34" charset="0"/>
              </a:rPr>
              <a:t>730nm</a:t>
            </a:r>
            <a:r>
              <a:rPr lang="ja-JP" altLang="en-US" spc="100" dirty="0">
                <a:latin typeface="Arial" panose="020B0604020202020204" pitchFamily="34" charset="0"/>
                <a:ea typeface="ＭＳ ゴシック" panose="020B0609070205080204" pitchFamily="49" charset="-128"/>
                <a:cs typeface="Arial" panose="020B0604020202020204" pitchFamily="34" charset="0"/>
              </a:rPr>
              <a:t>）</a:t>
            </a:r>
            <a:endParaRPr lang="en-US" altLang="ja-JP"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3" name="Rectangle 2"/>
          <p:cNvSpPr txBox="1">
            <a:spLocks noChangeArrowheads="1"/>
          </p:cNvSpPr>
          <p:nvPr/>
        </p:nvSpPr>
        <p:spPr>
          <a:xfrm>
            <a:off x="7019710" y="1988278"/>
            <a:ext cx="2232248" cy="490648"/>
          </a:xfrm>
          <a:prstGeom prst="rect">
            <a:avLst/>
          </a:prstGeom>
        </p:spPr>
        <p:txBody>
          <a:bodyPr/>
          <a:lstStyle/>
          <a:p>
            <a:pPr algn="ctr" fontAlgn="auto">
              <a:lnSpc>
                <a:spcPts val="1800"/>
              </a:lnSpc>
              <a:spcAft>
                <a:spcPts val="0"/>
              </a:spcAft>
              <a:defRPr/>
            </a:pPr>
            <a:r>
              <a:rPr lang="ja-JP" altLang="en-US" spc="100" dirty="0">
                <a:latin typeface="Arial" panose="020B0604020202020204" pitchFamily="34" charset="0"/>
                <a:ea typeface="ＭＳ ゴシック" panose="020B0609070205080204" pitchFamily="49" charset="-128"/>
                <a:cs typeface="Arial" panose="020B0604020202020204" pitchFamily="34" charset="0"/>
              </a:rPr>
              <a:t>・ジベレリン</a:t>
            </a:r>
            <a:endParaRPr lang="en-US" altLang="ja-JP" spc="100" dirty="0">
              <a:latin typeface="Arial" panose="020B0604020202020204" pitchFamily="34" charset="0"/>
              <a:ea typeface="ＭＳ ゴシック" panose="020B0609070205080204" pitchFamily="49" charset="-128"/>
              <a:cs typeface="Arial" panose="020B0604020202020204" pitchFamily="34" charset="0"/>
            </a:endParaRPr>
          </a:p>
          <a:p>
            <a:pPr algn="ctr" fontAlgn="auto">
              <a:lnSpc>
                <a:spcPts val="1800"/>
              </a:lnSpc>
              <a:spcAft>
                <a:spcPts val="0"/>
              </a:spcAft>
              <a:defRPr/>
            </a:pPr>
            <a:r>
              <a:rPr lang="ja-JP" altLang="en-US" spc="100" dirty="0">
                <a:latin typeface="Arial" panose="020B0604020202020204" pitchFamily="34" charset="0"/>
                <a:ea typeface="ＭＳ ゴシック" panose="020B0609070205080204" pitchFamily="49" charset="-128"/>
                <a:cs typeface="Arial" panose="020B0604020202020204" pitchFamily="34" charset="0"/>
              </a:rPr>
              <a:t>　合成の促進</a:t>
            </a:r>
            <a:endParaRPr lang="en-US" altLang="ja-JP"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4" name="Rectangle 2"/>
          <p:cNvSpPr txBox="1">
            <a:spLocks noChangeArrowheads="1"/>
          </p:cNvSpPr>
          <p:nvPr/>
        </p:nvSpPr>
        <p:spPr>
          <a:xfrm>
            <a:off x="7206706" y="2538716"/>
            <a:ext cx="2232248" cy="490648"/>
          </a:xfrm>
          <a:prstGeom prst="rect">
            <a:avLst/>
          </a:prstGeom>
        </p:spPr>
        <p:txBody>
          <a:bodyPr/>
          <a:lstStyle/>
          <a:p>
            <a:pPr algn="ctr" fontAlgn="auto">
              <a:lnSpc>
                <a:spcPts val="1800"/>
              </a:lnSpc>
              <a:spcAft>
                <a:spcPts val="0"/>
              </a:spcAft>
              <a:defRPr/>
            </a:pPr>
            <a:r>
              <a:rPr lang="ja-JP" altLang="en-US" spc="100" dirty="0">
                <a:latin typeface="Arial" panose="020B0604020202020204" pitchFamily="34" charset="0"/>
                <a:ea typeface="ＭＳ ゴシック" panose="020B0609070205080204" pitchFamily="49" charset="-128"/>
                <a:cs typeface="Arial" panose="020B0604020202020204" pitchFamily="34" charset="0"/>
              </a:rPr>
              <a:t>（発芽の誘導）</a:t>
            </a:r>
            <a:endParaRPr lang="en-US" altLang="ja-JP"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35" name="図 1" descr="3-05.jpg"/>
          <p:cNvPicPr>
            <a:picLocks noChangeAspect="1"/>
          </p:cNvPicPr>
          <p:nvPr/>
        </p:nvPicPr>
        <p:blipFill rotWithShape="1">
          <a:blip r:embed="rId5" cstate="print">
            <a:extLst>
              <a:ext uri="{28A0092B-C50C-407E-A947-70E740481C1C}">
                <a14:useLocalDpi xmlns:a14="http://schemas.microsoft.com/office/drawing/2010/main" val="0"/>
              </a:ext>
            </a:extLst>
          </a:blip>
          <a:srcRect t="17911" r="51426" b="9803"/>
          <a:stretch/>
        </p:blipFill>
        <p:spPr bwMode="auto">
          <a:xfrm>
            <a:off x="1476218" y="3752826"/>
            <a:ext cx="2693273" cy="307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p:cNvPicPr>
            <a:picLocks noChangeAspect="1"/>
          </p:cNvPicPr>
          <p:nvPr/>
        </p:nvPicPr>
        <p:blipFill rotWithShape="1">
          <a:blip r:embed="rId6"/>
          <a:srcRect t="3081"/>
          <a:stretch/>
        </p:blipFill>
        <p:spPr>
          <a:xfrm>
            <a:off x="5825750" y="3727790"/>
            <a:ext cx="2774604" cy="3068960"/>
          </a:xfrm>
          <a:prstGeom prst="rect">
            <a:avLst/>
          </a:prstGeom>
        </p:spPr>
      </p:pic>
      <p:sp>
        <p:nvSpPr>
          <p:cNvPr id="40" name="Rectangle 2"/>
          <p:cNvSpPr txBox="1">
            <a:spLocks noChangeArrowheads="1"/>
          </p:cNvSpPr>
          <p:nvPr/>
        </p:nvSpPr>
        <p:spPr>
          <a:xfrm>
            <a:off x="-342304" y="3258252"/>
            <a:ext cx="5688632" cy="490648"/>
          </a:xfrm>
          <a:prstGeom prst="rect">
            <a:avLst/>
          </a:prstGeom>
        </p:spPr>
        <p:txBody>
          <a:bodyPr/>
          <a:lstStyle/>
          <a:p>
            <a:pPr algn="ctr" fontAlgn="auto">
              <a:lnSpc>
                <a:spcPts val="2400"/>
              </a:lnSpc>
              <a:spcAft>
                <a:spcPts val="0"/>
              </a:spcAft>
              <a:defRPr/>
            </a:pPr>
            <a:r>
              <a:rPr lang="en-US" altLang="ja-JP" sz="1900" b="1" spc="100" dirty="0">
                <a:latin typeface="Arial" panose="020B0604020202020204" pitchFamily="34" charset="0"/>
                <a:ea typeface="ＭＳ ゴシック" panose="020B0609070205080204" pitchFamily="49" charset="-128"/>
                <a:cs typeface="Arial" panose="020B0604020202020204" pitchFamily="34" charset="0"/>
              </a:rPr>
              <a:t>C </a:t>
            </a:r>
            <a:r>
              <a:rPr lang="ja-JP" altLang="en-US" sz="1900" b="1" spc="100" dirty="0">
                <a:latin typeface="Arial" panose="020B0604020202020204" pitchFamily="34" charset="0"/>
                <a:ea typeface="ＭＳ ゴシック" panose="020B0609070205080204" pitchFamily="49" charset="-128"/>
                <a:cs typeface="Arial" panose="020B0604020202020204" pitchFamily="34" charset="0"/>
              </a:rPr>
              <a:t>フィトクロムによる発芽制御の分子機構</a:t>
            </a:r>
            <a:endParaRPr lang="en-US" altLang="ja-JP" sz="1900"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1" name="Rectangle 2"/>
          <p:cNvSpPr txBox="1">
            <a:spLocks noChangeArrowheads="1"/>
          </p:cNvSpPr>
          <p:nvPr/>
        </p:nvSpPr>
        <p:spPr>
          <a:xfrm>
            <a:off x="86550" y="4005064"/>
            <a:ext cx="1512168" cy="1224136"/>
          </a:xfrm>
          <a:prstGeom prst="rect">
            <a:avLst/>
          </a:prstGeom>
        </p:spPr>
        <p:txBody>
          <a:bodyPr/>
          <a:lstStyle/>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600" spc="100" dirty="0" err="1">
                <a:latin typeface="Arial" panose="020B0604020202020204" pitchFamily="34" charset="0"/>
                <a:ea typeface="ＭＳ Ｐゴシック" panose="020B0600070205080204" pitchFamily="50" charset="-128"/>
                <a:cs typeface="Arial" panose="020B0604020202020204" pitchFamily="34" charset="0"/>
              </a:rPr>
              <a:t>Pr</a:t>
            </a: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型の</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フィトクロムが</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細胞質に</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存在する。</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 name="Rectangle 2"/>
          <p:cNvSpPr txBox="1">
            <a:spLocks noChangeArrowheads="1"/>
          </p:cNvSpPr>
          <p:nvPr/>
        </p:nvSpPr>
        <p:spPr>
          <a:xfrm>
            <a:off x="86550" y="3645024"/>
            <a:ext cx="1512168" cy="1224136"/>
          </a:xfrm>
          <a:prstGeom prst="rect">
            <a:avLst/>
          </a:prstGeom>
        </p:spPr>
        <p:txBody>
          <a:bodyPr/>
          <a:lstStyle/>
          <a:p>
            <a:pPr fontAlgn="auto">
              <a:lnSpc>
                <a:spcPts val="2100"/>
              </a:lnSpc>
              <a:spcAft>
                <a:spcPts val="0"/>
              </a:spcAft>
              <a:defRPr/>
            </a:pPr>
            <a:r>
              <a:rPr lang="ja-JP" altLang="en-US" b="1" spc="100" dirty="0">
                <a:latin typeface="Arial" panose="020B0604020202020204" pitchFamily="34" charset="0"/>
                <a:ea typeface="ＭＳ Ｐゴシック" panose="020B0600070205080204" pitchFamily="50" charset="-128"/>
                <a:cs typeface="Arial" panose="020B0604020202020204" pitchFamily="34" charset="0"/>
              </a:rPr>
              <a:t>暗所</a:t>
            </a:r>
            <a:endParaRPr lang="en-US" altLang="ja-JP" b="1" spc="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3" name="Rectangle 2"/>
          <p:cNvSpPr txBox="1">
            <a:spLocks noChangeArrowheads="1"/>
          </p:cNvSpPr>
          <p:nvPr/>
        </p:nvSpPr>
        <p:spPr>
          <a:xfrm>
            <a:off x="3492442" y="3756766"/>
            <a:ext cx="792088" cy="432048"/>
          </a:xfrm>
          <a:prstGeom prst="rect">
            <a:avLst/>
          </a:prstGeom>
        </p:spPr>
        <p:txBody>
          <a:bodyPr/>
          <a:lstStyle/>
          <a:p>
            <a:pPr fontAlgn="auto">
              <a:lnSpc>
                <a:spcPts val="2100"/>
              </a:lnSpc>
              <a:spcAft>
                <a:spcPts val="0"/>
              </a:spcAft>
              <a:defRPr/>
            </a:pPr>
            <a:r>
              <a:rPr lang="ja-JP" altLang="en-US" b="1" spc="100" dirty="0">
                <a:latin typeface="Arial" panose="020B0604020202020204" pitchFamily="34" charset="0"/>
                <a:ea typeface="ＭＳ Ｐゴシック" panose="020B0600070205080204" pitchFamily="50" charset="-128"/>
                <a:cs typeface="Arial" panose="020B0604020202020204" pitchFamily="34" charset="0"/>
              </a:rPr>
              <a:t>核内</a:t>
            </a:r>
            <a:endParaRPr lang="en-US" altLang="ja-JP" b="1" spc="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4" name="Rectangle 2"/>
          <p:cNvSpPr txBox="1">
            <a:spLocks noChangeArrowheads="1"/>
          </p:cNvSpPr>
          <p:nvPr/>
        </p:nvSpPr>
        <p:spPr>
          <a:xfrm>
            <a:off x="7809700" y="3749306"/>
            <a:ext cx="792088" cy="432048"/>
          </a:xfrm>
          <a:prstGeom prst="rect">
            <a:avLst/>
          </a:prstGeom>
        </p:spPr>
        <p:txBody>
          <a:bodyPr/>
          <a:lstStyle/>
          <a:p>
            <a:pPr fontAlgn="auto">
              <a:lnSpc>
                <a:spcPts val="2100"/>
              </a:lnSpc>
              <a:spcAft>
                <a:spcPts val="0"/>
              </a:spcAft>
              <a:defRPr/>
            </a:pPr>
            <a:r>
              <a:rPr lang="ja-JP" altLang="en-US" b="1" spc="100" dirty="0">
                <a:latin typeface="Arial" panose="020B0604020202020204" pitchFamily="34" charset="0"/>
                <a:ea typeface="ＭＳ Ｐゴシック" panose="020B0600070205080204" pitchFamily="50" charset="-128"/>
                <a:cs typeface="Arial" panose="020B0604020202020204" pitchFamily="34" charset="0"/>
              </a:rPr>
              <a:t>核内</a:t>
            </a:r>
            <a:endParaRPr lang="en-US" altLang="ja-JP" b="1" spc="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5" name="Rectangle 2"/>
          <p:cNvSpPr txBox="1">
            <a:spLocks noChangeArrowheads="1"/>
          </p:cNvSpPr>
          <p:nvPr/>
        </p:nvSpPr>
        <p:spPr>
          <a:xfrm>
            <a:off x="4444052" y="4005064"/>
            <a:ext cx="1512168" cy="1224136"/>
          </a:xfrm>
          <a:prstGeom prst="rect">
            <a:avLst/>
          </a:prstGeom>
        </p:spPr>
        <p:txBody>
          <a:bodyPr/>
          <a:lstStyle/>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a:t>
            </a:r>
            <a:r>
              <a:rPr lang="en-US" altLang="ja-JP" sz="1600" spc="100" dirty="0" err="1">
                <a:latin typeface="Arial" panose="020B0604020202020204" pitchFamily="34" charset="0"/>
                <a:ea typeface="ＭＳ Ｐゴシック" panose="020B0600070205080204" pitchFamily="50" charset="-128"/>
                <a:cs typeface="Arial" panose="020B0604020202020204" pitchFamily="34" charset="0"/>
              </a:rPr>
              <a:t>Pfr</a:t>
            </a: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型の</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フィトクロムが</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核内に移行</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する。</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6" name="Rectangle 2"/>
          <p:cNvSpPr txBox="1">
            <a:spLocks noChangeArrowheads="1"/>
          </p:cNvSpPr>
          <p:nvPr/>
        </p:nvSpPr>
        <p:spPr>
          <a:xfrm>
            <a:off x="4425834" y="3645024"/>
            <a:ext cx="1738950" cy="1224136"/>
          </a:xfrm>
          <a:prstGeom prst="rect">
            <a:avLst/>
          </a:prstGeom>
        </p:spPr>
        <p:txBody>
          <a:bodyPr/>
          <a:lstStyle/>
          <a:p>
            <a:pPr fontAlgn="auto">
              <a:lnSpc>
                <a:spcPts val="2100"/>
              </a:lnSpc>
              <a:spcAft>
                <a:spcPts val="0"/>
              </a:spcAft>
              <a:defRPr/>
            </a:pPr>
            <a:r>
              <a:rPr lang="ja-JP" altLang="en-US" b="1" spc="100" dirty="0">
                <a:latin typeface="Arial" panose="020B0604020202020204" pitchFamily="34" charset="0"/>
                <a:ea typeface="ＭＳ Ｐゴシック" panose="020B0600070205080204" pitchFamily="50" charset="-128"/>
                <a:cs typeface="Arial" panose="020B0604020202020204" pitchFamily="34" charset="0"/>
              </a:rPr>
              <a:t>明所（赤色光）</a:t>
            </a:r>
            <a:endParaRPr lang="en-US" altLang="ja-JP" b="1" spc="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7" name="Rectangle 2"/>
          <p:cNvSpPr txBox="1">
            <a:spLocks noChangeArrowheads="1"/>
          </p:cNvSpPr>
          <p:nvPr/>
        </p:nvSpPr>
        <p:spPr>
          <a:xfrm>
            <a:off x="86550" y="5157192"/>
            <a:ext cx="1584176" cy="1224136"/>
          </a:xfrm>
          <a:prstGeom prst="rect">
            <a:avLst/>
          </a:prstGeom>
        </p:spPr>
        <p:txBody>
          <a:bodyPr/>
          <a:lstStyle/>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・ジベレリンの合成阻害分子</a:t>
            </a:r>
            <a:r>
              <a:rPr lang="en-US" altLang="ja-JP" sz="1600" spc="100" dirty="0">
                <a:latin typeface="Arial" panose="020B0604020202020204" pitchFamily="34" charset="0"/>
                <a:ea typeface="ＭＳ Ｐゴシック" panose="020B0600070205080204" pitchFamily="50" charset="-128"/>
                <a:cs typeface="Arial" panose="020B0604020202020204" pitchFamily="34" charset="0"/>
              </a:rPr>
              <a:t>PIL5</a:t>
            </a: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が活性</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を持つ。</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8" name="Rectangle 2"/>
          <p:cNvSpPr txBox="1">
            <a:spLocks noChangeArrowheads="1"/>
          </p:cNvSpPr>
          <p:nvPr/>
        </p:nvSpPr>
        <p:spPr>
          <a:xfrm>
            <a:off x="8353490" y="5949280"/>
            <a:ext cx="899592" cy="490648"/>
          </a:xfrm>
          <a:prstGeom prst="rect">
            <a:avLst/>
          </a:prstGeom>
        </p:spPr>
        <p:txBody>
          <a:bodyPr/>
          <a:lstStyle/>
          <a:p>
            <a:pPr fontAlgn="auto">
              <a:lnSpc>
                <a:spcPts val="1800"/>
              </a:lnSpc>
              <a:spcAft>
                <a:spcPts val="0"/>
              </a:spcAft>
              <a:defRPr/>
            </a:pPr>
            <a:r>
              <a:rPr lang="ja-JP" altLang="en-US" sz="1600" b="1" spc="100" dirty="0">
                <a:solidFill>
                  <a:srgbClr val="FF0000"/>
                </a:solidFill>
                <a:latin typeface="Arial" panose="020B0604020202020204" pitchFamily="34" charset="0"/>
                <a:ea typeface="ＭＳ ゴシック" panose="020B0609070205080204" pitchFamily="49" charset="-128"/>
                <a:cs typeface="Arial" panose="020B0604020202020204" pitchFamily="34" charset="0"/>
              </a:rPr>
              <a:t>ジベレリン</a:t>
            </a:r>
            <a:endParaRPr lang="en-US" altLang="ja-JP" sz="1600" b="1" spc="100" dirty="0">
              <a:solidFill>
                <a:srgbClr val="FF0000"/>
              </a:solidFill>
              <a:latin typeface="Arial" panose="020B0604020202020204" pitchFamily="34" charset="0"/>
              <a:ea typeface="ＭＳ ゴシック" panose="020B0609070205080204" pitchFamily="49" charset="-128"/>
              <a:cs typeface="Arial" panose="020B0604020202020204" pitchFamily="34" charset="0"/>
            </a:endParaRPr>
          </a:p>
          <a:p>
            <a:pPr fontAlgn="auto">
              <a:lnSpc>
                <a:spcPts val="1800"/>
              </a:lnSpc>
              <a:spcAft>
                <a:spcPts val="0"/>
              </a:spcAft>
              <a:defRPr/>
            </a:pPr>
            <a:r>
              <a:rPr lang="ja-JP" altLang="en-US" sz="1600" b="1" spc="100" dirty="0">
                <a:solidFill>
                  <a:srgbClr val="FF0000"/>
                </a:solidFill>
                <a:latin typeface="Arial" panose="020B0604020202020204" pitchFamily="34" charset="0"/>
                <a:ea typeface="ＭＳ ゴシック" panose="020B0609070205080204" pitchFamily="49" charset="-128"/>
                <a:cs typeface="Arial" panose="020B0604020202020204" pitchFamily="34" charset="0"/>
              </a:rPr>
              <a:t>の合成</a:t>
            </a:r>
            <a:endParaRPr lang="en-US" altLang="ja-JP" sz="1600" b="1" spc="100" dirty="0">
              <a:solidFill>
                <a:srgbClr val="FF000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49" name="Rectangle 2"/>
          <p:cNvSpPr txBox="1">
            <a:spLocks noChangeArrowheads="1"/>
          </p:cNvSpPr>
          <p:nvPr/>
        </p:nvSpPr>
        <p:spPr>
          <a:xfrm>
            <a:off x="4436592" y="5167950"/>
            <a:ext cx="1584176" cy="1224136"/>
          </a:xfrm>
          <a:prstGeom prst="rect">
            <a:avLst/>
          </a:prstGeom>
        </p:spPr>
        <p:txBody>
          <a:bodyPr/>
          <a:lstStyle/>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・ジベレリンの合成阻害分子</a:t>
            </a:r>
            <a:r>
              <a:rPr lang="en-US" altLang="ja-JP" sz="1600" spc="100" dirty="0">
                <a:latin typeface="Arial" panose="020B0604020202020204" pitchFamily="34" charset="0"/>
                <a:ea typeface="ＭＳ Ｐゴシック" panose="020B0600070205080204" pitchFamily="50" charset="-128"/>
                <a:cs typeface="Arial" panose="020B0604020202020204" pitchFamily="34" charset="0"/>
              </a:rPr>
              <a:t>PIL5</a:t>
            </a: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が分解</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a:p>
            <a:pPr fontAlgn="auto">
              <a:lnSpc>
                <a:spcPts val="2100"/>
              </a:lnSpc>
              <a:spcAft>
                <a:spcPts val="0"/>
              </a:spcAft>
              <a:defRPr/>
            </a:pPr>
            <a:r>
              <a:rPr lang="ja-JP" altLang="en-US" sz="1600" spc="100" dirty="0">
                <a:latin typeface="Arial" panose="020B0604020202020204" pitchFamily="34" charset="0"/>
                <a:ea typeface="ＭＳ Ｐゴシック" panose="020B0600070205080204" pitchFamily="50" charset="-128"/>
                <a:cs typeface="Arial" panose="020B0604020202020204" pitchFamily="34" charset="0"/>
              </a:rPr>
              <a:t>される。</a:t>
            </a:r>
            <a:endParaRPr lang="en-US" altLang="ja-JP" sz="1600" spc="1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8" name="Rectangle 2"/>
          <p:cNvSpPr txBox="1">
            <a:spLocks noChangeArrowheads="1"/>
          </p:cNvSpPr>
          <p:nvPr/>
        </p:nvSpPr>
        <p:spPr>
          <a:xfrm>
            <a:off x="7150336" y="2865782"/>
            <a:ext cx="2232248" cy="490648"/>
          </a:xfrm>
          <a:prstGeom prst="rect">
            <a:avLst/>
          </a:prstGeom>
        </p:spPr>
        <p:txBody>
          <a:bodyPr/>
          <a:lstStyle/>
          <a:p>
            <a:pPr algn="ctr" fontAlgn="auto">
              <a:lnSpc>
                <a:spcPts val="1800"/>
              </a:lnSpc>
              <a:spcAft>
                <a:spcPts val="0"/>
              </a:spcAft>
              <a:defRPr/>
            </a:pPr>
            <a:r>
              <a:rPr lang="ja-JP" altLang="en-US" spc="100" dirty="0">
                <a:latin typeface="Arial" panose="020B0604020202020204" pitchFamily="34" charset="0"/>
                <a:ea typeface="ＭＳ ゴシック" panose="020B0609070205080204" pitchFamily="49" charset="-128"/>
                <a:cs typeface="Arial" panose="020B0604020202020204" pitchFamily="34" charset="0"/>
              </a:rPr>
              <a:t>・茎の伸長抑制</a:t>
            </a:r>
            <a:endParaRPr lang="en-US" altLang="ja-JP"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532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96552" y="6321694"/>
            <a:ext cx="10153128" cy="1176134"/>
          </a:xfrm>
          <a:prstGeom prst="rect">
            <a:avLst/>
          </a:prstGeom>
          <a:solidFill>
            <a:srgbClr val="EA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0" y="-30300"/>
            <a:ext cx="9144000" cy="57898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53"/>
          <p:cNvSpPr>
            <a:spLocks noChangeArrowheads="1"/>
          </p:cNvSpPr>
          <p:nvPr/>
        </p:nvSpPr>
        <p:spPr bwMode="auto">
          <a:xfrm>
            <a:off x="8312" y="0"/>
            <a:ext cx="9144000" cy="6858000"/>
          </a:xfrm>
          <a:prstGeom prst="rect">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ja-JP" altLang="en-US" dirty="0"/>
          </a:p>
        </p:txBody>
      </p:sp>
      <p:sp>
        <p:nvSpPr>
          <p:cNvPr id="20" name="Title 1"/>
          <p:cNvSpPr txBox="1">
            <a:spLocks/>
          </p:cNvSpPr>
          <p:nvPr/>
        </p:nvSpPr>
        <p:spPr bwMode="auto">
          <a:xfrm>
            <a:off x="25557" y="-82355"/>
            <a:ext cx="9144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800" b="1" dirty="0">
                <a:latin typeface="ＭＳ ゴシック" panose="020B0609070205080204" pitchFamily="49" charset="-128"/>
                <a:ea typeface="ＭＳ ゴシック" panose="020B0609070205080204" pitchFamily="49" charset="-128"/>
                <a:cs typeface="Arial" panose="020B0604020202020204" pitchFamily="34" charset="0"/>
              </a:rPr>
              <a:t>直射日光と植物の葉を通った日光の波長組成</a:t>
            </a:r>
            <a:endParaRPr lang="en-US" altLang="ja-JP" sz="2800" b="1"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6" name="Rectangle 2"/>
          <p:cNvSpPr txBox="1">
            <a:spLocks noChangeArrowheads="1"/>
          </p:cNvSpPr>
          <p:nvPr/>
        </p:nvSpPr>
        <p:spPr>
          <a:xfrm>
            <a:off x="0" y="620688"/>
            <a:ext cx="3168352" cy="490648"/>
          </a:xfrm>
          <a:prstGeom prst="rect">
            <a:avLst/>
          </a:prstGeom>
        </p:spPr>
        <p:txBody>
          <a:bodyPr/>
          <a:lstStyle/>
          <a:p>
            <a:pPr fontAlgn="auto">
              <a:lnSpc>
                <a:spcPts val="2400"/>
              </a:lnSpc>
              <a:spcAft>
                <a:spcPts val="0"/>
              </a:spcAft>
              <a:defRPr/>
            </a:pPr>
            <a:endParaRPr lang="en-US" altLang="ja-JP" sz="1900"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Title 1"/>
          <p:cNvSpPr txBox="1">
            <a:spLocks/>
          </p:cNvSpPr>
          <p:nvPr/>
        </p:nvSpPr>
        <p:spPr bwMode="auto">
          <a:xfrm>
            <a:off x="395536" y="6217434"/>
            <a:ext cx="9144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2200" b="1" dirty="0">
                <a:latin typeface="ＭＳ ゴシック" panose="020B0609070205080204" pitchFamily="49" charset="-128"/>
                <a:ea typeface="ＭＳ ゴシック" panose="020B0609070205080204" pitchFamily="49" charset="-128"/>
                <a:cs typeface="Arial" panose="020B0604020202020204" pitchFamily="34" charset="0"/>
              </a:rPr>
              <a:t>赤色光は植物の葉に吸収されるが、遠赤色光は植物派を通過する。</a:t>
            </a:r>
            <a:endParaRPr lang="en-US" altLang="ja-JP" sz="2200" b="1" dirty="0">
              <a:latin typeface="ＭＳ ゴシック" panose="020B0609070205080204" pitchFamily="49" charset="-128"/>
              <a:ea typeface="ＭＳ ゴシック" panose="020B0609070205080204" pitchFamily="49" charset="-128"/>
              <a:cs typeface="Arial" panose="020B0604020202020204" pitchFamily="34" charset="0"/>
            </a:endParaRPr>
          </a:p>
        </p:txBody>
      </p:sp>
      <p:pic>
        <p:nvPicPr>
          <p:cNvPr id="9" name="図 1" descr="3-1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692696"/>
            <a:ext cx="7452249"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9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1" descr="3-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568" y="1074958"/>
            <a:ext cx="8568390" cy="602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0" y="-30300"/>
            <a:ext cx="9144000" cy="57898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53"/>
          <p:cNvSpPr>
            <a:spLocks noChangeArrowheads="1"/>
          </p:cNvSpPr>
          <p:nvPr/>
        </p:nvSpPr>
        <p:spPr bwMode="auto">
          <a:xfrm>
            <a:off x="8312" y="0"/>
            <a:ext cx="9144000" cy="6858000"/>
          </a:xfrm>
          <a:prstGeom prst="rect">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ja-JP" altLang="en-US" dirty="0"/>
          </a:p>
        </p:txBody>
      </p:sp>
      <p:sp>
        <p:nvSpPr>
          <p:cNvPr id="20" name="Title 1"/>
          <p:cNvSpPr txBox="1">
            <a:spLocks/>
          </p:cNvSpPr>
          <p:nvPr/>
        </p:nvSpPr>
        <p:spPr bwMode="auto">
          <a:xfrm>
            <a:off x="35496" y="-62477"/>
            <a:ext cx="9144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800" b="1" dirty="0">
                <a:latin typeface="ＭＳ ゴシック" panose="020B0609070205080204" pitchFamily="49" charset="-128"/>
                <a:ea typeface="ＭＳ ゴシック" panose="020B0609070205080204" pitchFamily="49" charset="-128"/>
                <a:cs typeface="Arial" panose="020B0604020202020204" pitchFamily="34" charset="0"/>
              </a:rPr>
              <a:t>フィトクロムによる植物の避陰反応の制御</a:t>
            </a:r>
            <a:endParaRPr lang="en-US" altLang="ja-JP" sz="2800" b="1"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6" name="Rectangle 2"/>
          <p:cNvSpPr txBox="1">
            <a:spLocks noChangeArrowheads="1"/>
          </p:cNvSpPr>
          <p:nvPr/>
        </p:nvSpPr>
        <p:spPr>
          <a:xfrm>
            <a:off x="0" y="620688"/>
            <a:ext cx="3168352" cy="490648"/>
          </a:xfrm>
          <a:prstGeom prst="rect">
            <a:avLst/>
          </a:prstGeom>
        </p:spPr>
        <p:txBody>
          <a:bodyPr/>
          <a:lstStyle/>
          <a:p>
            <a:pPr fontAlgn="auto">
              <a:lnSpc>
                <a:spcPts val="2400"/>
              </a:lnSpc>
              <a:spcAft>
                <a:spcPts val="0"/>
              </a:spcAft>
              <a:defRPr/>
            </a:pPr>
            <a:endParaRPr lang="en-US" altLang="ja-JP" sz="1900" b="1" spc="100"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8" name="Title 1"/>
          <p:cNvSpPr txBox="1">
            <a:spLocks/>
          </p:cNvSpPr>
          <p:nvPr/>
        </p:nvSpPr>
        <p:spPr bwMode="auto">
          <a:xfrm>
            <a:off x="135970" y="418616"/>
            <a:ext cx="9144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latin typeface="ＭＳ ゴシック" panose="020B0609070205080204" pitchFamily="49" charset="-128"/>
                <a:ea typeface="ＭＳ ゴシック" panose="020B0609070205080204" pitchFamily="49" charset="-128"/>
                <a:cs typeface="Arial" panose="020B0604020202020204" pitchFamily="34" charset="0"/>
              </a:rPr>
              <a:t>避陰反応；茎を伸ばして、光合成に不利な光環境から脱出するための応答</a:t>
            </a:r>
            <a:endParaRPr lang="en-US" altLang="ja-JP" sz="2000" dirty="0">
              <a:latin typeface="ＭＳ ゴシック" panose="020B0609070205080204" pitchFamily="49" charset="-128"/>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394340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16656"/>
            <a:ext cx="9144000" cy="57898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796" name="Title 1"/>
          <p:cNvSpPr txBox="1">
            <a:spLocks/>
          </p:cNvSpPr>
          <p:nvPr/>
        </p:nvSpPr>
        <p:spPr bwMode="auto">
          <a:xfrm>
            <a:off x="0" y="-57844"/>
            <a:ext cx="9144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3000" b="1" dirty="0">
                <a:latin typeface="ＭＳ ゴシック" panose="020B0609070205080204" pitchFamily="49" charset="-128"/>
                <a:ea typeface="ＭＳ ゴシック" panose="020B0609070205080204" pitchFamily="49" charset="-128"/>
                <a:cs typeface="Arial" panose="020B0604020202020204" pitchFamily="34" charset="0"/>
              </a:rPr>
              <a:t>植物の生長への光の波長の影響の検証</a:t>
            </a:r>
            <a:endParaRPr lang="en-US" altLang="ja-JP" sz="3000" b="1"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19" name="正方形/長方形 153"/>
          <p:cNvSpPr>
            <a:spLocks noChangeArrowheads="1"/>
          </p:cNvSpPr>
          <p:nvPr/>
        </p:nvSpPr>
        <p:spPr bwMode="auto">
          <a:xfrm>
            <a:off x="8312" y="0"/>
            <a:ext cx="9144000" cy="6858000"/>
          </a:xfrm>
          <a:prstGeom prst="rect">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ja-JP" altLang="en-US" dirty="0"/>
          </a:p>
        </p:txBody>
      </p:sp>
      <p:pic>
        <p:nvPicPr>
          <p:cNvPr id="22" name="図 21"/>
          <p:cNvPicPr>
            <a:picLocks noChangeAspect="1"/>
          </p:cNvPicPr>
          <p:nvPr/>
        </p:nvPicPr>
        <p:blipFill rotWithShape="1">
          <a:blip r:embed="rId3" cstate="print">
            <a:extLst>
              <a:ext uri="{28A0092B-C50C-407E-A947-70E740481C1C}">
                <a14:useLocalDpi xmlns:a14="http://schemas.microsoft.com/office/drawing/2010/main" val="0"/>
              </a:ext>
            </a:extLst>
          </a:blip>
          <a:srcRect l="7471" t="25848" r="45572" b="13088"/>
          <a:stretch/>
        </p:blipFill>
        <p:spPr>
          <a:xfrm rot="5400000">
            <a:off x="6682456" y="1959153"/>
            <a:ext cx="1800200" cy="1755751"/>
          </a:xfrm>
          <a:prstGeom prst="rect">
            <a:avLst/>
          </a:prstGeom>
        </p:spPr>
      </p:pic>
      <p:pic>
        <p:nvPicPr>
          <p:cNvPr id="23" name="図 22"/>
          <p:cNvPicPr>
            <a:picLocks noChangeAspect="1"/>
          </p:cNvPicPr>
          <p:nvPr/>
        </p:nvPicPr>
        <p:blipFill rotWithShape="1">
          <a:blip r:embed="rId4" cstate="print">
            <a:extLst>
              <a:ext uri="{28A0092B-C50C-407E-A947-70E740481C1C}">
                <a14:useLocalDpi xmlns:a14="http://schemas.microsoft.com/office/drawing/2010/main" val="0"/>
              </a:ext>
            </a:extLst>
          </a:blip>
          <a:srcRect l="66956" t="39179" b="16377"/>
          <a:stretch/>
        </p:blipFill>
        <p:spPr>
          <a:xfrm rot="5400000">
            <a:off x="3355759" y="1929033"/>
            <a:ext cx="1800200" cy="1815991"/>
          </a:xfrm>
          <a:prstGeom prst="rect">
            <a:avLst/>
          </a:prstGeom>
        </p:spPr>
      </p:pic>
      <p:pic>
        <p:nvPicPr>
          <p:cNvPr id="26" name="図 25"/>
          <p:cNvPicPr>
            <a:picLocks noChangeAspect="1"/>
          </p:cNvPicPr>
          <p:nvPr/>
        </p:nvPicPr>
        <p:blipFill rotWithShape="1">
          <a:blip r:embed="rId5" cstate="print">
            <a:extLst>
              <a:ext uri="{28A0092B-C50C-407E-A947-70E740481C1C}">
                <a14:useLocalDpi xmlns:a14="http://schemas.microsoft.com/office/drawing/2010/main" val="0"/>
              </a:ext>
            </a:extLst>
          </a:blip>
          <a:srcRect l="15135" t="26455" r="42703" b="20211"/>
          <a:stretch/>
        </p:blipFill>
        <p:spPr>
          <a:xfrm rot="5400000">
            <a:off x="3299859" y="4851163"/>
            <a:ext cx="1872209" cy="1776200"/>
          </a:xfrm>
          <a:prstGeom prst="rect">
            <a:avLst/>
          </a:prstGeom>
        </p:spPr>
      </p:pic>
      <p:pic>
        <p:nvPicPr>
          <p:cNvPr id="27" name="図 26"/>
          <p:cNvPicPr>
            <a:picLocks noChangeAspect="1"/>
          </p:cNvPicPr>
          <p:nvPr/>
        </p:nvPicPr>
        <p:blipFill rotWithShape="1">
          <a:blip r:embed="rId6" cstate="print">
            <a:extLst>
              <a:ext uri="{28A0092B-C50C-407E-A947-70E740481C1C}">
                <a14:useLocalDpi xmlns:a14="http://schemas.microsoft.com/office/drawing/2010/main" val="0"/>
              </a:ext>
            </a:extLst>
          </a:blip>
          <a:srcRect l="17657" t="10601" r="19279" b="13483"/>
          <a:stretch/>
        </p:blipFill>
        <p:spPr>
          <a:xfrm>
            <a:off x="6372200" y="4966684"/>
            <a:ext cx="1993892" cy="1800200"/>
          </a:xfrm>
          <a:prstGeom prst="rect">
            <a:avLst/>
          </a:prstGeom>
        </p:spPr>
      </p:pic>
      <p:sp>
        <p:nvSpPr>
          <p:cNvPr id="29" name="正方形/長方形 28"/>
          <p:cNvSpPr/>
          <p:nvPr/>
        </p:nvSpPr>
        <p:spPr>
          <a:xfrm>
            <a:off x="18814" y="670928"/>
            <a:ext cx="2520280" cy="707886"/>
          </a:xfrm>
          <a:prstGeom prst="rect">
            <a:avLst/>
          </a:prstGeom>
        </p:spPr>
        <p:txBody>
          <a:bodyPr wrap="square">
            <a:spAutoFit/>
          </a:bodyPr>
          <a:lstStyle/>
          <a:p>
            <a:r>
              <a:rPr lang="en-US" altLang="ja-JP" sz="2000" b="1" dirty="0">
                <a:latin typeface="Arial" panose="020B0604020202020204" pitchFamily="34" charset="0"/>
                <a:ea typeface="ＭＳ ゴシック" panose="020B0609070205080204" pitchFamily="49" charset="-128"/>
                <a:cs typeface="Arial" panose="020B0604020202020204" pitchFamily="34" charset="0"/>
              </a:rPr>
              <a:t>A</a:t>
            </a:r>
            <a:r>
              <a:rPr lang="ja-JP" altLang="en-US" sz="2000" b="1" dirty="0">
                <a:latin typeface="Arial" panose="020B0604020202020204" pitchFamily="34" charset="0"/>
                <a:ea typeface="ＭＳ ゴシック" panose="020B0609070205080204" pitchFamily="49" charset="-128"/>
                <a:cs typeface="Arial" panose="020B0604020202020204" pitchFamily="34" charset="0"/>
              </a:rPr>
              <a:t>  実験で使用</a:t>
            </a:r>
            <a:endParaRPr lang="en-US" altLang="ja-JP" sz="2000" b="1" dirty="0">
              <a:latin typeface="Arial" panose="020B0604020202020204" pitchFamily="34" charset="0"/>
              <a:ea typeface="ＭＳ ゴシック" panose="020B0609070205080204" pitchFamily="49" charset="-128"/>
              <a:cs typeface="Arial" panose="020B0604020202020204" pitchFamily="34" charset="0"/>
            </a:endParaRPr>
          </a:p>
          <a:p>
            <a:r>
              <a:rPr lang="ja-JP" altLang="en-US" sz="2000" b="1" dirty="0">
                <a:latin typeface="Arial" panose="020B0604020202020204" pitchFamily="34" charset="0"/>
                <a:ea typeface="ＭＳ ゴシック" panose="020B0609070205080204" pitchFamily="49" charset="-128"/>
                <a:cs typeface="Arial" panose="020B0604020202020204" pitchFamily="34" charset="0"/>
              </a:rPr>
              <a:t>　 する種子</a:t>
            </a:r>
          </a:p>
        </p:txBody>
      </p:sp>
      <p:sp>
        <p:nvSpPr>
          <p:cNvPr id="30" name="正方形/長方形 29"/>
          <p:cNvSpPr/>
          <p:nvPr/>
        </p:nvSpPr>
        <p:spPr>
          <a:xfrm>
            <a:off x="2339752" y="1216848"/>
            <a:ext cx="3672408" cy="630942"/>
          </a:xfrm>
          <a:prstGeom prst="rect">
            <a:avLst/>
          </a:prstGeom>
        </p:spPr>
        <p:txBody>
          <a:bodyPr wrap="square">
            <a:spAutoFit/>
          </a:bodyPr>
          <a:lstStyle/>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➀ プラスチック</a:t>
            </a:r>
            <a:r>
              <a:rPr lang="en-US" altLang="ja-JP" sz="2000" dirty="0">
                <a:latin typeface="Arial" panose="020B0604020202020204" pitchFamily="34" charset="0"/>
                <a:ea typeface="ＭＳ Ｐゴシック" panose="020B0600070205080204" pitchFamily="50" charset="-128"/>
                <a:cs typeface="Arial" panose="020B0604020202020204" pitchFamily="34" charset="0"/>
              </a:rPr>
              <a:t>Dish</a:t>
            </a:r>
            <a:r>
              <a:rPr lang="ja-JP" altLang="en-US" sz="2000" dirty="0">
                <a:latin typeface="Arial" panose="020B0604020202020204" pitchFamily="34" charset="0"/>
                <a:ea typeface="ＭＳ Ｐゴシック" panose="020B0600070205080204" pitchFamily="50" charset="-128"/>
                <a:cs typeface="Arial" panose="020B0604020202020204" pitchFamily="34" charset="0"/>
              </a:rPr>
              <a:t>に</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    </a:t>
            </a:r>
            <a:r>
              <a:rPr lang="ja-JP" altLang="en-US" sz="2000" dirty="0" err="1">
                <a:latin typeface="Arial" panose="020B0604020202020204" pitchFamily="34" charset="0"/>
                <a:ea typeface="ＭＳ Ｐゴシック" panose="020B0600070205080204" pitchFamily="50" charset="-128"/>
                <a:cs typeface="Arial" panose="020B0604020202020204" pitchFamily="34" charset="0"/>
              </a:rPr>
              <a:t>ろ</a:t>
            </a:r>
            <a:r>
              <a:rPr lang="ja-JP" altLang="en-US" sz="2000" dirty="0">
                <a:latin typeface="Arial" panose="020B0604020202020204" pitchFamily="34" charset="0"/>
                <a:ea typeface="ＭＳ Ｐゴシック" panose="020B0600070205080204" pitchFamily="50" charset="-128"/>
                <a:cs typeface="Arial" panose="020B0604020202020204" pitchFamily="34" charset="0"/>
              </a:rPr>
              <a:t>紙（キムワイプ）を入れる</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正方形/長方形 30"/>
          <p:cNvSpPr/>
          <p:nvPr/>
        </p:nvSpPr>
        <p:spPr>
          <a:xfrm>
            <a:off x="5848048" y="1216848"/>
            <a:ext cx="3672408" cy="900246"/>
          </a:xfrm>
          <a:prstGeom prst="rect">
            <a:avLst/>
          </a:prstGeom>
        </p:spPr>
        <p:txBody>
          <a:bodyPr wrap="square">
            <a:spAutoFit/>
          </a:bodyPr>
          <a:lstStyle/>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➁ </a:t>
            </a:r>
            <a:r>
              <a:rPr lang="ja-JP" altLang="en-US" sz="2000" dirty="0" err="1">
                <a:latin typeface="Arial" panose="020B0604020202020204" pitchFamily="34" charset="0"/>
                <a:ea typeface="ＭＳ Ｐゴシック" panose="020B0600070205080204" pitchFamily="50" charset="-128"/>
                <a:cs typeface="Arial" panose="020B0604020202020204" pitchFamily="34" charset="0"/>
              </a:rPr>
              <a:t>ろ</a:t>
            </a:r>
            <a:r>
              <a:rPr lang="ja-JP" altLang="en-US" sz="2000" dirty="0">
                <a:latin typeface="Arial" panose="020B0604020202020204" pitchFamily="34" charset="0"/>
                <a:ea typeface="ＭＳ Ｐゴシック" panose="020B0600070205080204" pitchFamily="50" charset="-128"/>
                <a:cs typeface="Arial" panose="020B0604020202020204" pitchFamily="34" charset="0"/>
              </a:rPr>
              <a:t>紙（キムワイプ）に</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　 水道水をしみ込ませる。</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a:p>
            <a:pPr>
              <a:lnSpc>
                <a:spcPts val="2100"/>
              </a:lnSpc>
            </a:pP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2" name="正方形/長方形 31"/>
          <p:cNvSpPr/>
          <p:nvPr/>
        </p:nvSpPr>
        <p:spPr>
          <a:xfrm>
            <a:off x="2304583" y="4053626"/>
            <a:ext cx="3672408" cy="900246"/>
          </a:xfrm>
          <a:prstGeom prst="rect">
            <a:avLst/>
          </a:prstGeom>
        </p:spPr>
        <p:txBody>
          <a:bodyPr wrap="square">
            <a:spAutoFit/>
          </a:bodyPr>
          <a:lstStyle/>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➂ 種子をまく。（水道水に</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　 完全に浸さない。）</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a:p>
            <a:pPr>
              <a:lnSpc>
                <a:spcPts val="2100"/>
              </a:lnSpc>
            </a:pP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3" name="正方形/長方形 32"/>
          <p:cNvSpPr/>
          <p:nvPr/>
        </p:nvSpPr>
        <p:spPr>
          <a:xfrm>
            <a:off x="5812879" y="4053626"/>
            <a:ext cx="3672408" cy="900246"/>
          </a:xfrm>
          <a:prstGeom prst="rect">
            <a:avLst/>
          </a:prstGeom>
        </p:spPr>
        <p:txBody>
          <a:bodyPr wrap="square">
            <a:spAutoFit/>
          </a:bodyPr>
          <a:lstStyle/>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➃ </a:t>
            </a:r>
            <a:r>
              <a:rPr lang="en-US" altLang="ja-JP" sz="2000" dirty="0">
                <a:latin typeface="Arial" panose="020B0604020202020204" pitchFamily="34" charset="0"/>
                <a:ea typeface="ＭＳ Ｐゴシック" panose="020B0600070205080204" pitchFamily="50" charset="-128"/>
                <a:cs typeface="Arial" panose="020B0604020202020204" pitchFamily="34" charset="0"/>
              </a:rPr>
              <a:t>Dish</a:t>
            </a:r>
            <a:r>
              <a:rPr lang="ja-JP" altLang="en-US" sz="2000" dirty="0">
                <a:latin typeface="Arial" panose="020B0604020202020204" pitchFamily="34" charset="0"/>
                <a:ea typeface="ＭＳ Ｐゴシック" panose="020B0600070205080204" pitchFamily="50" charset="-128"/>
                <a:cs typeface="Arial" panose="020B0604020202020204" pitchFamily="34" charset="0"/>
              </a:rPr>
              <a:t>をアルミホイルまたは</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　無色、赤、青、または緑色の</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a:p>
            <a:pPr>
              <a:lnSpc>
                <a:spcPts val="2100"/>
              </a:lnSpc>
            </a:pPr>
            <a:r>
              <a:rPr lang="ja-JP" altLang="en-US" sz="2000" dirty="0">
                <a:latin typeface="Arial" panose="020B0604020202020204" pitchFamily="34" charset="0"/>
                <a:ea typeface="ＭＳ Ｐゴシック" panose="020B0600070205080204" pitchFamily="50" charset="-128"/>
                <a:cs typeface="Arial" panose="020B0604020202020204" pitchFamily="34" charset="0"/>
              </a:rPr>
              <a:t>　セロハンで包む。 → </a:t>
            </a:r>
            <a:r>
              <a:rPr lang="en-US" altLang="ja-JP" sz="2000" dirty="0">
                <a:latin typeface="Arial" panose="020B0604020202020204" pitchFamily="34" charset="0"/>
                <a:ea typeface="ＭＳ Ｐゴシック" panose="020B0600070205080204" pitchFamily="50" charset="-128"/>
                <a:cs typeface="Arial" panose="020B0604020202020204" pitchFamily="34" charset="0"/>
              </a:rPr>
              <a:t>24</a:t>
            </a:r>
            <a:r>
              <a:rPr lang="ja-JP" altLang="en-US" sz="2000" dirty="0">
                <a:latin typeface="Arial" panose="020B0604020202020204" pitchFamily="34" charset="0"/>
                <a:ea typeface="ＭＳ Ｐゴシック" panose="020B0600070205080204" pitchFamily="50" charset="-128"/>
                <a:cs typeface="Arial" panose="020B0604020202020204" pitchFamily="34" charset="0"/>
              </a:rPr>
              <a:t>℃</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4" name="正方形/長方形 33"/>
          <p:cNvSpPr/>
          <p:nvPr/>
        </p:nvSpPr>
        <p:spPr>
          <a:xfrm>
            <a:off x="2267744" y="663026"/>
            <a:ext cx="2520280" cy="400110"/>
          </a:xfrm>
          <a:prstGeom prst="rect">
            <a:avLst/>
          </a:prstGeom>
        </p:spPr>
        <p:txBody>
          <a:bodyPr wrap="square">
            <a:spAutoFit/>
          </a:bodyPr>
          <a:lstStyle/>
          <a:p>
            <a:r>
              <a:rPr lang="en-US" altLang="ja-JP" sz="2000" b="1" dirty="0">
                <a:latin typeface="Arial" panose="020B0604020202020204" pitchFamily="34" charset="0"/>
                <a:ea typeface="ＭＳ ゴシック" panose="020B0609070205080204" pitchFamily="49" charset="-128"/>
                <a:cs typeface="Arial" panose="020B0604020202020204" pitchFamily="34" charset="0"/>
              </a:rPr>
              <a:t>B</a:t>
            </a:r>
            <a:r>
              <a:rPr lang="ja-JP" altLang="en-US" sz="2000" b="1" dirty="0">
                <a:latin typeface="Arial" panose="020B0604020202020204" pitchFamily="34" charset="0"/>
                <a:ea typeface="ＭＳ ゴシック" panose="020B0609070205080204" pitchFamily="49" charset="-128"/>
                <a:cs typeface="Arial" panose="020B0604020202020204" pitchFamily="34" charset="0"/>
              </a:rPr>
              <a:t>  実験操作</a:t>
            </a:r>
          </a:p>
        </p:txBody>
      </p:sp>
      <p:pic>
        <p:nvPicPr>
          <p:cNvPr id="4" name="図 3">
            <a:extLst>
              <a:ext uri="{FF2B5EF4-FFF2-40B4-BE49-F238E27FC236}">
                <a16:creationId xmlns:a16="http://schemas.microsoft.com/office/drawing/2014/main" id="{A15FD0FB-BFC6-E24E-4758-C01606757F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686" t="10476" r="9667" b="19201"/>
          <a:stretch/>
        </p:blipFill>
        <p:spPr>
          <a:xfrm rot="5400000">
            <a:off x="-347664" y="2365401"/>
            <a:ext cx="2924228" cy="1889005"/>
          </a:xfrm>
          <a:prstGeom prst="rect">
            <a:avLst/>
          </a:prstGeom>
        </p:spPr>
      </p:pic>
    </p:spTree>
    <p:extLst>
      <p:ext uri="{BB962C8B-B14F-4D97-AF65-F5344CB8AC3E}">
        <p14:creationId xmlns:p14="http://schemas.microsoft.com/office/powerpoint/2010/main" val="140497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16656"/>
            <a:ext cx="9144000" cy="57898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796" name="Title 1"/>
          <p:cNvSpPr txBox="1">
            <a:spLocks/>
          </p:cNvSpPr>
          <p:nvPr/>
        </p:nvSpPr>
        <p:spPr bwMode="auto">
          <a:xfrm>
            <a:off x="0" y="-57844"/>
            <a:ext cx="9144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3000" b="1" dirty="0">
                <a:latin typeface="ＭＳ ゴシック" panose="020B0609070205080204" pitchFamily="49" charset="-128"/>
                <a:ea typeface="ＭＳ ゴシック" panose="020B0609070205080204" pitchFamily="49" charset="-128"/>
                <a:cs typeface="Arial" panose="020B0604020202020204" pitchFamily="34" charset="0"/>
              </a:rPr>
              <a:t>植物の生長への光の波長の影響の検証（評価）</a:t>
            </a:r>
            <a:endParaRPr lang="en-US" altLang="ja-JP" sz="3000" b="1"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19" name="正方形/長方形 153"/>
          <p:cNvSpPr>
            <a:spLocks noChangeArrowheads="1"/>
          </p:cNvSpPr>
          <p:nvPr/>
        </p:nvSpPr>
        <p:spPr bwMode="auto">
          <a:xfrm>
            <a:off x="8312" y="0"/>
            <a:ext cx="9144000" cy="6858000"/>
          </a:xfrm>
          <a:prstGeom prst="rect">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ja-JP" altLang="en-US" dirty="0"/>
          </a:p>
        </p:txBody>
      </p:sp>
      <p:pic>
        <p:nvPicPr>
          <p:cNvPr id="3" name="図 2">
            <a:extLst>
              <a:ext uri="{FF2B5EF4-FFF2-40B4-BE49-F238E27FC236}">
                <a16:creationId xmlns:a16="http://schemas.microsoft.com/office/drawing/2014/main" id="{6548A81F-7A9F-2EA3-76C4-9F6BE9694B95}"/>
              </a:ext>
            </a:extLst>
          </p:cNvPr>
          <p:cNvPicPr>
            <a:picLocks noChangeAspect="1"/>
          </p:cNvPicPr>
          <p:nvPr/>
        </p:nvPicPr>
        <p:blipFill rotWithShape="1">
          <a:blip r:embed="rId3"/>
          <a:srcRect l="35211" t="29449" r="15715" b="5995"/>
          <a:stretch/>
        </p:blipFill>
        <p:spPr>
          <a:xfrm rot="16200000">
            <a:off x="4037825" y="1502242"/>
            <a:ext cx="1799885" cy="3156897"/>
          </a:xfrm>
          <a:prstGeom prst="rect">
            <a:avLst/>
          </a:prstGeom>
        </p:spPr>
      </p:pic>
      <p:sp>
        <p:nvSpPr>
          <p:cNvPr id="4" name="正方形/長方形 3">
            <a:extLst>
              <a:ext uri="{FF2B5EF4-FFF2-40B4-BE49-F238E27FC236}">
                <a16:creationId xmlns:a16="http://schemas.microsoft.com/office/drawing/2014/main" id="{214F7873-F75B-D944-6398-3CE39AD440FD}"/>
              </a:ext>
            </a:extLst>
          </p:cNvPr>
          <p:cNvSpPr/>
          <p:nvPr/>
        </p:nvSpPr>
        <p:spPr>
          <a:xfrm>
            <a:off x="533725" y="1394154"/>
            <a:ext cx="7272808" cy="361637"/>
          </a:xfrm>
          <a:prstGeom prst="rect">
            <a:avLst/>
          </a:prstGeom>
        </p:spPr>
        <p:txBody>
          <a:bodyPr wrap="square">
            <a:spAutoFit/>
          </a:bodyPr>
          <a:lstStyle/>
          <a:p>
            <a:pPr>
              <a:lnSpc>
                <a:spcPts val="2100"/>
              </a:lnSpc>
            </a:pPr>
            <a:r>
              <a:rPr lang="ja-JP" altLang="en-US" sz="2000" dirty="0">
                <a:latin typeface="ＭＳ ゴシック" panose="020B0609070205080204" pitchFamily="49" charset="-128"/>
                <a:ea typeface="ＭＳ ゴシック" panose="020B0609070205080204" pitchFamily="49" charset="-128"/>
                <a:cs typeface="Arial" panose="020B0604020202020204" pitchFamily="34" charset="0"/>
              </a:rPr>
              <a:t>② 茎の長さを測定する［基準（茎の部分）を一定とする）。</a:t>
            </a:r>
            <a:endParaRPr lang="en-US" altLang="ja-JP" sz="2000" dirty="0">
              <a:latin typeface="ＭＳ ゴシック" panose="020B0609070205080204" pitchFamily="49" charset="-128"/>
              <a:ea typeface="ＭＳ ゴシック" panose="020B0609070205080204" pitchFamily="49" charset="-128"/>
              <a:cs typeface="Arial" panose="020B0604020202020204" pitchFamily="34" charset="0"/>
            </a:endParaRPr>
          </a:p>
        </p:txBody>
      </p:sp>
      <p:cxnSp>
        <p:nvCxnSpPr>
          <p:cNvPr id="6" name="直線コネクタ 5">
            <a:extLst>
              <a:ext uri="{FF2B5EF4-FFF2-40B4-BE49-F238E27FC236}">
                <a16:creationId xmlns:a16="http://schemas.microsoft.com/office/drawing/2014/main" id="{B519D386-984C-8258-51A9-595D102973CA}"/>
              </a:ext>
            </a:extLst>
          </p:cNvPr>
          <p:cNvCxnSpPr/>
          <p:nvPr/>
        </p:nvCxnSpPr>
        <p:spPr>
          <a:xfrm>
            <a:off x="6247234" y="2152173"/>
            <a:ext cx="0" cy="202273"/>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A0A2604B-4C2A-08DC-C3B5-F83F1C1320E6}"/>
              </a:ext>
            </a:extLst>
          </p:cNvPr>
          <p:cNvCxnSpPr>
            <a:cxnSpLocks/>
          </p:cNvCxnSpPr>
          <p:nvPr/>
        </p:nvCxnSpPr>
        <p:spPr>
          <a:xfrm>
            <a:off x="5508104" y="3247117"/>
            <a:ext cx="216024" cy="0"/>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sp>
        <p:nvSpPr>
          <p:cNvPr id="9" name="正方形/長方形 8">
            <a:extLst>
              <a:ext uri="{FF2B5EF4-FFF2-40B4-BE49-F238E27FC236}">
                <a16:creationId xmlns:a16="http://schemas.microsoft.com/office/drawing/2014/main" id="{4B69DEB9-4A90-9166-1A9B-7A07271E46BB}"/>
              </a:ext>
            </a:extLst>
          </p:cNvPr>
          <p:cNvSpPr/>
          <p:nvPr/>
        </p:nvSpPr>
        <p:spPr>
          <a:xfrm>
            <a:off x="5732934" y="1830680"/>
            <a:ext cx="1296144" cy="361637"/>
          </a:xfrm>
          <a:prstGeom prst="rect">
            <a:avLst/>
          </a:prstGeom>
        </p:spPr>
        <p:txBody>
          <a:bodyPr wrap="square">
            <a:spAutoFit/>
          </a:bodyPr>
          <a:lstStyle/>
          <a:p>
            <a:pPr>
              <a:lnSpc>
                <a:spcPts val="2100"/>
              </a:lnSpc>
            </a:pPr>
            <a:r>
              <a:rPr lang="ja-JP" altLang="en-US" b="1" dirty="0">
                <a:latin typeface="ＭＳ ゴシック" panose="020B0609070205080204" pitchFamily="49" charset="-128"/>
                <a:ea typeface="ＭＳ ゴシック" panose="020B0609070205080204" pitchFamily="49" charset="-128"/>
                <a:cs typeface="Arial" panose="020B0604020202020204" pitchFamily="34" charset="0"/>
              </a:rPr>
              <a:t>茎の先端</a:t>
            </a:r>
            <a:endParaRPr lang="en-US" altLang="ja-JP" b="1"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10" name="正方形/長方形 9">
            <a:extLst>
              <a:ext uri="{FF2B5EF4-FFF2-40B4-BE49-F238E27FC236}">
                <a16:creationId xmlns:a16="http://schemas.microsoft.com/office/drawing/2014/main" id="{AA63C16A-7875-4599-D03B-0FFFC072695D}"/>
              </a:ext>
            </a:extLst>
          </p:cNvPr>
          <p:cNvSpPr/>
          <p:nvPr/>
        </p:nvSpPr>
        <p:spPr>
          <a:xfrm>
            <a:off x="5732934" y="2931646"/>
            <a:ext cx="711274" cy="630942"/>
          </a:xfrm>
          <a:prstGeom prst="rect">
            <a:avLst/>
          </a:prstGeom>
        </p:spPr>
        <p:txBody>
          <a:bodyPr wrap="square">
            <a:spAutoFit/>
          </a:bodyPr>
          <a:lstStyle/>
          <a:p>
            <a:pPr>
              <a:lnSpc>
                <a:spcPts val="2100"/>
              </a:lnSpc>
            </a:pPr>
            <a:r>
              <a:rPr lang="ja-JP" altLang="en-US" b="1" dirty="0">
                <a:solidFill>
                  <a:schemeClr val="bg1"/>
                </a:solidFill>
                <a:latin typeface="ＭＳ ゴシック" panose="020B0609070205080204" pitchFamily="49" charset="-128"/>
                <a:ea typeface="ＭＳ ゴシック" panose="020B0609070205080204" pitchFamily="49" charset="-128"/>
                <a:cs typeface="Arial" panose="020B0604020202020204" pitchFamily="34" charset="0"/>
              </a:rPr>
              <a:t>茎の</a:t>
            </a:r>
            <a:endParaRPr lang="en-US" altLang="ja-JP" b="1" dirty="0">
              <a:solidFill>
                <a:schemeClr val="bg1"/>
              </a:solidFill>
              <a:latin typeface="ＭＳ ゴシック" panose="020B0609070205080204" pitchFamily="49" charset="-128"/>
              <a:ea typeface="ＭＳ ゴシック" panose="020B0609070205080204" pitchFamily="49" charset="-128"/>
              <a:cs typeface="Arial" panose="020B0604020202020204" pitchFamily="34" charset="0"/>
            </a:endParaRPr>
          </a:p>
          <a:p>
            <a:pPr>
              <a:lnSpc>
                <a:spcPts val="2100"/>
              </a:lnSpc>
            </a:pPr>
            <a:r>
              <a:rPr lang="ja-JP" altLang="en-US" b="1" dirty="0">
                <a:solidFill>
                  <a:schemeClr val="bg1"/>
                </a:solidFill>
                <a:latin typeface="ＭＳ ゴシック" panose="020B0609070205080204" pitchFamily="49" charset="-128"/>
                <a:ea typeface="ＭＳ ゴシック" panose="020B0609070205080204" pitchFamily="49" charset="-128"/>
                <a:cs typeface="Arial" panose="020B0604020202020204" pitchFamily="34" charset="0"/>
              </a:rPr>
              <a:t>末端</a:t>
            </a:r>
            <a:endParaRPr lang="en-US" altLang="ja-JP" b="1" dirty="0">
              <a:solidFill>
                <a:schemeClr val="bg1"/>
              </a:solidFill>
              <a:latin typeface="ＭＳ ゴシック" panose="020B0609070205080204" pitchFamily="49" charset="-128"/>
              <a:ea typeface="ＭＳ ゴシック" panose="020B0609070205080204" pitchFamily="49" charset="-128"/>
              <a:cs typeface="Arial" panose="020B0604020202020204" pitchFamily="34" charset="0"/>
            </a:endParaRPr>
          </a:p>
        </p:txBody>
      </p:sp>
      <p:cxnSp>
        <p:nvCxnSpPr>
          <p:cNvPr id="11" name="直線コネクタ 10">
            <a:extLst>
              <a:ext uri="{FF2B5EF4-FFF2-40B4-BE49-F238E27FC236}">
                <a16:creationId xmlns:a16="http://schemas.microsoft.com/office/drawing/2014/main" id="{6332BA1D-41BA-48A8-D304-AEA6116387A8}"/>
              </a:ext>
            </a:extLst>
          </p:cNvPr>
          <p:cNvCxnSpPr>
            <a:cxnSpLocks/>
          </p:cNvCxnSpPr>
          <p:nvPr/>
        </p:nvCxnSpPr>
        <p:spPr>
          <a:xfrm>
            <a:off x="3397419" y="2839452"/>
            <a:ext cx="216024" cy="0"/>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sp>
        <p:nvSpPr>
          <p:cNvPr id="13" name="正方形/長方形 12">
            <a:extLst>
              <a:ext uri="{FF2B5EF4-FFF2-40B4-BE49-F238E27FC236}">
                <a16:creationId xmlns:a16="http://schemas.microsoft.com/office/drawing/2014/main" id="{839F77B9-D5A6-5AEA-5073-0375F924B8DB}"/>
              </a:ext>
            </a:extLst>
          </p:cNvPr>
          <p:cNvSpPr/>
          <p:nvPr/>
        </p:nvSpPr>
        <p:spPr>
          <a:xfrm>
            <a:off x="2317299" y="2570009"/>
            <a:ext cx="1296144" cy="361637"/>
          </a:xfrm>
          <a:prstGeom prst="rect">
            <a:avLst/>
          </a:prstGeom>
        </p:spPr>
        <p:txBody>
          <a:bodyPr wrap="square">
            <a:spAutoFit/>
          </a:bodyPr>
          <a:lstStyle/>
          <a:p>
            <a:pPr>
              <a:lnSpc>
                <a:spcPts val="2100"/>
              </a:lnSpc>
            </a:pPr>
            <a:r>
              <a:rPr lang="ja-JP" altLang="en-US" b="1" dirty="0">
                <a:latin typeface="ＭＳ ゴシック" panose="020B0609070205080204" pitchFamily="49" charset="-128"/>
                <a:ea typeface="ＭＳ ゴシック" panose="020B0609070205080204" pitchFamily="49" charset="-128"/>
                <a:cs typeface="Arial" panose="020B0604020202020204" pitchFamily="34" charset="0"/>
              </a:rPr>
              <a:t>茎の先端</a:t>
            </a:r>
            <a:endParaRPr lang="en-US" altLang="ja-JP" b="1" dirty="0">
              <a:latin typeface="ＭＳ ゴシック" panose="020B0609070205080204" pitchFamily="49" charset="-128"/>
              <a:ea typeface="ＭＳ ゴシック" panose="020B0609070205080204" pitchFamily="49"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F35DFDAF-844E-0899-FE65-8D309F802E26}"/>
              </a:ext>
            </a:extLst>
          </p:cNvPr>
          <p:cNvCxnSpPr>
            <a:cxnSpLocks/>
          </p:cNvCxnSpPr>
          <p:nvPr/>
        </p:nvCxnSpPr>
        <p:spPr>
          <a:xfrm>
            <a:off x="3464466" y="3419708"/>
            <a:ext cx="216024" cy="0"/>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sp>
        <p:nvSpPr>
          <p:cNvPr id="15" name="正方形/長方形 14">
            <a:extLst>
              <a:ext uri="{FF2B5EF4-FFF2-40B4-BE49-F238E27FC236}">
                <a16:creationId xmlns:a16="http://schemas.microsoft.com/office/drawing/2014/main" id="{B6C6046E-CB03-9EAC-4AA7-FEAF1F97F606}"/>
              </a:ext>
            </a:extLst>
          </p:cNvPr>
          <p:cNvSpPr/>
          <p:nvPr/>
        </p:nvSpPr>
        <p:spPr>
          <a:xfrm>
            <a:off x="2320702" y="3237592"/>
            <a:ext cx="1296144" cy="361637"/>
          </a:xfrm>
          <a:prstGeom prst="rect">
            <a:avLst/>
          </a:prstGeom>
        </p:spPr>
        <p:txBody>
          <a:bodyPr wrap="square">
            <a:spAutoFit/>
          </a:bodyPr>
          <a:lstStyle/>
          <a:p>
            <a:pPr>
              <a:lnSpc>
                <a:spcPts val="2100"/>
              </a:lnSpc>
            </a:pPr>
            <a:r>
              <a:rPr lang="ja-JP" altLang="en-US" b="1" dirty="0">
                <a:latin typeface="ＭＳ ゴシック" panose="020B0609070205080204" pitchFamily="49" charset="-128"/>
                <a:ea typeface="ＭＳ ゴシック" panose="020B0609070205080204" pitchFamily="49" charset="-128"/>
                <a:cs typeface="Arial" panose="020B0604020202020204" pitchFamily="34" charset="0"/>
              </a:rPr>
              <a:t>茎の末端</a:t>
            </a:r>
            <a:endParaRPr lang="en-US" altLang="ja-JP" b="1"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16" name="正方形/長方形 15">
            <a:extLst>
              <a:ext uri="{FF2B5EF4-FFF2-40B4-BE49-F238E27FC236}">
                <a16:creationId xmlns:a16="http://schemas.microsoft.com/office/drawing/2014/main" id="{7F3FD8C7-B3D4-3AD6-FAB2-0483FDEA6E51}"/>
              </a:ext>
            </a:extLst>
          </p:cNvPr>
          <p:cNvSpPr/>
          <p:nvPr/>
        </p:nvSpPr>
        <p:spPr>
          <a:xfrm>
            <a:off x="539552" y="746082"/>
            <a:ext cx="7272808" cy="361637"/>
          </a:xfrm>
          <a:prstGeom prst="rect">
            <a:avLst/>
          </a:prstGeom>
        </p:spPr>
        <p:txBody>
          <a:bodyPr wrap="square">
            <a:spAutoFit/>
          </a:bodyPr>
          <a:lstStyle/>
          <a:p>
            <a:pPr>
              <a:lnSpc>
                <a:spcPts val="2100"/>
              </a:lnSpc>
            </a:pPr>
            <a:r>
              <a:rPr lang="ja-JP" altLang="en-US" sz="2000" dirty="0">
                <a:latin typeface="ＭＳ ゴシック" panose="020B0609070205080204" pitchFamily="49" charset="-128"/>
                <a:ea typeface="ＭＳ ゴシック" panose="020B0609070205080204" pitchFamily="49" charset="-128"/>
                <a:cs typeface="Arial" panose="020B0604020202020204" pitchFamily="34" charset="0"/>
              </a:rPr>
              <a:t>➀ 発芽の有無を確認する。</a:t>
            </a:r>
            <a:endParaRPr lang="en-US" altLang="ja-JP" sz="2000"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21" name="正方形/長方形 20">
            <a:extLst>
              <a:ext uri="{FF2B5EF4-FFF2-40B4-BE49-F238E27FC236}">
                <a16:creationId xmlns:a16="http://schemas.microsoft.com/office/drawing/2014/main" id="{D06D93EC-C5FC-2233-8A02-E818DFC3085C}"/>
              </a:ext>
            </a:extLst>
          </p:cNvPr>
          <p:cNvSpPr/>
          <p:nvPr/>
        </p:nvSpPr>
        <p:spPr>
          <a:xfrm>
            <a:off x="539552" y="4272877"/>
            <a:ext cx="7272808" cy="361637"/>
          </a:xfrm>
          <a:prstGeom prst="rect">
            <a:avLst/>
          </a:prstGeom>
        </p:spPr>
        <p:txBody>
          <a:bodyPr wrap="square">
            <a:spAutoFit/>
          </a:bodyPr>
          <a:lstStyle/>
          <a:p>
            <a:pPr>
              <a:lnSpc>
                <a:spcPts val="2100"/>
              </a:lnSpc>
            </a:pPr>
            <a:r>
              <a:rPr lang="ja-JP" altLang="en-US" sz="2000" dirty="0">
                <a:latin typeface="ＭＳ ゴシック" panose="020B0609070205080204" pitchFamily="49" charset="-128"/>
                <a:ea typeface="ＭＳ ゴシック" panose="020B0609070205080204" pitchFamily="49" charset="-128"/>
                <a:cs typeface="Arial" panose="020B0604020202020204" pitchFamily="34" charset="0"/>
              </a:rPr>
              <a:t>③ 各実験群の代表的な植物体の写真を撮る。</a:t>
            </a:r>
            <a:endParaRPr lang="en-US" altLang="ja-JP" sz="2000"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22" name="正方形/長方形 21">
            <a:extLst>
              <a:ext uri="{FF2B5EF4-FFF2-40B4-BE49-F238E27FC236}">
                <a16:creationId xmlns:a16="http://schemas.microsoft.com/office/drawing/2014/main" id="{EC75C159-6AA3-9F92-B1EB-2A9755503E23}"/>
              </a:ext>
            </a:extLst>
          </p:cNvPr>
          <p:cNvSpPr/>
          <p:nvPr/>
        </p:nvSpPr>
        <p:spPr>
          <a:xfrm>
            <a:off x="539552" y="5138570"/>
            <a:ext cx="8712968" cy="361637"/>
          </a:xfrm>
          <a:prstGeom prst="rect">
            <a:avLst/>
          </a:prstGeom>
        </p:spPr>
        <p:txBody>
          <a:bodyPr wrap="square">
            <a:spAutoFit/>
          </a:bodyPr>
          <a:lstStyle/>
          <a:p>
            <a:pPr>
              <a:lnSpc>
                <a:spcPts val="2100"/>
              </a:lnSpc>
            </a:pPr>
            <a:r>
              <a:rPr lang="ja-JP" altLang="en-US" sz="2000" dirty="0">
                <a:latin typeface="ＭＳ ゴシック" panose="020B0609070205080204" pitchFamily="49" charset="-128"/>
                <a:ea typeface="ＭＳ ゴシック" panose="020B0609070205080204" pitchFamily="49" charset="-128"/>
                <a:cs typeface="Arial" panose="020B0604020202020204" pitchFamily="34" charset="0"/>
              </a:rPr>
              <a:t>④ 根と葉を観察し、レタスが単子葉と双子葉植物のいずれかを評価する。</a:t>
            </a:r>
            <a:endParaRPr lang="en-US" altLang="ja-JP" sz="2000" dirty="0">
              <a:latin typeface="ＭＳ ゴシック" panose="020B0609070205080204" pitchFamily="49" charset="-128"/>
              <a:ea typeface="ＭＳ ゴシック" panose="020B0609070205080204" pitchFamily="49" charset="-128"/>
              <a:cs typeface="Arial" panose="020B0604020202020204" pitchFamily="34" charset="0"/>
            </a:endParaRPr>
          </a:p>
        </p:txBody>
      </p:sp>
      <p:sp>
        <p:nvSpPr>
          <p:cNvPr id="23" name="正方形/長方形 22">
            <a:extLst>
              <a:ext uri="{FF2B5EF4-FFF2-40B4-BE49-F238E27FC236}">
                <a16:creationId xmlns:a16="http://schemas.microsoft.com/office/drawing/2014/main" id="{A0EF0969-B466-5823-FD01-16ECF30F6B8F}"/>
              </a:ext>
            </a:extLst>
          </p:cNvPr>
          <p:cNvSpPr/>
          <p:nvPr/>
        </p:nvSpPr>
        <p:spPr>
          <a:xfrm>
            <a:off x="539552" y="6001069"/>
            <a:ext cx="8856984" cy="630942"/>
          </a:xfrm>
          <a:prstGeom prst="rect">
            <a:avLst/>
          </a:prstGeom>
        </p:spPr>
        <p:txBody>
          <a:bodyPr wrap="square">
            <a:spAutoFit/>
          </a:bodyPr>
          <a:lstStyle/>
          <a:p>
            <a:pPr>
              <a:lnSpc>
                <a:spcPts val="2100"/>
              </a:lnSpc>
            </a:pPr>
            <a:r>
              <a:rPr lang="ja-JP" altLang="en-US" sz="2000" dirty="0">
                <a:latin typeface="ＭＳ ゴシック" panose="020B0609070205080204" pitchFamily="49" charset="-128"/>
                <a:ea typeface="ＭＳ ゴシック" panose="020B0609070205080204" pitchFamily="49" charset="-128"/>
                <a:cs typeface="Arial" panose="020B0604020202020204" pitchFamily="34" charset="0"/>
              </a:rPr>
              <a:t>⑤ 発芽の有無、および茎の長さに関する実験群の間の差を統計学的に</a:t>
            </a:r>
            <a:endParaRPr lang="en-US" altLang="ja-JP" sz="2000" dirty="0">
              <a:latin typeface="ＭＳ ゴシック" panose="020B0609070205080204" pitchFamily="49" charset="-128"/>
              <a:ea typeface="ＭＳ ゴシック" panose="020B0609070205080204" pitchFamily="49" charset="-128"/>
              <a:cs typeface="Arial" panose="020B0604020202020204" pitchFamily="34" charset="0"/>
            </a:endParaRPr>
          </a:p>
          <a:p>
            <a:pPr>
              <a:lnSpc>
                <a:spcPts val="2100"/>
              </a:lnSpc>
            </a:pPr>
            <a:r>
              <a:rPr lang="ja-JP" altLang="en-US" sz="2000" dirty="0">
                <a:latin typeface="ＭＳ ゴシック" panose="020B0609070205080204" pitchFamily="49" charset="-128"/>
                <a:ea typeface="ＭＳ ゴシック" panose="020B0609070205080204" pitchFamily="49" charset="-128"/>
                <a:cs typeface="Arial" panose="020B0604020202020204" pitchFamily="34" charset="0"/>
              </a:rPr>
              <a:t>　 解析する。</a:t>
            </a:r>
            <a:endParaRPr lang="en-US" altLang="ja-JP" sz="2000" dirty="0">
              <a:latin typeface="ＭＳ ゴシック" panose="020B0609070205080204" pitchFamily="49" charset="-128"/>
              <a:ea typeface="ＭＳ ゴシック" panose="020B0609070205080204" pitchFamily="49" charset="-128"/>
              <a:cs typeface="Arial" panose="020B0604020202020204" pitchFamily="34" charset="0"/>
            </a:endParaRPr>
          </a:p>
        </p:txBody>
      </p:sp>
    </p:spTree>
    <p:extLst>
      <p:ext uri="{BB962C8B-B14F-4D97-AF65-F5344CB8AC3E}">
        <p14:creationId xmlns:p14="http://schemas.microsoft.com/office/powerpoint/2010/main" val="58658646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7FB4A9AFE427940A233F620482391BC" ma:contentTypeVersion="11" ma:contentTypeDescription="新しいドキュメントを作成します。" ma:contentTypeScope="" ma:versionID="7d07c623fcf492d75176e4d028ce0b85">
  <xsd:schema xmlns:xsd="http://www.w3.org/2001/XMLSchema" xmlns:xs="http://www.w3.org/2001/XMLSchema" xmlns:p="http://schemas.microsoft.com/office/2006/metadata/properties" xmlns:ns2="3e488705-4b9b-4213-9659-66b8e8d9e444" xmlns:ns3="b2f9a78e-fb3f-494d-9ca8-51733c1c8360" targetNamespace="http://schemas.microsoft.com/office/2006/metadata/properties" ma:root="true" ma:fieldsID="990307faf57847a09444134dc20b3152" ns2:_="" ns3:_="">
    <xsd:import namespace="3e488705-4b9b-4213-9659-66b8e8d9e444"/>
    <xsd:import namespace="b2f9a78e-fb3f-494d-9ca8-51733c1c83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488705-4b9b-4213-9659-66b8e8d9e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f9a78e-fb3f-494d-9ca8-51733c1c8360"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51187C-AF2C-4FB4-9B8F-5B3754BCF8B6}">
  <ds:schemaRefs>
    <ds:schemaRef ds:uri="http://schemas.microsoft.com/sharepoint/v3/contenttype/forms"/>
  </ds:schemaRefs>
</ds:datastoreItem>
</file>

<file path=customXml/itemProps2.xml><?xml version="1.0" encoding="utf-8"?>
<ds:datastoreItem xmlns:ds="http://schemas.openxmlformats.org/officeDocument/2006/customXml" ds:itemID="{B5FA0AB5-3F36-4494-B623-75F76825A5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488705-4b9b-4213-9659-66b8e8d9e444"/>
    <ds:schemaRef ds:uri="b2f9a78e-fb3f-494d-9ca8-51733c1c8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E2A52F-3091-4653-851A-81CDD6F31916}">
  <ds:schemaRefs>
    <ds:schemaRef ds:uri="http://purl.org/dc/terms/"/>
    <ds:schemaRef ds:uri="3e488705-4b9b-4213-9659-66b8e8d9e444"/>
    <ds:schemaRef ds:uri="http://schemas.microsoft.com/office/2006/documentManagement/types"/>
    <ds:schemaRef ds:uri="b2f9a78e-fb3f-494d-9ca8-51733c1c8360"/>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50116</TotalTime>
  <Words>536</Words>
  <Application>Microsoft Office PowerPoint</Application>
  <PresentationFormat>画面に合わせる (4:3)</PresentationFormat>
  <Paragraphs>88</Paragraphs>
  <Slides>7</Slides>
  <Notes>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vt:i4>
      </vt:variant>
    </vt:vector>
  </HeadingPairs>
  <TitlesOfParts>
    <vt:vector size="14" baseType="lpstr">
      <vt:lpstr>ＭＳ Ｐゴシック</vt:lpstr>
      <vt:lpstr>ＭＳ ゴシック</vt:lpstr>
      <vt:lpstr>游ゴシック</vt:lpstr>
      <vt:lpstr>Arial</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dbio</dc:creator>
  <cp:lastModifiedBy>z5005026 海老名 彩雪</cp:lastModifiedBy>
  <cp:revision>2959</cp:revision>
  <cp:lastPrinted>2024-03-31T01:43:38Z</cp:lastPrinted>
  <dcterms:created xsi:type="dcterms:W3CDTF">2014-06-07T09:35:31Z</dcterms:created>
  <dcterms:modified xsi:type="dcterms:W3CDTF">2025-02-20T03:34:34Z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0x01010047FB4A9AFE427940A233F620482391BC</vt:lpwstr>
  </property>
</Properties>
</file>