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1205" r:id="rId5"/>
    <p:sldId id="1206" r:id="rId6"/>
    <p:sldId id="784" r:id="rId7"/>
    <p:sldId id="907" r:id="rId8"/>
    <p:sldId id="908" r:id="rId9"/>
    <p:sldId id="1211" r:id="rId10"/>
  </p:sldIdLst>
  <p:sldSz cx="9144000" cy="6858000" type="screen4x3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3543"/>
    <a:srgbClr val="FF0066"/>
    <a:srgbClr val="FEFDF7"/>
    <a:srgbClr val="C9CDE8"/>
    <a:srgbClr val="FEF5CA"/>
    <a:srgbClr val="FEF7DB"/>
    <a:srgbClr val="FFFEF9"/>
    <a:srgbClr val="FFF9E6"/>
    <a:srgbClr val="E3EEC5"/>
    <a:srgbClr val="888E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798" autoAdjust="0"/>
    <p:restoredTop sz="95380" autoAdjust="0"/>
  </p:normalViewPr>
  <p:slideViewPr>
    <p:cSldViewPr>
      <p:cViewPr varScale="1">
        <p:scale>
          <a:sx n="113" d="100"/>
          <a:sy n="113" d="100"/>
        </p:scale>
        <p:origin x="1146" y="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54" d="100"/>
        <a:sy n="154" d="100"/>
      </p:scale>
      <p:origin x="0" y="-3909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F24EF7A8-63BF-4DA0-83B7-6815F93CC23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2" y="8"/>
            <a:ext cx="2949422" cy="497598"/>
          </a:xfrm>
          <a:prstGeom prst="rect">
            <a:avLst/>
          </a:prstGeom>
        </p:spPr>
        <p:txBody>
          <a:bodyPr vert="horz" lIns="90549" tIns="45275" rIns="90549" bIns="45275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90AABB71-A4C0-4AB3-8498-3869F5F4D30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6214" y="8"/>
            <a:ext cx="2949422" cy="497598"/>
          </a:xfrm>
          <a:prstGeom prst="rect">
            <a:avLst/>
          </a:prstGeom>
        </p:spPr>
        <p:txBody>
          <a:bodyPr vert="horz" lIns="90549" tIns="45275" rIns="90549" bIns="45275" rtlCol="0"/>
          <a:lstStyle>
            <a:lvl1pPr algn="r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8846CD44-9499-4E28-A2AE-25347E17369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2" y="9441747"/>
            <a:ext cx="2949422" cy="497598"/>
          </a:xfrm>
          <a:prstGeom prst="rect">
            <a:avLst/>
          </a:prstGeom>
        </p:spPr>
        <p:txBody>
          <a:bodyPr vert="horz" lIns="90549" tIns="45275" rIns="90549" bIns="45275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C0FC044E-0191-4954-9C90-6B8702BA99D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6214" y="9441747"/>
            <a:ext cx="2949422" cy="497598"/>
          </a:xfrm>
          <a:prstGeom prst="rect">
            <a:avLst/>
          </a:prstGeom>
        </p:spPr>
        <p:txBody>
          <a:bodyPr vert="horz" lIns="90549" tIns="45275" rIns="90549" bIns="45275" rtlCol="0" anchor="b"/>
          <a:lstStyle>
            <a:lvl1pPr algn="r">
              <a:defRPr sz="1200"/>
            </a:lvl1pPr>
          </a:lstStyle>
          <a:p>
            <a:fld id="{A988A924-C905-4D5A-9C2C-3B4EC82CC9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6576639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5" y="3"/>
            <a:ext cx="2949788" cy="496967"/>
          </a:xfrm>
          <a:prstGeom prst="rect">
            <a:avLst/>
          </a:prstGeom>
        </p:spPr>
        <p:txBody>
          <a:bodyPr vert="horz" lIns="91419" tIns="45709" rIns="91419" bIns="45709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43" y="3"/>
            <a:ext cx="2949788" cy="496967"/>
          </a:xfrm>
          <a:prstGeom prst="rect">
            <a:avLst/>
          </a:prstGeom>
        </p:spPr>
        <p:txBody>
          <a:bodyPr vert="horz" lIns="91419" tIns="45709" rIns="91419" bIns="45709" rtlCol="0"/>
          <a:lstStyle>
            <a:lvl1pPr algn="r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7713"/>
            <a:ext cx="4965700" cy="37258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9" tIns="45709" rIns="91419" bIns="45709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4" y="4721189"/>
            <a:ext cx="5445758" cy="4472701"/>
          </a:xfrm>
          <a:prstGeom prst="rect">
            <a:avLst/>
          </a:prstGeom>
        </p:spPr>
        <p:txBody>
          <a:bodyPr vert="horz" lIns="91419" tIns="45709" rIns="91419" bIns="45709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5" y="9440647"/>
            <a:ext cx="2949788" cy="496967"/>
          </a:xfrm>
          <a:prstGeom prst="rect">
            <a:avLst/>
          </a:prstGeom>
        </p:spPr>
        <p:txBody>
          <a:bodyPr vert="horz" lIns="91419" tIns="45709" rIns="91419" bIns="45709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43" y="9440647"/>
            <a:ext cx="2949788" cy="496967"/>
          </a:xfrm>
          <a:prstGeom prst="rect">
            <a:avLst/>
          </a:prstGeom>
        </p:spPr>
        <p:txBody>
          <a:bodyPr vert="horz" lIns="91419" tIns="45709" rIns="91419" bIns="45709" rtlCol="0" anchor="b"/>
          <a:lstStyle>
            <a:lvl1pPr algn="r">
              <a:defRPr sz="1200"/>
            </a:lvl1pPr>
          </a:lstStyle>
          <a:p>
            <a:fld id="{F563DCE3-6F10-4CCE-9E8E-47ABB86D0B5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7268136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249B6A1-46A4-45F7-9CCD-98FB26ECCAC0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39699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249B6A1-46A4-45F7-9CCD-98FB26ECCAC0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77422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249B6A1-46A4-45F7-9CCD-98FB26ECCAC0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5998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249B6A1-46A4-45F7-9CCD-98FB26ECCAC0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30326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249B6A1-46A4-45F7-9CCD-98FB26ECCAC0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3773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0EBAD-D20E-434D-BB4D-E3228D97690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4891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0EBAD-D20E-434D-BB4D-E3228D97690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18297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0EBAD-D20E-434D-BB4D-E3228D97690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874003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319646-B2DF-4F02-8D4A-1DB2581E75B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72229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0EBAD-D20E-434D-BB4D-E3228D97690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1819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0EBAD-D20E-434D-BB4D-E3228D97690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8294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0EBAD-D20E-434D-BB4D-E3228D97690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5205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0EBAD-D20E-434D-BB4D-E3228D97690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5601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0EBAD-D20E-434D-BB4D-E3228D97690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8449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0EBAD-D20E-434D-BB4D-E3228D97690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4043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0EBAD-D20E-434D-BB4D-E3228D97690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743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0EBAD-D20E-434D-BB4D-E3228D97690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3841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D0EBAD-D20E-434D-BB4D-E3228D97690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9055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図 95">
            <a:extLst>
              <a:ext uri="{FF2B5EF4-FFF2-40B4-BE49-F238E27FC236}">
                <a16:creationId xmlns:a16="http://schemas.microsoft.com/office/drawing/2014/main" id="{A4059B59-9B84-45BD-9D2B-7676500B74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405" y="1095187"/>
            <a:ext cx="7526598" cy="1749962"/>
          </a:xfrm>
          <a:prstGeom prst="rect">
            <a:avLst/>
          </a:prstGeom>
        </p:spPr>
      </p:pic>
      <p:sp>
        <p:nvSpPr>
          <p:cNvPr id="4" name="正方形/長方形 3"/>
          <p:cNvSpPr/>
          <p:nvPr/>
        </p:nvSpPr>
        <p:spPr>
          <a:xfrm>
            <a:off x="-15875" y="-241661"/>
            <a:ext cx="9144000" cy="819150"/>
          </a:xfrm>
          <a:prstGeom prst="rect">
            <a:avLst/>
          </a:prstGeom>
          <a:solidFill>
            <a:srgbClr val="E2F7F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13323" name="Text Box 44"/>
          <p:cNvSpPr txBox="1">
            <a:spLocks noChangeArrowheads="1"/>
          </p:cNvSpPr>
          <p:nvPr/>
        </p:nvSpPr>
        <p:spPr bwMode="auto">
          <a:xfrm>
            <a:off x="454116" y="6874"/>
            <a:ext cx="802040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  <a:defRPr/>
            </a:pPr>
            <a:r>
              <a:rPr lang="ja-JP" altLang="en-US" b="1"/>
              <a:t>酵　素</a:t>
            </a:r>
            <a:endParaRPr lang="en-US" altLang="ja-JP" b="1"/>
          </a:p>
        </p:txBody>
      </p:sp>
      <p:sp>
        <p:nvSpPr>
          <p:cNvPr id="13315" name="正方形/長方形 15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ja-JP" sz="1800"/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9B24B1BE-B61A-4CD1-93B9-B77ECA434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4537" y="6402848"/>
            <a:ext cx="418626" cy="365125"/>
          </a:xfrm>
        </p:spPr>
        <p:txBody>
          <a:bodyPr/>
          <a:lstStyle/>
          <a:p>
            <a:pPr>
              <a:defRPr/>
            </a:pPr>
            <a:fld id="{23319646-B2DF-4F02-8D4A-1DB2581E75B6}" type="slidenum">
              <a:rPr lang="en-US" altLang="ja-JP" smtClean="0"/>
              <a:pPr>
                <a:defRPr/>
              </a:pPr>
              <a:t>1</a:t>
            </a:fld>
            <a:endParaRPr lang="en-US" altLang="ja-JP"/>
          </a:p>
        </p:txBody>
      </p:sp>
      <p:sp>
        <p:nvSpPr>
          <p:cNvPr id="13335" name="矢印: 右 13334">
            <a:extLst>
              <a:ext uri="{FF2B5EF4-FFF2-40B4-BE49-F238E27FC236}">
                <a16:creationId xmlns:a16="http://schemas.microsoft.com/office/drawing/2014/main" id="{F4044C85-B2DA-41D1-BEFB-CC41EE14A1D7}"/>
              </a:ext>
            </a:extLst>
          </p:cNvPr>
          <p:cNvSpPr/>
          <p:nvPr/>
        </p:nvSpPr>
        <p:spPr>
          <a:xfrm>
            <a:off x="2447709" y="1974784"/>
            <a:ext cx="576064" cy="296699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0" name="矢印: 右 189">
            <a:extLst>
              <a:ext uri="{FF2B5EF4-FFF2-40B4-BE49-F238E27FC236}">
                <a16:creationId xmlns:a16="http://schemas.microsoft.com/office/drawing/2014/main" id="{D5002101-44B6-4EBA-B509-E2650EC2EEB7}"/>
              </a:ext>
            </a:extLst>
          </p:cNvPr>
          <p:cNvSpPr/>
          <p:nvPr/>
        </p:nvSpPr>
        <p:spPr>
          <a:xfrm>
            <a:off x="4941089" y="1987163"/>
            <a:ext cx="576064" cy="296699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1" name="Text Box 44">
            <a:extLst>
              <a:ext uri="{FF2B5EF4-FFF2-40B4-BE49-F238E27FC236}">
                <a16:creationId xmlns:a16="http://schemas.microsoft.com/office/drawing/2014/main" id="{E17BDCB4-CDA6-4BA9-97AB-4D96E6FA18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6365" y="2717478"/>
            <a:ext cx="194421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ts val="0"/>
              </a:spcBef>
              <a:buFontTx/>
              <a:buNone/>
              <a:defRPr/>
            </a:pPr>
            <a:r>
              <a:rPr lang="ja-JP" altLang="en-US" sz="1800" b="1" dirty="0"/>
              <a:t>酵素（</a:t>
            </a:r>
            <a:r>
              <a:rPr lang="en-US" altLang="ja-JP" sz="1800" b="1" dirty="0">
                <a:solidFill>
                  <a:srgbClr val="FF0000"/>
                </a:solidFill>
              </a:rPr>
              <a:t>DNase</a:t>
            </a:r>
            <a:r>
              <a:rPr lang="ja-JP" altLang="en-US" sz="1800" b="1" dirty="0">
                <a:solidFill>
                  <a:srgbClr val="FF0000"/>
                </a:solidFill>
              </a:rPr>
              <a:t> </a:t>
            </a:r>
            <a:r>
              <a:rPr lang="en-US" altLang="ja-JP" sz="1800" b="1" dirty="0">
                <a:solidFill>
                  <a:srgbClr val="FF0000"/>
                </a:solidFill>
              </a:rPr>
              <a:t>I</a:t>
            </a:r>
            <a:r>
              <a:rPr lang="ja-JP" altLang="en-US" sz="1800" b="1" dirty="0"/>
              <a:t>）</a:t>
            </a:r>
            <a:endParaRPr lang="en-US" altLang="ja-JP" sz="1800" b="1" dirty="0"/>
          </a:p>
        </p:txBody>
      </p:sp>
      <p:sp>
        <p:nvSpPr>
          <p:cNvPr id="192" name="Text Box 44">
            <a:extLst>
              <a:ext uri="{FF2B5EF4-FFF2-40B4-BE49-F238E27FC236}">
                <a16:creationId xmlns:a16="http://schemas.microsoft.com/office/drawing/2014/main" id="{D7368E46-E1F1-45CA-B131-D952BB8080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1110" y="680973"/>
            <a:ext cx="156632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ts val="0"/>
              </a:spcBef>
              <a:buFontTx/>
              <a:buNone/>
              <a:defRPr/>
            </a:pPr>
            <a:r>
              <a:rPr lang="ja-JP" altLang="en-US" sz="1800" b="1" dirty="0"/>
              <a:t>基質</a:t>
            </a:r>
            <a:endParaRPr lang="en-US" altLang="ja-JP" sz="1800" b="1" dirty="0"/>
          </a:p>
          <a:p>
            <a:pPr algn="ctr">
              <a:spcBef>
                <a:spcPts val="0"/>
              </a:spcBef>
              <a:buFontTx/>
              <a:buNone/>
              <a:defRPr/>
            </a:pPr>
            <a:r>
              <a:rPr lang="ja-JP" altLang="en-US" sz="1800" b="1" dirty="0"/>
              <a:t>（</a:t>
            </a:r>
            <a:r>
              <a:rPr lang="en-US" altLang="ja-JP" sz="1800" b="1" dirty="0">
                <a:solidFill>
                  <a:srgbClr val="FF0000"/>
                </a:solidFill>
              </a:rPr>
              <a:t>DNA</a:t>
            </a:r>
            <a:r>
              <a:rPr lang="ja-JP" altLang="en-US" sz="1800" b="1" dirty="0"/>
              <a:t>）</a:t>
            </a:r>
            <a:endParaRPr lang="en-US" altLang="ja-JP" sz="1800" b="1" dirty="0"/>
          </a:p>
        </p:txBody>
      </p:sp>
      <p:sp>
        <p:nvSpPr>
          <p:cNvPr id="193" name="Text Box 44">
            <a:extLst>
              <a:ext uri="{FF2B5EF4-FFF2-40B4-BE49-F238E27FC236}">
                <a16:creationId xmlns:a16="http://schemas.microsoft.com/office/drawing/2014/main" id="{3860CAEF-24B2-43D8-8DB4-698EB78B5C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543" y="673884"/>
            <a:ext cx="180135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ts val="0"/>
              </a:spcBef>
              <a:buFontTx/>
              <a:buNone/>
              <a:defRPr/>
            </a:pPr>
            <a:r>
              <a:rPr lang="ja-JP" altLang="en-US" sz="1800" b="1"/>
              <a:t>活性中心</a:t>
            </a:r>
            <a:endParaRPr lang="en-US" altLang="ja-JP" sz="1800" b="1"/>
          </a:p>
          <a:p>
            <a:pPr algn="ctr">
              <a:spcBef>
                <a:spcPts val="0"/>
              </a:spcBef>
              <a:buFontTx/>
              <a:buNone/>
              <a:defRPr/>
            </a:pPr>
            <a:r>
              <a:rPr lang="ja-JP" altLang="en-US" sz="1800"/>
              <a:t>（基質結合部位）</a:t>
            </a:r>
            <a:endParaRPr lang="en-US" altLang="ja-JP" sz="1800"/>
          </a:p>
        </p:txBody>
      </p:sp>
      <p:cxnSp>
        <p:nvCxnSpPr>
          <p:cNvPr id="13337" name="直線矢印コネクタ 13336">
            <a:extLst>
              <a:ext uri="{FF2B5EF4-FFF2-40B4-BE49-F238E27FC236}">
                <a16:creationId xmlns:a16="http://schemas.microsoft.com/office/drawing/2014/main" id="{FB23D7D2-93CA-4BAF-91C0-989B1F18B0F3}"/>
              </a:ext>
            </a:extLst>
          </p:cNvPr>
          <p:cNvCxnSpPr>
            <a:cxnSpLocks/>
          </p:cNvCxnSpPr>
          <p:nvPr/>
        </p:nvCxnSpPr>
        <p:spPr>
          <a:xfrm>
            <a:off x="1128163" y="1335839"/>
            <a:ext cx="75963" cy="23372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0" name="Text Box 44">
            <a:extLst>
              <a:ext uri="{FF2B5EF4-FFF2-40B4-BE49-F238E27FC236}">
                <a16:creationId xmlns:a16="http://schemas.microsoft.com/office/drawing/2014/main" id="{6FDD228B-5580-4832-BB9C-5C1402E965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4759" y="659973"/>
            <a:ext cx="156633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ts val="0"/>
              </a:spcBef>
              <a:buFontTx/>
              <a:buNone/>
              <a:defRPr/>
            </a:pPr>
            <a:r>
              <a:rPr lang="ja-JP" altLang="en-US" sz="2000" b="1"/>
              <a:t>酵素</a:t>
            </a:r>
            <a:r>
              <a:rPr lang="en-US" altLang="ja-JP" sz="2000" b="1"/>
              <a:t>-</a:t>
            </a:r>
            <a:r>
              <a:rPr lang="ja-JP" altLang="en-US" sz="2000" b="1"/>
              <a:t>基質</a:t>
            </a:r>
            <a:endParaRPr lang="en-US" altLang="ja-JP" sz="2000" b="1"/>
          </a:p>
          <a:p>
            <a:pPr>
              <a:spcBef>
                <a:spcPts val="0"/>
              </a:spcBef>
              <a:buFontTx/>
              <a:buNone/>
              <a:defRPr/>
            </a:pPr>
            <a:r>
              <a:rPr lang="ja-JP" altLang="en-US" sz="2000" b="1"/>
              <a:t>複合体形成</a:t>
            </a:r>
            <a:endParaRPr lang="en-US" altLang="ja-JP" sz="2000" b="1"/>
          </a:p>
        </p:txBody>
      </p:sp>
      <p:sp>
        <p:nvSpPr>
          <p:cNvPr id="204" name="Text Box 44">
            <a:extLst>
              <a:ext uri="{FF2B5EF4-FFF2-40B4-BE49-F238E27FC236}">
                <a16:creationId xmlns:a16="http://schemas.microsoft.com/office/drawing/2014/main" id="{F9022141-782F-40F3-9A55-E3E8B1BE77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68212" y="1110802"/>
            <a:ext cx="114940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ts val="0"/>
              </a:spcBef>
              <a:buFontTx/>
              <a:buNone/>
              <a:defRPr/>
            </a:pPr>
            <a:r>
              <a:rPr lang="ja-JP" altLang="en-US" sz="1800"/>
              <a:t>分解</a:t>
            </a:r>
            <a:endParaRPr lang="en-US" altLang="ja-JP" sz="1800"/>
          </a:p>
        </p:txBody>
      </p:sp>
      <p:sp>
        <p:nvSpPr>
          <p:cNvPr id="205" name="Text Box 44">
            <a:extLst>
              <a:ext uri="{FF2B5EF4-FFF2-40B4-BE49-F238E27FC236}">
                <a16:creationId xmlns:a16="http://schemas.microsoft.com/office/drawing/2014/main" id="{DAC354B5-8F70-48EB-8BDA-633EE00F94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50925" y="1938467"/>
            <a:ext cx="136779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ts val="0"/>
              </a:spcBef>
              <a:buFontTx/>
              <a:buNone/>
              <a:defRPr/>
            </a:pPr>
            <a:r>
              <a:rPr lang="ja-JP" altLang="en-US" sz="1800"/>
              <a:t>化学修飾</a:t>
            </a:r>
            <a:endParaRPr lang="en-US" altLang="ja-JP" sz="1800"/>
          </a:p>
        </p:txBody>
      </p:sp>
      <p:sp>
        <p:nvSpPr>
          <p:cNvPr id="207" name="Text Box 44">
            <a:extLst>
              <a:ext uri="{FF2B5EF4-FFF2-40B4-BE49-F238E27FC236}">
                <a16:creationId xmlns:a16="http://schemas.microsoft.com/office/drawing/2014/main" id="{890A79B4-7A5B-48F3-A882-7BB4139E9C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55861" y="2785228"/>
            <a:ext cx="122413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ts val="0"/>
              </a:spcBef>
              <a:buFontTx/>
              <a:buNone/>
              <a:defRPr/>
            </a:pPr>
            <a:r>
              <a:rPr lang="en-US" altLang="ja-JP" sz="1600"/>
              <a:t>P: </a:t>
            </a:r>
            <a:r>
              <a:rPr lang="ja-JP" altLang="en-US" sz="1600"/>
              <a:t>リン酸化</a:t>
            </a:r>
            <a:endParaRPr lang="en-US" altLang="ja-JP" sz="1600"/>
          </a:p>
        </p:txBody>
      </p:sp>
      <p:sp>
        <p:nvSpPr>
          <p:cNvPr id="209" name="Text Box 44">
            <a:extLst>
              <a:ext uri="{FF2B5EF4-FFF2-40B4-BE49-F238E27FC236}">
                <a16:creationId xmlns:a16="http://schemas.microsoft.com/office/drawing/2014/main" id="{85F50E3E-1141-407C-9A2C-1B86DDA754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55861" y="3066981"/>
            <a:ext cx="194421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ts val="0"/>
              </a:spcBef>
              <a:buFontTx/>
              <a:buNone/>
              <a:defRPr/>
            </a:pPr>
            <a:r>
              <a:rPr lang="en-US" altLang="ja-JP" sz="1600"/>
              <a:t>Ac: </a:t>
            </a:r>
            <a:r>
              <a:rPr lang="ja-JP" altLang="en-US" sz="1600"/>
              <a:t>アセチル化</a:t>
            </a:r>
            <a:endParaRPr lang="en-US" altLang="ja-JP" sz="1600"/>
          </a:p>
        </p:txBody>
      </p:sp>
      <p:sp>
        <p:nvSpPr>
          <p:cNvPr id="210" name="Text Box 44">
            <a:extLst>
              <a:ext uri="{FF2B5EF4-FFF2-40B4-BE49-F238E27FC236}">
                <a16:creationId xmlns:a16="http://schemas.microsoft.com/office/drawing/2014/main" id="{CB33DC3D-7459-4FAE-9813-32DA55B8DB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5250" y="645740"/>
            <a:ext cx="98366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ts val="0"/>
              </a:spcBef>
              <a:buFontTx/>
              <a:buNone/>
              <a:defRPr/>
            </a:pPr>
            <a:r>
              <a:rPr lang="ja-JP" altLang="en-US" sz="1800" b="1"/>
              <a:t>生成物</a:t>
            </a:r>
            <a:endParaRPr lang="en-US" altLang="ja-JP" sz="1800" b="1"/>
          </a:p>
        </p:txBody>
      </p:sp>
      <p:sp>
        <p:nvSpPr>
          <p:cNvPr id="211" name="Text Box 44">
            <a:extLst>
              <a:ext uri="{FF2B5EF4-FFF2-40B4-BE49-F238E27FC236}">
                <a16:creationId xmlns:a16="http://schemas.microsoft.com/office/drawing/2014/main" id="{A90390F9-F97A-4269-8A35-51ABE7A253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436" y="3440996"/>
            <a:ext cx="923885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ts val="0"/>
              </a:spcBef>
              <a:buFontTx/>
              <a:buNone/>
              <a:defRPr/>
            </a:pPr>
            <a:r>
              <a:rPr lang="ja-JP" altLang="en-US" sz="1800"/>
              <a:t>･ 生体内の化学反応を触媒するタンパク質である。</a:t>
            </a:r>
            <a:endParaRPr lang="en-US" altLang="ja-JP" sz="1800"/>
          </a:p>
          <a:p>
            <a:pPr>
              <a:spcBef>
                <a:spcPts val="0"/>
              </a:spcBef>
              <a:buFontTx/>
              <a:buNone/>
              <a:defRPr/>
            </a:pPr>
            <a:r>
              <a:rPr lang="ja-JP" altLang="en-US" sz="1800"/>
              <a:t>＊触媒：化学反応の速度を変化させること。触媒を担う物質は反応の前後で同じ状態で存在。</a:t>
            </a:r>
            <a:endParaRPr lang="en-US" altLang="ja-JP" sz="1800"/>
          </a:p>
        </p:txBody>
      </p:sp>
      <p:sp>
        <p:nvSpPr>
          <p:cNvPr id="212" name="Text Box 44">
            <a:extLst>
              <a:ext uri="{FF2B5EF4-FFF2-40B4-BE49-F238E27FC236}">
                <a16:creationId xmlns:a16="http://schemas.microsoft.com/office/drawing/2014/main" id="{9F901DF9-94A3-412E-B101-87E46335A1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4169262"/>
            <a:ext cx="756048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ts val="0"/>
              </a:spcBef>
              <a:buFontTx/>
              <a:buNone/>
              <a:defRPr/>
            </a:pPr>
            <a:r>
              <a:rPr lang="ja-JP" altLang="en-US" sz="1800"/>
              <a:t>･ 酵素が作用する物質を基質、その作用の結果生じる物質を生成物と呼ぶ。</a:t>
            </a:r>
            <a:endParaRPr lang="en-US" altLang="ja-JP" sz="1800"/>
          </a:p>
        </p:txBody>
      </p:sp>
      <p:sp>
        <p:nvSpPr>
          <p:cNvPr id="213" name="Text Box 44">
            <a:extLst>
              <a:ext uri="{FF2B5EF4-FFF2-40B4-BE49-F238E27FC236}">
                <a16:creationId xmlns:a16="http://schemas.microsoft.com/office/drawing/2014/main" id="{59213D66-2CD7-4478-B18F-5B4E2B2AD0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081" y="6390880"/>
            <a:ext cx="669674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ts val="0"/>
              </a:spcBef>
              <a:buFontTx/>
              <a:buNone/>
              <a:defRPr/>
            </a:pPr>
            <a:r>
              <a:rPr lang="ja-JP" altLang="en-US" sz="1800"/>
              <a:t>･ ひとつの酵素は特定の化学反応のみを触媒する。（反応特異性）</a:t>
            </a:r>
            <a:endParaRPr lang="en-US" altLang="ja-JP" sz="1800"/>
          </a:p>
        </p:txBody>
      </p:sp>
      <p:sp>
        <p:nvSpPr>
          <p:cNvPr id="214" name="Text Box 44">
            <a:extLst>
              <a:ext uri="{FF2B5EF4-FFF2-40B4-BE49-F238E27FC236}">
                <a16:creationId xmlns:a16="http://schemas.microsoft.com/office/drawing/2014/main" id="{C74B08A7-AF96-4E41-ADA6-C5484C9749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083" y="5676944"/>
            <a:ext cx="640871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ts val="0"/>
              </a:spcBef>
              <a:buFontTx/>
              <a:buNone/>
              <a:defRPr/>
            </a:pPr>
            <a:r>
              <a:rPr lang="ja-JP" altLang="en-US" sz="1800"/>
              <a:t>･ ひとつの酵素は特定の基質のみに作用する。（基質特異性）</a:t>
            </a:r>
            <a:endParaRPr lang="en-US" altLang="ja-JP" sz="1800"/>
          </a:p>
          <a:p>
            <a:pPr>
              <a:spcBef>
                <a:spcPts val="0"/>
              </a:spcBef>
              <a:buFontTx/>
              <a:buNone/>
              <a:defRPr/>
            </a:pPr>
            <a:r>
              <a:rPr lang="ja-JP" altLang="en-US" sz="1800"/>
              <a:t>　この特異性は、活性中心（基質との結合部位）により決まる。</a:t>
            </a:r>
            <a:endParaRPr lang="en-US" altLang="ja-JP" sz="1800"/>
          </a:p>
        </p:txBody>
      </p:sp>
      <p:sp>
        <p:nvSpPr>
          <p:cNvPr id="215" name="Text Box 44">
            <a:extLst>
              <a:ext uri="{FF2B5EF4-FFF2-40B4-BE49-F238E27FC236}">
                <a16:creationId xmlns:a16="http://schemas.microsoft.com/office/drawing/2014/main" id="{3B0370F5-F7F9-4A3C-8373-2178609638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082" y="4591761"/>
            <a:ext cx="889499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ts val="0"/>
              </a:spcBef>
              <a:buFontTx/>
              <a:buNone/>
              <a:defRPr/>
            </a:pPr>
            <a:r>
              <a:rPr lang="ja-JP" altLang="en-US" sz="1800"/>
              <a:t>･ タンパク質の立体構造を破壊する高温処理、界面活性剤による処理、および</a:t>
            </a:r>
            <a:r>
              <a:rPr lang="en-US" altLang="ja-JP" sz="1800"/>
              <a:t>pH</a:t>
            </a:r>
            <a:r>
              <a:rPr lang="ja-JP" altLang="en-US" sz="1800"/>
              <a:t>の変化に</a:t>
            </a:r>
            <a:endParaRPr lang="en-US" altLang="ja-JP" sz="1800"/>
          </a:p>
          <a:p>
            <a:pPr>
              <a:spcBef>
                <a:spcPts val="0"/>
              </a:spcBef>
              <a:buFontTx/>
              <a:buNone/>
              <a:defRPr/>
            </a:pPr>
            <a:r>
              <a:rPr lang="ja-JP" altLang="en-US" sz="1800"/>
              <a:t>　より酵素活性（触媒活性）を失う。（失活）</a:t>
            </a:r>
            <a:endParaRPr lang="en-US" altLang="ja-JP" sz="1800"/>
          </a:p>
        </p:txBody>
      </p:sp>
      <p:sp>
        <p:nvSpPr>
          <p:cNvPr id="216" name="Text Box 44">
            <a:extLst>
              <a:ext uri="{FF2B5EF4-FFF2-40B4-BE49-F238E27FC236}">
                <a16:creationId xmlns:a16="http://schemas.microsoft.com/office/drawing/2014/main" id="{C6B85D1D-64C3-4092-806D-7C7F74DC8C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082" y="5253019"/>
            <a:ext cx="851036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ts val="0"/>
              </a:spcBef>
              <a:buFontTx/>
              <a:buNone/>
              <a:defRPr/>
            </a:pPr>
            <a:r>
              <a:rPr lang="ja-JP" altLang="en-US" sz="1800"/>
              <a:t>･ 各酵素は、独自の最も高い酵素活性を示す温度と</a:t>
            </a:r>
            <a:r>
              <a:rPr lang="en-US" altLang="ja-JP" sz="1800"/>
              <a:t>pH</a:t>
            </a:r>
            <a:r>
              <a:rPr lang="ja-JP" altLang="en-US" sz="1800"/>
              <a:t>を有する。（最適温度と最適</a:t>
            </a:r>
            <a:r>
              <a:rPr lang="en-US" altLang="ja-JP" sz="1800"/>
              <a:t>pH</a:t>
            </a:r>
            <a:r>
              <a:rPr lang="ja-JP" altLang="en-US" sz="1800"/>
              <a:t>）</a:t>
            </a:r>
            <a:endParaRPr lang="en-US" altLang="ja-JP" sz="1800"/>
          </a:p>
        </p:txBody>
      </p:sp>
      <p:sp>
        <p:nvSpPr>
          <p:cNvPr id="217" name="Text Box 44">
            <a:extLst>
              <a:ext uri="{FF2B5EF4-FFF2-40B4-BE49-F238E27FC236}">
                <a16:creationId xmlns:a16="http://schemas.microsoft.com/office/drawing/2014/main" id="{AFFE59C9-F0C2-40CE-9F7B-FCE6C43F7C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34" y="3037061"/>
            <a:ext cx="281666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ts val="0"/>
              </a:spcBef>
              <a:buFontTx/>
              <a:buNone/>
              <a:defRPr/>
            </a:pPr>
            <a:r>
              <a:rPr lang="ja-JP" altLang="en-US" sz="1800" b="1"/>
              <a:t>酵素の性質など</a:t>
            </a:r>
            <a:endParaRPr lang="en-US" altLang="ja-JP" sz="1800" b="1"/>
          </a:p>
        </p:txBody>
      </p:sp>
    </p:spTree>
    <p:extLst>
      <p:ext uri="{BB962C8B-B14F-4D97-AF65-F5344CB8AC3E}">
        <p14:creationId xmlns:p14="http://schemas.microsoft.com/office/powerpoint/2010/main" val="30756240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-15875" y="-241661"/>
            <a:ext cx="9144000" cy="819150"/>
          </a:xfrm>
          <a:prstGeom prst="rect">
            <a:avLst/>
          </a:prstGeom>
          <a:solidFill>
            <a:srgbClr val="E2F7F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13323" name="Text Box 44"/>
          <p:cNvSpPr txBox="1">
            <a:spLocks noChangeArrowheads="1"/>
          </p:cNvSpPr>
          <p:nvPr/>
        </p:nvSpPr>
        <p:spPr bwMode="auto">
          <a:xfrm>
            <a:off x="454116" y="6874"/>
            <a:ext cx="802040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  <a:defRPr/>
            </a:pPr>
            <a:r>
              <a:rPr lang="ja-JP" altLang="en-US" b="1"/>
              <a:t>酵素による活性化エネルギーの低下</a:t>
            </a:r>
            <a:endParaRPr lang="en-US" altLang="ja-JP" b="1"/>
          </a:p>
        </p:txBody>
      </p:sp>
      <p:sp>
        <p:nvSpPr>
          <p:cNvPr id="13315" name="正方形/長方形 15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ja-JP" sz="1800"/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9B24B1BE-B61A-4CD1-93B9-B77ECA434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4537" y="6402848"/>
            <a:ext cx="418626" cy="365125"/>
          </a:xfrm>
        </p:spPr>
        <p:txBody>
          <a:bodyPr/>
          <a:lstStyle/>
          <a:p>
            <a:pPr>
              <a:defRPr/>
            </a:pPr>
            <a:fld id="{23319646-B2DF-4F02-8D4A-1DB2581E75B6}" type="slidenum">
              <a:rPr lang="en-US" altLang="ja-JP" smtClean="0"/>
              <a:pPr>
                <a:defRPr/>
              </a:pPr>
              <a:t>2</a:t>
            </a:fld>
            <a:endParaRPr lang="en-US" altLang="ja-JP"/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EB2633FB-B2E2-41BC-890D-D9D1A1D0995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69" t="17121" r="63508"/>
          <a:stretch/>
        </p:blipFill>
        <p:spPr>
          <a:xfrm>
            <a:off x="606070" y="2167080"/>
            <a:ext cx="3096344" cy="2804910"/>
          </a:xfrm>
          <a:prstGeom prst="rect">
            <a:avLst/>
          </a:prstGeom>
        </p:spPr>
      </p:pic>
      <p:pic>
        <p:nvPicPr>
          <p:cNvPr id="52" name="図 51">
            <a:extLst>
              <a:ext uri="{FF2B5EF4-FFF2-40B4-BE49-F238E27FC236}">
                <a16:creationId xmlns:a16="http://schemas.microsoft.com/office/drawing/2014/main" id="{FDB86336-F0A7-4294-A3AF-80941FBDE61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7422" t="21692" r="11328"/>
          <a:stretch/>
        </p:blipFill>
        <p:spPr>
          <a:xfrm>
            <a:off x="5071133" y="2328718"/>
            <a:ext cx="2938995" cy="2650234"/>
          </a:xfrm>
          <a:prstGeom prst="rect">
            <a:avLst/>
          </a:prstGeom>
        </p:spPr>
      </p:pic>
      <p:sp>
        <p:nvSpPr>
          <p:cNvPr id="53" name="Text Box 44">
            <a:extLst>
              <a:ext uri="{FF2B5EF4-FFF2-40B4-BE49-F238E27FC236}">
                <a16:creationId xmlns:a16="http://schemas.microsoft.com/office/drawing/2014/main" id="{743F2F7D-CA7B-4CA3-ABBE-5B563603F1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8800" y="870655"/>
            <a:ext cx="223224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ts val="0"/>
              </a:spcBef>
              <a:buFontTx/>
              <a:buNone/>
              <a:defRPr/>
            </a:pPr>
            <a:r>
              <a:rPr lang="ja-JP" altLang="en-US" sz="2000"/>
              <a:t>基質</a:t>
            </a:r>
            <a:endParaRPr lang="en-US" altLang="ja-JP" sz="2000"/>
          </a:p>
          <a:p>
            <a:pPr algn="ctr">
              <a:spcBef>
                <a:spcPts val="0"/>
              </a:spcBef>
              <a:buFontTx/>
              <a:buNone/>
              <a:defRPr/>
            </a:pPr>
            <a:r>
              <a:rPr lang="en-US" altLang="ja-JP" sz="2000"/>
              <a:t>Substrate (S)</a:t>
            </a:r>
          </a:p>
        </p:txBody>
      </p:sp>
      <p:sp>
        <p:nvSpPr>
          <p:cNvPr id="54" name="Text Box 44">
            <a:extLst>
              <a:ext uri="{FF2B5EF4-FFF2-40B4-BE49-F238E27FC236}">
                <a16:creationId xmlns:a16="http://schemas.microsoft.com/office/drawing/2014/main" id="{E8A2D8EB-D63A-40C1-8428-4C53D1EB57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2140" y="870655"/>
            <a:ext cx="180135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ts val="0"/>
              </a:spcBef>
              <a:buFontTx/>
              <a:buNone/>
              <a:defRPr/>
            </a:pPr>
            <a:r>
              <a:rPr lang="ja-JP" altLang="en-US" sz="2000"/>
              <a:t>生成物</a:t>
            </a:r>
            <a:endParaRPr lang="en-US" altLang="ja-JP" sz="2000"/>
          </a:p>
          <a:p>
            <a:pPr algn="ctr">
              <a:spcBef>
                <a:spcPts val="0"/>
              </a:spcBef>
              <a:buFontTx/>
              <a:buNone/>
              <a:defRPr/>
            </a:pPr>
            <a:r>
              <a:rPr lang="en-US" altLang="ja-JP" sz="2000"/>
              <a:t>Product (P)</a:t>
            </a:r>
          </a:p>
        </p:txBody>
      </p:sp>
      <p:cxnSp>
        <p:nvCxnSpPr>
          <p:cNvPr id="17" name="直線矢印コネクタ 16">
            <a:extLst>
              <a:ext uri="{FF2B5EF4-FFF2-40B4-BE49-F238E27FC236}">
                <a16:creationId xmlns:a16="http://schemas.microsoft.com/office/drawing/2014/main" id="{B95E762A-FC28-4C00-9439-0D2A45DD3B51}"/>
              </a:ext>
            </a:extLst>
          </p:cNvPr>
          <p:cNvCxnSpPr/>
          <p:nvPr/>
        </p:nvCxnSpPr>
        <p:spPr>
          <a:xfrm>
            <a:off x="3947112" y="1381673"/>
            <a:ext cx="1006956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 Box 44">
            <a:extLst>
              <a:ext uri="{FF2B5EF4-FFF2-40B4-BE49-F238E27FC236}">
                <a16:creationId xmlns:a16="http://schemas.microsoft.com/office/drawing/2014/main" id="{CAF40710-FA37-45E6-A28E-79E8F430F4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7864" y="651867"/>
            <a:ext cx="223224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ts val="0"/>
              </a:spcBef>
              <a:buFontTx/>
              <a:buNone/>
              <a:defRPr/>
            </a:pPr>
            <a:r>
              <a:rPr lang="ja-JP" altLang="en-US" sz="2000"/>
              <a:t>酵素</a:t>
            </a:r>
            <a:endParaRPr lang="en-US" altLang="ja-JP" sz="2000"/>
          </a:p>
          <a:p>
            <a:pPr algn="ctr">
              <a:spcBef>
                <a:spcPts val="0"/>
              </a:spcBef>
              <a:buFontTx/>
              <a:buNone/>
              <a:defRPr/>
            </a:pPr>
            <a:r>
              <a:rPr lang="en-US" altLang="ja-JP" sz="2000"/>
              <a:t>Enzyme (E)</a:t>
            </a:r>
          </a:p>
        </p:txBody>
      </p:sp>
      <p:sp>
        <p:nvSpPr>
          <p:cNvPr id="59" name="Text Box 44">
            <a:extLst>
              <a:ext uri="{FF2B5EF4-FFF2-40B4-BE49-F238E27FC236}">
                <a16:creationId xmlns:a16="http://schemas.microsoft.com/office/drawing/2014/main" id="{4954944E-5D80-49C0-8686-12D837ED73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223" y="2715396"/>
            <a:ext cx="378366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ts val="0"/>
              </a:spcBef>
              <a:buFontTx/>
              <a:buNone/>
              <a:defRPr/>
            </a:pPr>
            <a:r>
              <a:rPr lang="ja-JP" altLang="en-US" sz="1600"/>
              <a:t>エネルギ　</a:t>
            </a:r>
            <a:r>
              <a:rPr lang="en-US" altLang="ja-JP" sz="1600"/>
              <a:t>l</a:t>
            </a:r>
          </a:p>
        </p:txBody>
      </p: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C22E928F-8654-4E14-B7D3-954509197456}"/>
              </a:ext>
            </a:extLst>
          </p:cNvPr>
          <p:cNvCxnSpPr/>
          <p:nvPr/>
        </p:nvCxnSpPr>
        <p:spPr>
          <a:xfrm>
            <a:off x="1379902" y="2722506"/>
            <a:ext cx="792000" cy="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矢印コネクタ 20">
            <a:extLst>
              <a:ext uri="{FF2B5EF4-FFF2-40B4-BE49-F238E27FC236}">
                <a16:creationId xmlns:a16="http://schemas.microsoft.com/office/drawing/2014/main" id="{77DBDB16-2D4D-4E80-AD94-C79606B18E8B}"/>
              </a:ext>
            </a:extLst>
          </p:cNvPr>
          <p:cNvCxnSpPr/>
          <p:nvPr/>
        </p:nvCxnSpPr>
        <p:spPr>
          <a:xfrm flipV="1">
            <a:off x="1667934" y="2770564"/>
            <a:ext cx="0" cy="1296144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 Box 44">
            <a:extLst>
              <a:ext uri="{FF2B5EF4-FFF2-40B4-BE49-F238E27FC236}">
                <a16:creationId xmlns:a16="http://schemas.microsoft.com/office/drawing/2014/main" id="{5E0690E1-D9BA-4930-ACDD-4F502837B1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0735" y="2746704"/>
            <a:ext cx="378366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ts val="0"/>
              </a:spcBef>
              <a:buFontTx/>
              <a:buNone/>
              <a:defRPr/>
            </a:pPr>
            <a:r>
              <a:rPr lang="ja-JP" altLang="en-US" sz="1600"/>
              <a:t>エネルギ　</a:t>
            </a:r>
            <a:r>
              <a:rPr lang="en-US" altLang="ja-JP" sz="1600"/>
              <a:t>l</a:t>
            </a:r>
          </a:p>
        </p:txBody>
      </p:sp>
      <p:sp>
        <p:nvSpPr>
          <p:cNvPr id="67" name="Text Box 44">
            <a:extLst>
              <a:ext uri="{FF2B5EF4-FFF2-40B4-BE49-F238E27FC236}">
                <a16:creationId xmlns:a16="http://schemas.microsoft.com/office/drawing/2014/main" id="{2466D781-8018-4280-88B0-5CE6079FF8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7630" y="4170609"/>
            <a:ext cx="59654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ts val="0"/>
              </a:spcBef>
              <a:buFontTx/>
              <a:buNone/>
              <a:defRPr/>
            </a:pPr>
            <a:r>
              <a:rPr lang="en-US" altLang="ja-JP" sz="2000"/>
              <a:t>S</a:t>
            </a:r>
          </a:p>
        </p:txBody>
      </p:sp>
      <p:sp>
        <p:nvSpPr>
          <p:cNvPr id="68" name="Text Box 44">
            <a:extLst>
              <a:ext uri="{FF2B5EF4-FFF2-40B4-BE49-F238E27FC236}">
                <a16:creationId xmlns:a16="http://schemas.microsoft.com/office/drawing/2014/main" id="{5A2B4DEA-6B6E-42AA-8C6D-0A86C80A8B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9474" y="4169538"/>
            <a:ext cx="59654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ts val="0"/>
              </a:spcBef>
              <a:buFontTx/>
              <a:buNone/>
              <a:defRPr/>
            </a:pPr>
            <a:r>
              <a:rPr lang="en-US" altLang="ja-JP" sz="2000"/>
              <a:t>P</a:t>
            </a:r>
          </a:p>
        </p:txBody>
      </p:sp>
      <p:sp>
        <p:nvSpPr>
          <p:cNvPr id="69" name="Text Box 44">
            <a:extLst>
              <a:ext uri="{FF2B5EF4-FFF2-40B4-BE49-F238E27FC236}">
                <a16:creationId xmlns:a16="http://schemas.microsoft.com/office/drawing/2014/main" id="{2F0C3BD5-66A3-4AFC-B598-3867CD2101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6086" y="2810388"/>
            <a:ext cx="289292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ts val="0"/>
              </a:spcBef>
              <a:buFontTx/>
              <a:buNone/>
              <a:defRPr/>
            </a:pPr>
            <a:r>
              <a:rPr lang="ja-JP" altLang="en-US" sz="1600" b="1"/>
              <a:t>活性化</a:t>
            </a:r>
            <a:endParaRPr lang="en-US" altLang="ja-JP" sz="1600" b="1"/>
          </a:p>
          <a:p>
            <a:pPr algn="ctr">
              <a:spcBef>
                <a:spcPts val="0"/>
              </a:spcBef>
              <a:buFontTx/>
              <a:buNone/>
              <a:defRPr/>
            </a:pPr>
            <a:endParaRPr lang="en-US" altLang="ja-JP" sz="1600" b="1"/>
          </a:p>
        </p:txBody>
      </p:sp>
      <p:sp>
        <p:nvSpPr>
          <p:cNvPr id="70" name="Text Box 44">
            <a:extLst>
              <a:ext uri="{FF2B5EF4-FFF2-40B4-BE49-F238E27FC236}">
                <a16:creationId xmlns:a16="http://schemas.microsoft.com/office/drawing/2014/main" id="{FEBA9E07-788C-4950-9F94-12732695BE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9588" y="2792693"/>
            <a:ext cx="289292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>
              <a:spcBef>
                <a:spcPts val="0"/>
              </a:spcBef>
              <a:buFontTx/>
              <a:buNone/>
              <a:defRPr/>
            </a:pPr>
            <a:r>
              <a:rPr lang="ja-JP" altLang="en-US" sz="1600" b="1"/>
              <a:t>エネルギ　</a:t>
            </a:r>
            <a:r>
              <a:rPr lang="en-US" altLang="ja-JP" sz="1600" b="1"/>
              <a:t>l</a:t>
            </a:r>
          </a:p>
        </p:txBody>
      </p:sp>
      <p:cxnSp>
        <p:nvCxnSpPr>
          <p:cNvPr id="71" name="直線コネクタ 70">
            <a:extLst>
              <a:ext uri="{FF2B5EF4-FFF2-40B4-BE49-F238E27FC236}">
                <a16:creationId xmlns:a16="http://schemas.microsoft.com/office/drawing/2014/main" id="{DC3A6058-61BA-4F6D-96E2-9EAF52689A3F}"/>
              </a:ext>
            </a:extLst>
          </p:cNvPr>
          <p:cNvCxnSpPr/>
          <p:nvPr/>
        </p:nvCxnSpPr>
        <p:spPr>
          <a:xfrm>
            <a:off x="5580112" y="3785638"/>
            <a:ext cx="792000" cy="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 Box 44">
            <a:extLst>
              <a:ext uri="{FF2B5EF4-FFF2-40B4-BE49-F238E27FC236}">
                <a16:creationId xmlns:a16="http://schemas.microsoft.com/office/drawing/2014/main" id="{535E0B39-1417-4E4C-ADFC-E805781260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3296" y="3795912"/>
            <a:ext cx="59654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ts val="0"/>
              </a:spcBef>
              <a:buFontTx/>
              <a:buNone/>
              <a:defRPr/>
            </a:pPr>
            <a:r>
              <a:rPr lang="en-US" altLang="ja-JP" sz="2000"/>
              <a:t>ES</a:t>
            </a:r>
          </a:p>
        </p:txBody>
      </p:sp>
      <p:sp>
        <p:nvSpPr>
          <p:cNvPr id="74" name="Text Box 44">
            <a:extLst>
              <a:ext uri="{FF2B5EF4-FFF2-40B4-BE49-F238E27FC236}">
                <a16:creationId xmlns:a16="http://schemas.microsoft.com/office/drawing/2014/main" id="{FBF7C36A-65E2-4B44-A345-E7A7AC39A4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2733" y="4196345"/>
            <a:ext cx="88457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ts val="0"/>
              </a:spcBef>
              <a:buFontTx/>
              <a:buNone/>
              <a:defRPr/>
            </a:pPr>
            <a:r>
              <a:rPr lang="en-US" altLang="ja-JP" sz="2000"/>
              <a:t>E + P</a:t>
            </a:r>
          </a:p>
        </p:txBody>
      </p:sp>
      <p:cxnSp>
        <p:nvCxnSpPr>
          <p:cNvPr id="75" name="直線コネクタ 74">
            <a:extLst>
              <a:ext uri="{FF2B5EF4-FFF2-40B4-BE49-F238E27FC236}">
                <a16:creationId xmlns:a16="http://schemas.microsoft.com/office/drawing/2014/main" id="{9AB56E57-E02F-4C75-B09D-8A58280CCD64}"/>
              </a:ext>
            </a:extLst>
          </p:cNvPr>
          <p:cNvCxnSpPr>
            <a:cxnSpLocks/>
          </p:cNvCxnSpPr>
          <p:nvPr/>
        </p:nvCxnSpPr>
        <p:spPr>
          <a:xfrm>
            <a:off x="5631572" y="4141485"/>
            <a:ext cx="442287" cy="0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線コネクタ 77">
            <a:extLst>
              <a:ext uri="{FF2B5EF4-FFF2-40B4-BE49-F238E27FC236}">
                <a16:creationId xmlns:a16="http://schemas.microsoft.com/office/drawing/2014/main" id="{E8FF2C0C-236F-4652-8F0B-ACDE64FF4218}"/>
              </a:ext>
            </a:extLst>
          </p:cNvPr>
          <p:cNvCxnSpPr>
            <a:cxnSpLocks/>
          </p:cNvCxnSpPr>
          <p:nvPr/>
        </p:nvCxnSpPr>
        <p:spPr>
          <a:xfrm>
            <a:off x="7328852" y="4145678"/>
            <a:ext cx="442287" cy="0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 Box 44">
            <a:extLst>
              <a:ext uri="{FF2B5EF4-FFF2-40B4-BE49-F238E27FC236}">
                <a16:creationId xmlns:a16="http://schemas.microsoft.com/office/drawing/2014/main" id="{AB7F73AB-5A5A-4C3B-B040-BFC348864D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7077" y="4197138"/>
            <a:ext cx="88457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ts val="0"/>
              </a:spcBef>
              <a:buFontTx/>
              <a:buNone/>
              <a:defRPr/>
            </a:pPr>
            <a:r>
              <a:rPr lang="en-US" altLang="ja-JP" sz="2000"/>
              <a:t>E + S</a:t>
            </a:r>
          </a:p>
        </p:txBody>
      </p:sp>
      <p:sp>
        <p:nvSpPr>
          <p:cNvPr id="80" name="Text Box 44">
            <a:extLst>
              <a:ext uri="{FF2B5EF4-FFF2-40B4-BE49-F238E27FC236}">
                <a16:creationId xmlns:a16="http://schemas.microsoft.com/office/drawing/2014/main" id="{1584D19D-F95E-4229-A0FF-03F185F1A3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6503" y="3979475"/>
            <a:ext cx="67181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ts val="0"/>
              </a:spcBef>
              <a:buFontTx/>
              <a:buNone/>
              <a:defRPr/>
            </a:pPr>
            <a:r>
              <a:rPr lang="ja-JP" altLang="en-US" sz="1600"/>
              <a:t>（</a:t>
            </a:r>
            <a:r>
              <a:rPr lang="en-US" altLang="ja-JP" sz="1600"/>
              <a:t>Q1</a:t>
            </a:r>
            <a:r>
              <a:rPr lang="ja-JP" altLang="en-US" sz="1600"/>
              <a:t>）</a:t>
            </a:r>
            <a:endParaRPr lang="en-US" altLang="ja-JP" sz="1600"/>
          </a:p>
        </p:txBody>
      </p:sp>
      <p:sp>
        <p:nvSpPr>
          <p:cNvPr id="81" name="Text Box 44">
            <a:extLst>
              <a:ext uri="{FF2B5EF4-FFF2-40B4-BE49-F238E27FC236}">
                <a16:creationId xmlns:a16="http://schemas.microsoft.com/office/drawing/2014/main" id="{4BFBDC84-7E71-4409-A373-DD270046B1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4362" y="3827672"/>
            <a:ext cx="67181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ts val="0"/>
              </a:spcBef>
              <a:buFontTx/>
              <a:buNone/>
              <a:defRPr/>
            </a:pPr>
            <a:r>
              <a:rPr lang="en-US" altLang="ja-JP" sz="1600"/>
              <a:t>Q2</a:t>
            </a:r>
          </a:p>
        </p:txBody>
      </p:sp>
      <p:cxnSp>
        <p:nvCxnSpPr>
          <p:cNvPr id="82" name="直線コネクタ 81">
            <a:extLst>
              <a:ext uri="{FF2B5EF4-FFF2-40B4-BE49-F238E27FC236}">
                <a16:creationId xmlns:a16="http://schemas.microsoft.com/office/drawing/2014/main" id="{08EB63C2-EA06-4A32-BBE6-15791FCC984E}"/>
              </a:ext>
            </a:extLst>
          </p:cNvPr>
          <p:cNvCxnSpPr/>
          <p:nvPr/>
        </p:nvCxnSpPr>
        <p:spPr>
          <a:xfrm>
            <a:off x="7020272" y="3785638"/>
            <a:ext cx="792000" cy="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線矢印コネクタ 82">
            <a:extLst>
              <a:ext uri="{FF2B5EF4-FFF2-40B4-BE49-F238E27FC236}">
                <a16:creationId xmlns:a16="http://schemas.microsoft.com/office/drawing/2014/main" id="{42971B09-4F36-431C-BB43-5D121DDE3423}"/>
              </a:ext>
            </a:extLst>
          </p:cNvPr>
          <p:cNvCxnSpPr/>
          <p:nvPr/>
        </p:nvCxnSpPr>
        <p:spPr>
          <a:xfrm flipV="1">
            <a:off x="5935016" y="3783856"/>
            <a:ext cx="0" cy="36000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線矢印コネクタ 83">
            <a:extLst>
              <a:ext uri="{FF2B5EF4-FFF2-40B4-BE49-F238E27FC236}">
                <a16:creationId xmlns:a16="http://schemas.microsoft.com/office/drawing/2014/main" id="{857E9F42-2C85-407B-AAE3-D8CEAD25C2FB}"/>
              </a:ext>
            </a:extLst>
          </p:cNvPr>
          <p:cNvCxnSpPr/>
          <p:nvPr/>
        </p:nvCxnSpPr>
        <p:spPr>
          <a:xfrm flipV="1">
            <a:off x="7524328" y="3785548"/>
            <a:ext cx="0" cy="36000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 Box 44">
            <a:extLst>
              <a:ext uri="{FF2B5EF4-FFF2-40B4-BE49-F238E27FC236}">
                <a16:creationId xmlns:a16="http://schemas.microsoft.com/office/drawing/2014/main" id="{3EAF0173-9013-44AD-A6BB-1C856F315A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07935" y="3826734"/>
            <a:ext cx="67181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ts val="0"/>
              </a:spcBef>
              <a:buFontTx/>
              <a:buNone/>
              <a:defRPr/>
            </a:pPr>
            <a:r>
              <a:rPr lang="en-US" altLang="ja-JP" sz="1600"/>
              <a:t>Q3</a:t>
            </a:r>
          </a:p>
        </p:txBody>
      </p:sp>
      <p:sp>
        <p:nvSpPr>
          <p:cNvPr id="86" name="Text Box 44">
            <a:extLst>
              <a:ext uri="{FF2B5EF4-FFF2-40B4-BE49-F238E27FC236}">
                <a16:creationId xmlns:a16="http://schemas.microsoft.com/office/drawing/2014/main" id="{2E9EE716-1264-4E8B-9A80-A005997F24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9319" y="2376647"/>
            <a:ext cx="189284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ts val="0"/>
              </a:spcBef>
              <a:buFontTx/>
              <a:buNone/>
              <a:defRPr/>
            </a:pPr>
            <a:r>
              <a:rPr lang="en-US" altLang="ja-JP" sz="2000"/>
              <a:t>S*</a:t>
            </a:r>
            <a:r>
              <a:rPr lang="ja-JP" altLang="en-US" sz="2000"/>
              <a:t> </a:t>
            </a:r>
            <a:r>
              <a:rPr lang="en-US" altLang="ja-JP" sz="1800"/>
              <a:t>(</a:t>
            </a:r>
            <a:r>
              <a:rPr lang="ja-JP" altLang="en-US" sz="1800"/>
              <a:t>遷移状態</a:t>
            </a:r>
            <a:r>
              <a:rPr lang="en-US" altLang="ja-JP" sz="1800"/>
              <a:t>)</a:t>
            </a:r>
          </a:p>
        </p:txBody>
      </p:sp>
      <p:sp>
        <p:nvSpPr>
          <p:cNvPr id="87" name="Text Box 44">
            <a:extLst>
              <a:ext uri="{FF2B5EF4-FFF2-40B4-BE49-F238E27FC236}">
                <a16:creationId xmlns:a16="http://schemas.microsoft.com/office/drawing/2014/main" id="{472B7276-5078-430E-9E5C-AF07BBD310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39" y="5015533"/>
            <a:ext cx="459683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ts val="0"/>
              </a:spcBef>
              <a:buFontTx/>
              <a:buNone/>
              <a:defRPr/>
            </a:pPr>
            <a:r>
              <a:rPr lang="ja-JP" altLang="en-US" sz="2000"/>
              <a:t>･ 高い活性化エネルギーを必要とする   </a:t>
            </a:r>
            <a:endParaRPr lang="en-US" altLang="ja-JP" sz="2000"/>
          </a:p>
          <a:p>
            <a:pPr>
              <a:spcBef>
                <a:spcPts val="0"/>
              </a:spcBef>
              <a:buFontTx/>
              <a:buNone/>
              <a:defRPr/>
            </a:pPr>
            <a:r>
              <a:rPr lang="en-US" altLang="ja-JP" sz="2000"/>
              <a:t>  </a:t>
            </a:r>
            <a:r>
              <a:rPr lang="ja-JP" altLang="en-US" sz="2000"/>
              <a:t>遷移状態を経るため、反応速度は遅い。</a:t>
            </a:r>
            <a:endParaRPr lang="en-US" altLang="ja-JP" sz="2000"/>
          </a:p>
        </p:txBody>
      </p:sp>
      <p:sp>
        <p:nvSpPr>
          <p:cNvPr id="88" name="Text Box 44">
            <a:extLst>
              <a:ext uri="{FF2B5EF4-FFF2-40B4-BE49-F238E27FC236}">
                <a16:creationId xmlns:a16="http://schemas.microsoft.com/office/drawing/2014/main" id="{68691D8F-AFF0-41C4-B10A-B42679AED4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2746" y="4930894"/>
            <a:ext cx="388575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ts val="0"/>
              </a:spcBef>
              <a:buFontTx/>
              <a:buNone/>
              <a:defRPr/>
            </a:pPr>
            <a:r>
              <a:rPr lang="ja-JP" altLang="en-US" sz="2000"/>
              <a:t>･ 必要とする活性化エネルギーが　</a:t>
            </a:r>
            <a:endParaRPr lang="en-US" altLang="ja-JP" sz="2000"/>
          </a:p>
          <a:p>
            <a:pPr>
              <a:spcBef>
                <a:spcPts val="0"/>
              </a:spcBef>
              <a:buFontTx/>
              <a:buNone/>
              <a:defRPr/>
            </a:pPr>
            <a:r>
              <a:rPr lang="ja-JP" altLang="en-US" sz="2000"/>
              <a:t>  低いため穏やかな温度･</a:t>
            </a:r>
            <a:r>
              <a:rPr lang="en-US" altLang="ja-JP" sz="2000"/>
              <a:t>pH</a:t>
            </a:r>
            <a:r>
              <a:rPr lang="ja-JP" altLang="en-US" sz="2000"/>
              <a:t>条件</a:t>
            </a:r>
            <a:endParaRPr lang="en-US" altLang="ja-JP" sz="2000"/>
          </a:p>
          <a:p>
            <a:pPr>
              <a:spcBef>
                <a:spcPts val="0"/>
              </a:spcBef>
              <a:buFontTx/>
              <a:buNone/>
              <a:defRPr/>
            </a:pPr>
            <a:r>
              <a:rPr lang="ja-JP" altLang="en-US" sz="2000"/>
              <a:t>  での反応が可能になる。</a:t>
            </a:r>
            <a:endParaRPr lang="en-US" altLang="ja-JP" sz="2000"/>
          </a:p>
        </p:txBody>
      </p:sp>
      <p:sp>
        <p:nvSpPr>
          <p:cNvPr id="89" name="Text Box 44">
            <a:extLst>
              <a:ext uri="{FF2B5EF4-FFF2-40B4-BE49-F238E27FC236}">
                <a16:creationId xmlns:a16="http://schemas.microsoft.com/office/drawing/2014/main" id="{08306548-8011-4538-B1D0-C51FF7269D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1600" y="4543344"/>
            <a:ext cx="89543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ts val="0"/>
              </a:spcBef>
              <a:buFontTx/>
              <a:buNone/>
              <a:defRPr/>
            </a:pPr>
            <a:r>
              <a:rPr lang="ja-JP" altLang="en-US" sz="1600"/>
              <a:t>時間</a:t>
            </a:r>
            <a:endParaRPr lang="en-US" altLang="ja-JP" sz="1600"/>
          </a:p>
        </p:txBody>
      </p:sp>
      <p:sp>
        <p:nvSpPr>
          <p:cNvPr id="90" name="Text Box 44">
            <a:extLst>
              <a:ext uri="{FF2B5EF4-FFF2-40B4-BE49-F238E27FC236}">
                <a16:creationId xmlns:a16="http://schemas.microsoft.com/office/drawing/2014/main" id="{6C6CE14D-A801-4A25-BE8A-884457DD86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48972" y="4581128"/>
            <a:ext cx="89543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ts val="0"/>
              </a:spcBef>
              <a:buFontTx/>
              <a:buNone/>
              <a:defRPr/>
            </a:pPr>
            <a:r>
              <a:rPr lang="ja-JP" altLang="en-US" sz="1600"/>
              <a:t>時間</a:t>
            </a:r>
            <a:endParaRPr lang="en-US" altLang="ja-JP" sz="1600"/>
          </a:p>
        </p:txBody>
      </p:sp>
      <p:sp>
        <p:nvSpPr>
          <p:cNvPr id="91" name="Text Box 44">
            <a:extLst>
              <a:ext uri="{FF2B5EF4-FFF2-40B4-BE49-F238E27FC236}">
                <a16:creationId xmlns:a16="http://schemas.microsoft.com/office/drawing/2014/main" id="{7EA6B828-4CBD-40AE-8F12-721E59FB62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7476" y="6013737"/>
            <a:ext cx="407363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ts val="0"/>
              </a:spcBef>
              <a:buFontTx/>
              <a:buNone/>
              <a:defRPr/>
            </a:pPr>
            <a:r>
              <a:rPr lang="ja-JP" altLang="en-US" sz="2000"/>
              <a:t>･ 反応中間体形成を経るので、活性</a:t>
            </a:r>
            <a:endParaRPr lang="en-US" altLang="ja-JP" sz="2000"/>
          </a:p>
          <a:p>
            <a:pPr>
              <a:spcBef>
                <a:spcPts val="0"/>
              </a:spcBef>
              <a:buFontTx/>
              <a:buNone/>
              <a:defRPr/>
            </a:pPr>
            <a:r>
              <a:rPr lang="ja-JP" altLang="en-US" sz="2000"/>
              <a:t>　化エネルギーが二度必要となる。</a:t>
            </a:r>
            <a:endParaRPr lang="en-US" altLang="ja-JP" sz="2000"/>
          </a:p>
        </p:txBody>
      </p:sp>
      <p:cxnSp>
        <p:nvCxnSpPr>
          <p:cNvPr id="25" name="直線矢印コネクタ 24">
            <a:extLst>
              <a:ext uri="{FF2B5EF4-FFF2-40B4-BE49-F238E27FC236}">
                <a16:creationId xmlns:a16="http://schemas.microsoft.com/office/drawing/2014/main" id="{5EDB3FB4-F3DC-4BBF-BF54-4AE8FC2E83E3}"/>
              </a:ext>
            </a:extLst>
          </p:cNvPr>
          <p:cNvCxnSpPr/>
          <p:nvPr/>
        </p:nvCxnSpPr>
        <p:spPr>
          <a:xfrm>
            <a:off x="6660232" y="3230956"/>
            <a:ext cx="0" cy="43204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 Box 44">
            <a:extLst>
              <a:ext uri="{FF2B5EF4-FFF2-40B4-BE49-F238E27FC236}">
                <a16:creationId xmlns:a16="http://schemas.microsoft.com/office/drawing/2014/main" id="{FFBA5F6D-5A02-4077-9050-C36F7A11E2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6226" y="2579947"/>
            <a:ext cx="208296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ts val="0"/>
              </a:spcBef>
              <a:buFontTx/>
              <a:buNone/>
              <a:defRPr/>
            </a:pPr>
            <a:r>
              <a:rPr lang="ja-JP" altLang="en-US" sz="1800"/>
              <a:t>基質</a:t>
            </a:r>
            <a:r>
              <a:rPr lang="en-US" altLang="ja-JP" sz="1800"/>
              <a:t>-</a:t>
            </a:r>
            <a:r>
              <a:rPr lang="ja-JP" altLang="en-US" sz="1800"/>
              <a:t>酵素複合体</a:t>
            </a:r>
            <a:endParaRPr lang="en-US" altLang="ja-JP" sz="1800"/>
          </a:p>
          <a:p>
            <a:pPr algn="ctr">
              <a:spcBef>
                <a:spcPts val="0"/>
              </a:spcBef>
              <a:buFontTx/>
              <a:buNone/>
              <a:defRPr/>
            </a:pPr>
            <a:r>
              <a:rPr lang="ja-JP" altLang="en-US" sz="1800"/>
              <a:t>（中間体）</a:t>
            </a:r>
            <a:endParaRPr lang="en-US" altLang="ja-JP" sz="1800"/>
          </a:p>
        </p:txBody>
      </p:sp>
      <p:sp>
        <p:nvSpPr>
          <p:cNvPr id="95" name="Text Box 44">
            <a:extLst>
              <a:ext uri="{FF2B5EF4-FFF2-40B4-BE49-F238E27FC236}">
                <a16:creationId xmlns:a16="http://schemas.microsoft.com/office/drawing/2014/main" id="{B1DD5CFE-AA63-4D73-A947-9C92AE72E5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8118" y="1864681"/>
            <a:ext cx="223224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ts val="0"/>
              </a:spcBef>
              <a:buFontTx/>
              <a:buNone/>
              <a:defRPr/>
            </a:pPr>
            <a:r>
              <a:rPr lang="ja-JP" altLang="en-US" sz="2000" b="1"/>
              <a:t>酵素なし</a:t>
            </a:r>
            <a:endParaRPr lang="en-US" altLang="ja-JP" sz="2000" b="1"/>
          </a:p>
        </p:txBody>
      </p:sp>
      <p:sp>
        <p:nvSpPr>
          <p:cNvPr id="97" name="Text Box 44">
            <a:extLst>
              <a:ext uri="{FF2B5EF4-FFF2-40B4-BE49-F238E27FC236}">
                <a16:creationId xmlns:a16="http://schemas.microsoft.com/office/drawing/2014/main" id="{71321197-DEB6-4325-B6B1-3985527C2E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8104" y="1866488"/>
            <a:ext cx="223224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ts val="0"/>
              </a:spcBef>
              <a:buFontTx/>
              <a:buNone/>
              <a:defRPr/>
            </a:pPr>
            <a:r>
              <a:rPr lang="ja-JP" altLang="en-US" sz="2000" b="1"/>
              <a:t>酵素あり</a:t>
            </a:r>
            <a:endParaRPr lang="en-US" altLang="ja-JP" sz="2000" b="1"/>
          </a:p>
        </p:txBody>
      </p:sp>
    </p:spTree>
    <p:extLst>
      <p:ext uri="{BB962C8B-B14F-4D97-AF65-F5344CB8AC3E}">
        <p14:creationId xmlns:p14="http://schemas.microsoft.com/office/powerpoint/2010/main" val="2760607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-2020" y="-54447"/>
            <a:ext cx="9144000" cy="987099"/>
          </a:xfrm>
          <a:prstGeom prst="rect">
            <a:avLst/>
          </a:prstGeom>
          <a:solidFill>
            <a:srgbClr val="E2F7F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13323" name="Text Box 44"/>
          <p:cNvSpPr txBox="1">
            <a:spLocks noChangeArrowheads="1"/>
          </p:cNvSpPr>
          <p:nvPr/>
        </p:nvSpPr>
        <p:spPr bwMode="auto">
          <a:xfrm>
            <a:off x="559778" y="26515"/>
            <a:ext cx="8020404" cy="938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lnSpc>
                <a:spcPts val="3300"/>
              </a:lnSpc>
              <a:spcBef>
                <a:spcPts val="0"/>
              </a:spcBef>
              <a:buFontTx/>
              <a:buNone/>
              <a:defRPr/>
            </a:pPr>
            <a:r>
              <a:rPr lang="ja-JP" altLang="en-US" sz="3000" b="1"/>
              <a:t>タンパク質の機能には</a:t>
            </a:r>
            <a:endParaRPr lang="en-US" altLang="ja-JP" sz="3000" b="1"/>
          </a:p>
          <a:p>
            <a:pPr algn="ctr">
              <a:lnSpc>
                <a:spcPts val="3300"/>
              </a:lnSpc>
              <a:spcBef>
                <a:spcPts val="0"/>
              </a:spcBef>
              <a:buFontTx/>
              <a:buNone/>
              <a:defRPr/>
            </a:pPr>
            <a:r>
              <a:rPr lang="ja-JP" altLang="en-US" sz="3000" b="1"/>
              <a:t>三次または四次構造の形成が必要である</a:t>
            </a:r>
            <a:endParaRPr lang="en-US" altLang="ja-JP" sz="3000" b="1"/>
          </a:p>
        </p:txBody>
      </p:sp>
      <p:sp>
        <p:nvSpPr>
          <p:cNvPr id="13315" name="正方形/長方形 15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ja-JP" sz="180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CC929F5F-8F4F-451C-8665-0FB3C05117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276" t="58968" r="21613" b="25279"/>
          <a:stretch/>
        </p:blipFill>
        <p:spPr>
          <a:xfrm flipH="1" flipV="1">
            <a:off x="5844041" y="2619712"/>
            <a:ext cx="2982696" cy="3062632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FD05D333-E544-4E48-B66F-DB3155E895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555" t="77868" r="35382" b="10459"/>
          <a:stretch/>
        </p:blipFill>
        <p:spPr>
          <a:xfrm flipH="1" flipV="1">
            <a:off x="229128" y="3310878"/>
            <a:ext cx="2269443" cy="2269443"/>
          </a:xfrm>
          <a:prstGeom prst="rect">
            <a:avLst/>
          </a:prstGeom>
        </p:spPr>
      </p:pic>
      <p:sp>
        <p:nvSpPr>
          <p:cNvPr id="11" name="Text Box 44">
            <a:extLst>
              <a:ext uri="{FF2B5EF4-FFF2-40B4-BE49-F238E27FC236}">
                <a16:creationId xmlns:a16="http://schemas.microsoft.com/office/drawing/2014/main" id="{C1202D48-EF35-4CE3-80DC-1358957812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882" y="940023"/>
            <a:ext cx="471616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  <a:defRPr/>
            </a:pPr>
            <a:r>
              <a:rPr lang="ja-JP" altLang="en-US" sz="2000" b="1"/>
              <a:t>一次構造 </a:t>
            </a:r>
            <a:endParaRPr lang="en-US" altLang="ja-JP" sz="2000" b="1"/>
          </a:p>
        </p:txBody>
      </p:sp>
      <p:sp>
        <p:nvSpPr>
          <p:cNvPr id="12" name="Text Box 44">
            <a:extLst>
              <a:ext uri="{FF2B5EF4-FFF2-40B4-BE49-F238E27FC236}">
                <a16:creationId xmlns:a16="http://schemas.microsoft.com/office/drawing/2014/main" id="{65FEEEAE-50E2-472C-9B86-78ECBFF509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560" y="1326235"/>
            <a:ext cx="120039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  <a:defRPr/>
            </a:pPr>
            <a:r>
              <a:rPr lang="ja-JP" altLang="en-US" sz="2000"/>
              <a:t>ペプチド</a:t>
            </a:r>
            <a:endParaRPr lang="en-US" altLang="ja-JP" sz="2000"/>
          </a:p>
        </p:txBody>
      </p:sp>
      <p:sp>
        <p:nvSpPr>
          <p:cNvPr id="13" name="Text Box 44">
            <a:extLst>
              <a:ext uri="{FF2B5EF4-FFF2-40B4-BE49-F238E27FC236}">
                <a16:creationId xmlns:a16="http://schemas.microsoft.com/office/drawing/2014/main" id="{0FAE2AF5-C1A9-4F43-A799-A9FB1E2BF4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638" y="2398586"/>
            <a:ext cx="236722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  <a:defRPr/>
            </a:pPr>
            <a:r>
              <a:rPr lang="ja-JP" altLang="en-US" sz="2000" b="1"/>
              <a:t>二次構造 </a:t>
            </a:r>
            <a:endParaRPr lang="en-US" altLang="ja-JP" sz="2000" b="1"/>
          </a:p>
        </p:txBody>
      </p:sp>
      <p:sp>
        <p:nvSpPr>
          <p:cNvPr id="14" name="Text Box 44">
            <a:extLst>
              <a:ext uri="{FF2B5EF4-FFF2-40B4-BE49-F238E27FC236}">
                <a16:creationId xmlns:a16="http://schemas.microsoft.com/office/drawing/2014/main" id="{F87F9AEA-2045-4077-BF7B-903B64401B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8650" y="2403841"/>
            <a:ext cx="236722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  <a:defRPr/>
            </a:pPr>
            <a:r>
              <a:rPr lang="ja-JP" altLang="en-US" sz="2000" b="1"/>
              <a:t>三次構造 </a:t>
            </a:r>
            <a:endParaRPr lang="en-US" altLang="ja-JP" sz="2000" b="1"/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56BA6729-E5E9-40C3-85D5-8395B75A90C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373" t="7261" r="5705" b="3296"/>
          <a:stretch/>
        </p:blipFill>
        <p:spPr>
          <a:xfrm>
            <a:off x="2849462" y="3530373"/>
            <a:ext cx="2655260" cy="1656185"/>
          </a:xfrm>
          <a:prstGeom prst="rect">
            <a:avLst/>
          </a:prstGeom>
        </p:spPr>
      </p:pic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36A85DB7-5888-479A-BF12-8E0E6E72F7E6}"/>
              </a:ext>
            </a:extLst>
          </p:cNvPr>
          <p:cNvSpPr/>
          <p:nvPr/>
        </p:nvSpPr>
        <p:spPr>
          <a:xfrm>
            <a:off x="186035" y="3330974"/>
            <a:ext cx="1201360" cy="2007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4D8E1743-E9A9-42DE-A864-4AD80B80525E}"/>
              </a:ext>
            </a:extLst>
          </p:cNvPr>
          <p:cNvSpPr/>
          <p:nvPr/>
        </p:nvSpPr>
        <p:spPr>
          <a:xfrm>
            <a:off x="91251" y="4455647"/>
            <a:ext cx="929965" cy="2007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Text Box 44">
            <a:extLst>
              <a:ext uri="{FF2B5EF4-FFF2-40B4-BE49-F238E27FC236}">
                <a16:creationId xmlns:a16="http://schemas.microsoft.com/office/drawing/2014/main" id="{EC912130-CFC7-455E-962D-A900DE70BF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911" y="3170330"/>
            <a:ext cx="154665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  <a:defRPr/>
            </a:pPr>
            <a:r>
              <a:rPr lang="en-US" altLang="ja-JP" sz="2000"/>
              <a:t>α</a:t>
            </a:r>
            <a:r>
              <a:rPr lang="ja-JP" altLang="en-US" sz="2000"/>
              <a:t>ヘリックス</a:t>
            </a:r>
            <a:endParaRPr lang="en-US" altLang="ja-JP" sz="2000"/>
          </a:p>
        </p:txBody>
      </p:sp>
      <p:sp>
        <p:nvSpPr>
          <p:cNvPr id="26" name="Text Box 44">
            <a:extLst>
              <a:ext uri="{FF2B5EF4-FFF2-40B4-BE49-F238E27FC236}">
                <a16:creationId xmlns:a16="http://schemas.microsoft.com/office/drawing/2014/main" id="{EA58BACF-74A3-4D5A-9204-5E3B74CDD1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156" y="4188567"/>
            <a:ext cx="154665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  <a:defRPr/>
            </a:pPr>
            <a:r>
              <a:rPr lang="en-US" altLang="ja-JP" sz="2000"/>
              <a:t>β</a:t>
            </a:r>
            <a:r>
              <a:rPr lang="ja-JP" altLang="en-US" sz="2000"/>
              <a:t>シート</a:t>
            </a:r>
            <a:endParaRPr lang="en-US" altLang="ja-JP" sz="2000"/>
          </a:p>
        </p:txBody>
      </p:sp>
      <p:sp>
        <p:nvSpPr>
          <p:cNvPr id="27" name="Text Box 44">
            <a:extLst>
              <a:ext uri="{FF2B5EF4-FFF2-40B4-BE49-F238E27FC236}">
                <a16:creationId xmlns:a16="http://schemas.microsoft.com/office/drawing/2014/main" id="{118E26C9-F06F-4444-8241-FF2EB28867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0339" y="2398586"/>
            <a:ext cx="236722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 anchor="t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  <a:defRPr/>
            </a:pPr>
            <a:r>
              <a:rPr lang="ja-JP" altLang="en-US" sz="2000" b="1">
                <a:latin typeface="Arial"/>
                <a:ea typeface="ＭＳ Ｐゴシック"/>
                <a:cs typeface="Arial"/>
              </a:rPr>
              <a:t>四次構造</a:t>
            </a:r>
            <a:endParaRPr lang="en-US" altLang="ja-JP" sz="2000" b="1">
              <a:cs typeface="Arial" charset="0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874FBAD1-BAE7-4CE0-A702-B2F8BAE9BF20}"/>
              </a:ext>
            </a:extLst>
          </p:cNvPr>
          <p:cNvGrpSpPr/>
          <p:nvPr/>
        </p:nvGrpSpPr>
        <p:grpSpPr>
          <a:xfrm>
            <a:off x="2080062" y="1352402"/>
            <a:ext cx="4994140" cy="393291"/>
            <a:chOff x="332428" y="3019254"/>
            <a:chExt cx="4994140" cy="393291"/>
          </a:xfrm>
        </p:grpSpPr>
        <p:pic>
          <p:nvPicPr>
            <p:cNvPr id="3" name="図 2">
              <a:extLst>
                <a:ext uri="{FF2B5EF4-FFF2-40B4-BE49-F238E27FC236}">
                  <a16:creationId xmlns:a16="http://schemas.microsoft.com/office/drawing/2014/main" id="{DBEF4F42-DFF6-443E-B957-31154FC7127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831" t="87663" r="13811" b="10895"/>
            <a:stretch/>
          </p:blipFill>
          <p:spPr>
            <a:xfrm flipH="1" flipV="1">
              <a:off x="1093236" y="3101099"/>
              <a:ext cx="2880320" cy="311446"/>
            </a:xfrm>
            <a:prstGeom prst="rect">
              <a:avLst/>
            </a:prstGeom>
          </p:spPr>
        </p:pic>
        <p:sp>
          <p:nvSpPr>
            <p:cNvPr id="23" name="Text Box 44">
              <a:extLst>
                <a:ext uri="{FF2B5EF4-FFF2-40B4-BE49-F238E27FC236}">
                  <a16:creationId xmlns:a16="http://schemas.microsoft.com/office/drawing/2014/main" id="{5D5BC09E-5407-4B46-BECF-58BA9F1876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2428" y="3026075"/>
              <a:ext cx="1546656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  <a:defRPr/>
              </a:pPr>
              <a:r>
                <a:rPr lang="en-US" altLang="ja-JP" sz="1800"/>
                <a:t>N</a:t>
              </a:r>
              <a:r>
                <a:rPr lang="ja-JP" altLang="en-US" sz="1800"/>
                <a:t>末端</a:t>
              </a:r>
              <a:endParaRPr lang="en-US" altLang="ja-JP" sz="1800"/>
            </a:p>
          </p:txBody>
        </p:sp>
        <p:sp>
          <p:nvSpPr>
            <p:cNvPr id="28" name="Text Box 44">
              <a:extLst>
                <a:ext uri="{FF2B5EF4-FFF2-40B4-BE49-F238E27FC236}">
                  <a16:creationId xmlns:a16="http://schemas.microsoft.com/office/drawing/2014/main" id="{245BB1AC-4DFB-47DD-8C50-F98BB1DDDF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9912" y="3019254"/>
              <a:ext cx="1546656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  <a:defRPr/>
              </a:pPr>
              <a:r>
                <a:rPr lang="en-US" altLang="ja-JP" sz="1800"/>
                <a:t>C</a:t>
              </a:r>
              <a:r>
                <a:rPr lang="ja-JP" altLang="en-US" sz="1800"/>
                <a:t>末端</a:t>
              </a:r>
              <a:endParaRPr lang="en-US" altLang="ja-JP" sz="1800"/>
            </a:p>
          </p:txBody>
        </p:sp>
      </p:grpSp>
      <p:sp>
        <p:nvSpPr>
          <p:cNvPr id="21" name="Text Box 44">
            <a:extLst>
              <a:ext uri="{FF2B5EF4-FFF2-40B4-BE49-F238E27FC236}">
                <a16:creationId xmlns:a16="http://schemas.microsoft.com/office/drawing/2014/main" id="{3898B8A4-57B8-4DFF-8512-891AB53DE0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5965" y="1826020"/>
            <a:ext cx="336913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  <a:defRPr/>
            </a:pPr>
            <a:r>
              <a:rPr lang="ja-JP" altLang="en-US" sz="2000"/>
              <a:t>直鎖状のアミノ酸の連なり</a:t>
            </a:r>
            <a:endParaRPr lang="en-US" altLang="ja-JP" sz="2000"/>
          </a:p>
        </p:txBody>
      </p:sp>
      <p:sp>
        <p:nvSpPr>
          <p:cNvPr id="22" name="Text Box 44">
            <a:extLst>
              <a:ext uri="{FF2B5EF4-FFF2-40B4-BE49-F238E27FC236}">
                <a16:creationId xmlns:a16="http://schemas.microsoft.com/office/drawing/2014/main" id="{84BB5F78-4823-419F-AD46-D3A87B9F71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721" y="5786562"/>
            <a:ext cx="201146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ts val="0"/>
              </a:spcBef>
              <a:buFontTx/>
              <a:buNone/>
              <a:defRPr/>
            </a:pPr>
            <a:r>
              <a:rPr lang="ja-JP" altLang="en-US" sz="2000"/>
              <a:t>ポリペプチド上の</a:t>
            </a:r>
            <a:endParaRPr lang="en-US" altLang="ja-JP" sz="2000"/>
          </a:p>
          <a:p>
            <a:pPr>
              <a:spcBef>
                <a:spcPts val="0"/>
              </a:spcBef>
              <a:buFontTx/>
              <a:buNone/>
              <a:defRPr/>
            </a:pPr>
            <a:r>
              <a:rPr lang="ja-JP" altLang="en-US" sz="2000"/>
              <a:t>局所的な構造</a:t>
            </a:r>
            <a:endParaRPr lang="en-US" altLang="ja-JP" sz="2000"/>
          </a:p>
        </p:txBody>
      </p:sp>
      <p:sp>
        <p:nvSpPr>
          <p:cNvPr id="29" name="Text Box 44">
            <a:extLst>
              <a:ext uri="{FF2B5EF4-FFF2-40B4-BE49-F238E27FC236}">
                <a16:creationId xmlns:a16="http://schemas.microsoft.com/office/drawing/2014/main" id="{F1D51D02-C517-414D-BD46-793526B922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5547" y="5786562"/>
            <a:ext cx="2805374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ts val="0"/>
              </a:spcBef>
              <a:buFontTx/>
              <a:buNone/>
              <a:defRPr/>
            </a:pPr>
            <a:r>
              <a:rPr lang="en-US" altLang="ja-JP" sz="2000"/>
              <a:t>1</a:t>
            </a:r>
            <a:r>
              <a:rPr lang="ja-JP" altLang="en-US" sz="2000"/>
              <a:t>本のポリペプチド内の</a:t>
            </a:r>
            <a:endParaRPr lang="en-US" altLang="ja-JP" sz="2000"/>
          </a:p>
          <a:p>
            <a:pPr>
              <a:spcBef>
                <a:spcPts val="0"/>
              </a:spcBef>
              <a:buFontTx/>
              <a:buNone/>
              <a:defRPr/>
            </a:pPr>
            <a:r>
              <a:rPr lang="ja-JP" altLang="en-US" sz="2000"/>
              <a:t>複数の二次構造による安定構造（単量体）</a:t>
            </a:r>
            <a:endParaRPr lang="en-US" altLang="ja-JP" sz="2000"/>
          </a:p>
        </p:txBody>
      </p:sp>
      <p:sp>
        <p:nvSpPr>
          <p:cNvPr id="30" name="Text Box 44">
            <a:extLst>
              <a:ext uri="{FF2B5EF4-FFF2-40B4-BE49-F238E27FC236}">
                <a16:creationId xmlns:a16="http://schemas.microsoft.com/office/drawing/2014/main" id="{69490686-242E-4D82-A852-8A2F094815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0853" y="5786562"/>
            <a:ext cx="2805374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ts val="0"/>
              </a:spcBef>
              <a:buFontTx/>
              <a:buNone/>
              <a:defRPr/>
            </a:pPr>
            <a:r>
              <a:rPr lang="ja-JP" altLang="en-US" sz="2000"/>
              <a:t>複数の三次構造をもつポリペプチドが会合した構造（多量体）</a:t>
            </a:r>
            <a:endParaRPr lang="en-US" altLang="ja-JP" sz="200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6CECC86-BAEB-4BF1-A838-BF456BDB5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45741" y="6516254"/>
            <a:ext cx="719828" cy="365125"/>
          </a:xfrm>
        </p:spPr>
        <p:txBody>
          <a:bodyPr/>
          <a:lstStyle/>
          <a:p>
            <a:pPr>
              <a:defRPr/>
            </a:pPr>
            <a:fld id="{23319646-B2DF-4F02-8D4A-1DB2581E75B6}" type="slidenum">
              <a:rPr lang="en-US" altLang="ja-JP" smtClean="0"/>
              <a:pPr>
                <a:defRPr/>
              </a:pPr>
              <a:t>3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606152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-15875" y="-241661"/>
            <a:ext cx="9144000" cy="819150"/>
          </a:xfrm>
          <a:prstGeom prst="rect">
            <a:avLst/>
          </a:prstGeom>
          <a:solidFill>
            <a:srgbClr val="E2F7F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13323" name="Text Box 44"/>
          <p:cNvSpPr txBox="1">
            <a:spLocks noChangeArrowheads="1"/>
          </p:cNvSpPr>
          <p:nvPr/>
        </p:nvSpPr>
        <p:spPr bwMode="auto">
          <a:xfrm>
            <a:off x="454116" y="6874"/>
            <a:ext cx="802040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  <a:defRPr/>
            </a:pPr>
            <a:r>
              <a:rPr lang="ja-JP" altLang="en-US" b="1"/>
              <a:t>タンパク質の高次構造を維持する結合</a:t>
            </a:r>
            <a:endParaRPr lang="en-US" altLang="ja-JP" b="1"/>
          </a:p>
        </p:txBody>
      </p:sp>
      <p:sp>
        <p:nvSpPr>
          <p:cNvPr id="13315" name="正方形/長方形 15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ja-JP" sz="1800"/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9B24B1BE-B61A-4CD1-93B9-B77ECA434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4537" y="6402848"/>
            <a:ext cx="418626" cy="365125"/>
          </a:xfrm>
        </p:spPr>
        <p:txBody>
          <a:bodyPr/>
          <a:lstStyle/>
          <a:p>
            <a:pPr>
              <a:defRPr/>
            </a:pPr>
            <a:fld id="{23319646-B2DF-4F02-8D4A-1DB2581E75B6}" type="slidenum">
              <a:rPr lang="en-US" altLang="ja-JP" smtClean="0"/>
              <a:pPr>
                <a:defRPr/>
              </a:pPr>
              <a:t>4</a:t>
            </a:fld>
            <a:endParaRPr lang="en-US" altLang="ja-JP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CB185147-68E1-4A4A-906A-9402876AF8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000">
            <a:off x="258478" y="890339"/>
            <a:ext cx="4579311" cy="5114882"/>
          </a:xfrm>
          <a:prstGeom prst="rect">
            <a:avLst/>
          </a:prstGeo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197D3AA9-C6CE-44F9-AE14-A774BA4FCA75}"/>
              </a:ext>
            </a:extLst>
          </p:cNvPr>
          <p:cNvSpPr/>
          <p:nvPr/>
        </p:nvSpPr>
        <p:spPr>
          <a:xfrm>
            <a:off x="5071038" y="733610"/>
            <a:ext cx="382906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600">
                <a:latin typeface="+mj-ea"/>
                <a:ea typeface="+mj-ea"/>
              </a:rPr>
              <a:t>電気陰性度の大きな原子と共有結合した水素原子（</a:t>
            </a:r>
            <a:r>
              <a:rPr lang="en-US" altLang="ja-JP" sz="1600">
                <a:latin typeface="+mj-ea"/>
                <a:ea typeface="+mj-ea"/>
              </a:rPr>
              <a:t>H;</a:t>
            </a:r>
            <a:r>
              <a:rPr lang="ja-JP" altLang="en-US" sz="1600">
                <a:latin typeface="+mj-ea"/>
                <a:ea typeface="+mj-ea"/>
              </a:rPr>
              <a:t> 正に帯電）が、窒素（</a:t>
            </a:r>
            <a:r>
              <a:rPr lang="en-US" altLang="ja-JP" sz="1600">
                <a:latin typeface="+mj-ea"/>
                <a:ea typeface="+mj-ea"/>
              </a:rPr>
              <a:t>N</a:t>
            </a:r>
            <a:r>
              <a:rPr lang="ja-JP" altLang="en-US" sz="1600">
                <a:latin typeface="+mj-ea"/>
                <a:ea typeface="+mj-ea"/>
              </a:rPr>
              <a:t>）、酸素（</a:t>
            </a:r>
            <a:r>
              <a:rPr lang="en-US" altLang="ja-JP" sz="1600">
                <a:latin typeface="+mj-ea"/>
                <a:ea typeface="+mj-ea"/>
              </a:rPr>
              <a:t>O</a:t>
            </a:r>
            <a:r>
              <a:rPr lang="ja-JP" altLang="en-US" sz="1600">
                <a:latin typeface="+mj-ea"/>
                <a:ea typeface="+mj-ea"/>
              </a:rPr>
              <a:t>）、またはフッ素（</a:t>
            </a:r>
            <a:r>
              <a:rPr lang="en-US" altLang="ja-JP" sz="1600">
                <a:latin typeface="+mj-ea"/>
                <a:ea typeface="+mj-ea"/>
              </a:rPr>
              <a:t>F</a:t>
            </a:r>
            <a:r>
              <a:rPr lang="ja-JP" altLang="en-US" sz="1600">
                <a:latin typeface="+mj-ea"/>
                <a:ea typeface="+mj-ea"/>
              </a:rPr>
              <a:t>）などとつくる</a:t>
            </a:r>
            <a:r>
              <a:rPr lang="ja-JP" altLang="en-US" b="1">
                <a:latin typeface="+mj-ea"/>
                <a:ea typeface="+mj-ea"/>
              </a:rPr>
              <a:t>非共有結合</a:t>
            </a:r>
            <a:r>
              <a:rPr lang="ja-JP" altLang="en-US" sz="1600">
                <a:latin typeface="+mj-ea"/>
                <a:ea typeface="+mj-ea"/>
              </a:rPr>
              <a:t>性の相互作用</a:t>
            </a:r>
            <a:endParaRPr lang="en-US" altLang="ja-JP" sz="1600">
              <a:latin typeface="+mj-ea"/>
              <a:ea typeface="+mj-ea"/>
            </a:endParaRPr>
          </a:p>
          <a:p>
            <a:r>
              <a:rPr lang="ja-JP" altLang="en-US" sz="1600">
                <a:latin typeface="+mj-ea"/>
                <a:ea typeface="+mj-ea"/>
              </a:rPr>
              <a:t>（第</a:t>
            </a:r>
            <a:r>
              <a:rPr lang="en-US" altLang="ja-JP" sz="1600">
                <a:latin typeface="+mj-ea"/>
                <a:ea typeface="+mj-ea"/>
              </a:rPr>
              <a:t>1</a:t>
            </a:r>
            <a:r>
              <a:rPr lang="ja-JP" altLang="en-US" sz="1600">
                <a:latin typeface="+mj-ea"/>
                <a:ea typeface="+mj-ea"/>
              </a:rPr>
              <a:t>回 スライド</a:t>
            </a:r>
            <a:r>
              <a:rPr lang="en-US" altLang="ja-JP" sz="1600">
                <a:latin typeface="+mj-ea"/>
                <a:ea typeface="+mj-ea"/>
              </a:rPr>
              <a:t>12</a:t>
            </a:r>
            <a:r>
              <a:rPr lang="ja-JP" altLang="en-US" sz="1600">
                <a:latin typeface="+mj-ea"/>
                <a:ea typeface="+mj-ea"/>
              </a:rPr>
              <a:t>）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F8B3405-2804-4FF0-86AA-0301CDB54BFD}"/>
              </a:ext>
            </a:extLst>
          </p:cNvPr>
          <p:cNvSpPr/>
          <p:nvPr/>
        </p:nvSpPr>
        <p:spPr>
          <a:xfrm>
            <a:off x="5095867" y="2216255"/>
            <a:ext cx="370822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600"/>
              <a:t>疎水性の基が周囲の水に反発する力に</a:t>
            </a:r>
            <a:endParaRPr lang="en-US" altLang="ja-JP" sz="1600"/>
          </a:p>
          <a:p>
            <a:r>
              <a:rPr lang="ja-JP" altLang="en-US" sz="1600"/>
              <a:t>よって集合することによる</a:t>
            </a:r>
            <a:r>
              <a:rPr lang="ja-JP" altLang="en-US" b="1"/>
              <a:t>非共有結合</a:t>
            </a:r>
            <a:endParaRPr lang="en-US" altLang="ja-JP" sz="1600" b="1"/>
          </a:p>
          <a:p>
            <a:r>
              <a:rPr lang="ja-JP" altLang="en-US" sz="1600"/>
              <a:t>（疎水性相互作用）</a:t>
            </a:r>
            <a:endParaRPr lang="en-US" altLang="ja-JP" sz="1600"/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1290C821-A982-49FC-990D-700D5E55330E}"/>
              </a:ext>
            </a:extLst>
          </p:cNvPr>
          <p:cNvSpPr/>
          <p:nvPr/>
        </p:nvSpPr>
        <p:spPr>
          <a:xfrm>
            <a:off x="5165926" y="3558672"/>
            <a:ext cx="440410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600">
                <a:latin typeface="Arial" panose="020B0604020202020204" pitchFamily="34" charset="0"/>
                <a:cs typeface="Arial" panose="020B0604020202020204" pitchFamily="34" charset="0"/>
              </a:rPr>
              <a:t>正負、反対に荷電した基の間に形成される</a:t>
            </a:r>
            <a:endParaRPr lang="en-US" altLang="ja-JP" sz="1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ja-JP" altLang="en-US" b="1">
                <a:latin typeface="Arial" panose="020B0604020202020204" pitchFamily="34" charset="0"/>
                <a:cs typeface="Arial" panose="020B0604020202020204" pitchFamily="34" charset="0"/>
              </a:rPr>
              <a:t>非共有結合</a:t>
            </a:r>
            <a:endParaRPr lang="en-US" altLang="ja-JP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ja-JP" altLang="en-US" sz="1600">
                <a:latin typeface="Arial" panose="020B0604020202020204" pitchFamily="34" charset="0"/>
                <a:cs typeface="Arial" panose="020B0604020202020204" pitchFamily="34" charset="0"/>
              </a:rPr>
              <a:t>例； ペプチド（アミノ酸）の</a:t>
            </a:r>
            <a:r>
              <a:rPr lang="en-US" altLang="ja-JP" sz="160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ja-JP" altLang="en-US" sz="1600">
                <a:latin typeface="Arial" panose="020B0604020202020204" pitchFamily="34" charset="0"/>
                <a:cs typeface="Arial" panose="020B0604020202020204" pitchFamily="34" charset="0"/>
              </a:rPr>
              <a:t>末端と</a:t>
            </a:r>
            <a:r>
              <a:rPr lang="en-US" altLang="ja-JP" sz="160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ja-JP" altLang="en-US" sz="1600">
                <a:latin typeface="Arial" panose="020B0604020202020204" pitchFamily="34" charset="0"/>
                <a:cs typeface="Arial" panose="020B0604020202020204" pitchFamily="34" charset="0"/>
              </a:rPr>
              <a:t>末端の間</a:t>
            </a:r>
            <a:endParaRPr lang="en-US" altLang="ja-JP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82C480F6-BBD4-483B-A217-BB4FB66603B3}"/>
              </a:ext>
            </a:extLst>
          </p:cNvPr>
          <p:cNvSpPr/>
          <p:nvPr/>
        </p:nvSpPr>
        <p:spPr>
          <a:xfrm>
            <a:off x="5212221" y="4997222"/>
            <a:ext cx="3846529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ja-JP" altLang="en-US" sz="1600" err="1">
                <a:latin typeface="Arial" panose="020B0604020202020204" pitchFamily="34" charset="0"/>
                <a:cs typeface="Arial" panose="020B0604020202020204" pitchFamily="34" charset="0"/>
              </a:rPr>
              <a:t>つの</a:t>
            </a:r>
            <a:r>
              <a:rPr lang="ja-JP" altLang="en-US" sz="1600">
                <a:latin typeface="Arial" panose="020B0604020202020204" pitchFamily="34" charset="0"/>
                <a:cs typeface="Arial" panose="020B0604020202020204" pitchFamily="34" charset="0"/>
              </a:rPr>
              <a:t>システイン（</a:t>
            </a:r>
            <a:r>
              <a:rPr lang="en-US" altLang="ja-JP" sz="160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ja-JP" altLang="en-US" sz="1600">
                <a:latin typeface="Arial" panose="020B0604020202020204" pitchFamily="34" charset="0"/>
                <a:cs typeface="Arial" panose="020B0604020202020204" pitchFamily="34" charset="0"/>
              </a:rPr>
              <a:t>）の側鎖の酸化により</a:t>
            </a:r>
            <a:endParaRPr lang="en-US" altLang="ja-JP" sz="1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ja-JP" altLang="en-US" sz="1600">
                <a:latin typeface="Arial" panose="020B0604020202020204" pitchFamily="34" charset="0"/>
                <a:cs typeface="Arial" panose="020B0604020202020204" pitchFamily="34" charset="0"/>
              </a:rPr>
              <a:t>形成される</a:t>
            </a:r>
            <a:r>
              <a:rPr lang="ja-JP" altLang="en-US" b="1">
                <a:latin typeface="Arial" panose="020B0604020202020204" pitchFamily="34" charset="0"/>
                <a:cs typeface="Arial" panose="020B0604020202020204" pitchFamily="34" charset="0"/>
              </a:rPr>
              <a:t>共有結合</a:t>
            </a:r>
            <a:endParaRPr lang="en-US" altLang="ja-JP" sz="1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 Box 44">
            <a:extLst>
              <a:ext uri="{FF2B5EF4-FFF2-40B4-BE49-F238E27FC236}">
                <a16:creationId xmlns:a16="http://schemas.microsoft.com/office/drawing/2014/main" id="{99F9958A-ECA0-43A3-8F76-07977CE1C7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346" y="6313461"/>
            <a:ext cx="835115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ts val="0"/>
              </a:spcBef>
              <a:buFontTx/>
              <a:buNone/>
              <a:defRPr/>
            </a:pPr>
            <a:r>
              <a:rPr lang="ja-JP" altLang="en-US" sz="2000" b="1"/>
              <a:t>非共有結合は「弱い」結合⇒ タンパク質（酵素）の構造は壊れ易い 　　　　　</a:t>
            </a:r>
            <a:endParaRPr lang="en-US" altLang="ja-JP" sz="2000" b="1"/>
          </a:p>
          <a:p>
            <a:pPr>
              <a:spcBef>
                <a:spcPts val="0"/>
              </a:spcBef>
              <a:buFontTx/>
              <a:buNone/>
              <a:defRPr/>
            </a:pPr>
            <a:r>
              <a:rPr lang="ja-JP" altLang="en-US" sz="2000" b="1"/>
              <a:t>　　　　　　　　　　　　　　　　　　</a:t>
            </a:r>
            <a:endParaRPr lang="en-US" altLang="ja-JP" sz="2000" b="1"/>
          </a:p>
        </p:txBody>
      </p:sp>
    </p:spTree>
    <p:extLst>
      <p:ext uri="{BB962C8B-B14F-4D97-AF65-F5344CB8AC3E}">
        <p14:creationId xmlns:p14="http://schemas.microsoft.com/office/powerpoint/2010/main" val="2195592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-15875" y="-167231"/>
            <a:ext cx="9144000" cy="1274039"/>
          </a:xfrm>
          <a:prstGeom prst="rect">
            <a:avLst/>
          </a:prstGeom>
          <a:solidFill>
            <a:srgbClr val="E2F7F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13323" name="Text Box 44"/>
          <p:cNvSpPr txBox="1">
            <a:spLocks noChangeArrowheads="1"/>
          </p:cNvSpPr>
          <p:nvPr/>
        </p:nvSpPr>
        <p:spPr bwMode="auto">
          <a:xfrm>
            <a:off x="552160" y="29591"/>
            <a:ext cx="8020404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  <a:defRPr/>
            </a:pPr>
            <a:r>
              <a:rPr lang="ja-JP" altLang="en-US" b="1"/>
              <a:t>タンパク質の高次構造を破壊する　　　　　　　（酵素を失活させる）要因</a:t>
            </a:r>
            <a:endParaRPr lang="en-US" altLang="ja-JP" b="1"/>
          </a:p>
        </p:txBody>
      </p:sp>
      <p:sp>
        <p:nvSpPr>
          <p:cNvPr id="13315" name="正方形/長方形 15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ja-JP" sz="1800"/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9B24B1BE-B61A-4CD1-93B9-B77ECA434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4537" y="6402848"/>
            <a:ext cx="418626" cy="365125"/>
          </a:xfrm>
        </p:spPr>
        <p:txBody>
          <a:bodyPr/>
          <a:lstStyle/>
          <a:p>
            <a:pPr>
              <a:defRPr/>
            </a:pPr>
            <a:fld id="{23319646-B2DF-4F02-8D4A-1DB2581E75B6}" type="slidenum">
              <a:rPr lang="en-US" altLang="ja-JP" smtClean="0"/>
              <a:pPr>
                <a:defRPr/>
              </a:pPr>
              <a:t>5</a:t>
            </a:fld>
            <a:endParaRPr lang="en-US" altLang="ja-JP"/>
          </a:p>
        </p:txBody>
      </p:sp>
      <p:sp>
        <p:nvSpPr>
          <p:cNvPr id="13" name="Text Box 44">
            <a:extLst>
              <a:ext uri="{FF2B5EF4-FFF2-40B4-BE49-F238E27FC236}">
                <a16:creationId xmlns:a16="http://schemas.microsoft.com/office/drawing/2014/main" id="{BE0ECC0C-68C0-4875-A80D-6EF987C141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385" y="1205002"/>
            <a:ext cx="13465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  <a:defRPr/>
            </a:pPr>
            <a:r>
              <a:rPr lang="ja-JP" altLang="en-US" sz="2400" b="1"/>
              <a:t>要因</a:t>
            </a:r>
            <a:endParaRPr lang="en-US" altLang="ja-JP" sz="2400" b="1"/>
          </a:p>
        </p:txBody>
      </p:sp>
      <p:sp>
        <p:nvSpPr>
          <p:cNvPr id="14" name="Text Box 44">
            <a:extLst>
              <a:ext uri="{FF2B5EF4-FFF2-40B4-BE49-F238E27FC236}">
                <a16:creationId xmlns:a16="http://schemas.microsoft.com/office/drawing/2014/main" id="{B5F07F6A-6FC7-49C4-9A67-0F4AF412A3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1774" y="1196752"/>
            <a:ext cx="252028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  <a:defRPr/>
            </a:pPr>
            <a:r>
              <a:rPr lang="ja-JP" altLang="en-US" sz="2400" b="1"/>
              <a:t>メカニズム</a:t>
            </a:r>
            <a:endParaRPr lang="en-US" altLang="ja-JP" sz="2400" b="1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4BCE1EFF-1646-4503-A358-D62721AAE4FD}"/>
              </a:ext>
            </a:extLst>
          </p:cNvPr>
          <p:cNvCxnSpPr/>
          <p:nvPr/>
        </p:nvCxnSpPr>
        <p:spPr>
          <a:xfrm>
            <a:off x="323528" y="1719651"/>
            <a:ext cx="8640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Box 44">
            <a:extLst>
              <a:ext uri="{FF2B5EF4-FFF2-40B4-BE49-F238E27FC236}">
                <a16:creationId xmlns:a16="http://schemas.microsoft.com/office/drawing/2014/main" id="{F1984370-9AAA-4E01-A9BE-2805CAFF16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592" y="1966041"/>
            <a:ext cx="122413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  <a:defRPr/>
            </a:pPr>
            <a:r>
              <a:rPr lang="ja-JP" altLang="en-US" sz="2400" dirty="0"/>
              <a:t>加熱</a:t>
            </a:r>
            <a:endParaRPr lang="en-US" altLang="ja-JP" sz="2400" dirty="0"/>
          </a:p>
        </p:txBody>
      </p:sp>
      <p:sp>
        <p:nvSpPr>
          <p:cNvPr id="18" name="Text Box 44">
            <a:extLst>
              <a:ext uri="{FF2B5EF4-FFF2-40B4-BE49-F238E27FC236}">
                <a16:creationId xmlns:a16="http://schemas.microsoft.com/office/drawing/2014/main" id="{0B036788-496C-4048-B203-472526B8BB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1960" y="1825981"/>
            <a:ext cx="410445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ts val="0"/>
              </a:spcBef>
              <a:buFontTx/>
              <a:buNone/>
              <a:defRPr/>
            </a:pPr>
            <a:r>
              <a:rPr lang="ja-JP" altLang="en-US" sz="2400" dirty="0"/>
              <a:t>溶媒分子熱運動の増加</a:t>
            </a:r>
            <a:endParaRPr lang="en-US" altLang="ja-JP" sz="2400" dirty="0"/>
          </a:p>
          <a:p>
            <a:pPr>
              <a:spcBef>
                <a:spcPts val="0"/>
              </a:spcBef>
              <a:buFontTx/>
              <a:buNone/>
              <a:defRPr/>
            </a:pPr>
            <a:r>
              <a:rPr lang="ja-JP" altLang="en-US" sz="2400" dirty="0"/>
              <a:t>⇒ 水素結合の破壊</a:t>
            </a:r>
            <a:endParaRPr lang="en-US" altLang="ja-JP" sz="2400" dirty="0"/>
          </a:p>
        </p:txBody>
      </p:sp>
      <p:sp>
        <p:nvSpPr>
          <p:cNvPr id="19" name="Text Box 44">
            <a:extLst>
              <a:ext uri="{FF2B5EF4-FFF2-40B4-BE49-F238E27FC236}">
                <a16:creationId xmlns:a16="http://schemas.microsoft.com/office/drawing/2014/main" id="{FF05FEBE-E795-484F-9274-B63B919E5E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36" y="2904878"/>
            <a:ext cx="252028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ts val="0"/>
              </a:spcBef>
              <a:buFontTx/>
              <a:buNone/>
              <a:defRPr/>
            </a:pPr>
            <a:r>
              <a:rPr lang="ja-JP" altLang="en-US" sz="2400"/>
              <a:t>酸･アルカリ処理</a:t>
            </a:r>
            <a:endParaRPr lang="en-US" altLang="ja-JP" sz="2400"/>
          </a:p>
          <a:p>
            <a:pPr>
              <a:spcBef>
                <a:spcPts val="0"/>
              </a:spcBef>
              <a:buFontTx/>
              <a:buNone/>
              <a:defRPr/>
            </a:pPr>
            <a:r>
              <a:rPr lang="ja-JP" altLang="en-US" sz="2400"/>
              <a:t>（</a:t>
            </a:r>
            <a:r>
              <a:rPr lang="en-US" altLang="ja-JP" sz="2400"/>
              <a:t>pH</a:t>
            </a:r>
            <a:r>
              <a:rPr lang="ja-JP" altLang="en-US" sz="2400"/>
              <a:t>の変化）</a:t>
            </a:r>
            <a:endParaRPr lang="en-US" altLang="ja-JP" sz="2400"/>
          </a:p>
        </p:txBody>
      </p:sp>
      <p:sp>
        <p:nvSpPr>
          <p:cNvPr id="20" name="Text Box 44">
            <a:extLst>
              <a:ext uri="{FF2B5EF4-FFF2-40B4-BE49-F238E27FC236}">
                <a16:creationId xmlns:a16="http://schemas.microsoft.com/office/drawing/2014/main" id="{00517B21-8AF2-4F34-BBA6-E353A1D472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1960" y="2904878"/>
            <a:ext cx="410445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ts val="0"/>
              </a:spcBef>
              <a:buFontTx/>
              <a:buNone/>
              <a:defRPr/>
            </a:pPr>
            <a:r>
              <a:rPr lang="ja-JP" altLang="en-US" sz="2400"/>
              <a:t>アミノ酸の荷電変化</a:t>
            </a:r>
            <a:endParaRPr lang="en-US" altLang="ja-JP" sz="2400"/>
          </a:p>
          <a:p>
            <a:pPr>
              <a:spcBef>
                <a:spcPts val="0"/>
              </a:spcBef>
              <a:buFontTx/>
              <a:buNone/>
              <a:defRPr/>
            </a:pPr>
            <a:r>
              <a:rPr lang="ja-JP" altLang="en-US" sz="2400"/>
              <a:t>⇒ 水素･静電結合の破壊</a:t>
            </a:r>
            <a:endParaRPr lang="en-US" altLang="ja-JP" sz="2400"/>
          </a:p>
        </p:txBody>
      </p:sp>
      <p:sp>
        <p:nvSpPr>
          <p:cNvPr id="21" name="Text Box 44">
            <a:extLst>
              <a:ext uri="{FF2B5EF4-FFF2-40B4-BE49-F238E27FC236}">
                <a16:creationId xmlns:a16="http://schemas.microsoft.com/office/drawing/2014/main" id="{A5B0574F-D277-4A48-9C04-2562050183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36" y="4221088"/>
            <a:ext cx="302433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ts val="0"/>
              </a:spcBef>
              <a:buFontTx/>
              <a:buNone/>
              <a:defRPr/>
            </a:pPr>
            <a:r>
              <a:rPr lang="ja-JP" altLang="en-US" sz="2400"/>
              <a:t>尿素･塩酸グアニジン</a:t>
            </a:r>
            <a:endParaRPr lang="en-US" altLang="ja-JP" sz="2400"/>
          </a:p>
          <a:p>
            <a:pPr>
              <a:spcBef>
                <a:spcPts val="0"/>
              </a:spcBef>
              <a:buFontTx/>
              <a:buNone/>
              <a:defRPr/>
            </a:pPr>
            <a:r>
              <a:rPr lang="ja-JP" altLang="en-US" sz="2400"/>
              <a:t>処理</a:t>
            </a:r>
            <a:endParaRPr lang="en-US" altLang="ja-JP" sz="2400"/>
          </a:p>
        </p:txBody>
      </p:sp>
      <p:sp>
        <p:nvSpPr>
          <p:cNvPr id="22" name="Text Box 44">
            <a:extLst>
              <a:ext uri="{FF2B5EF4-FFF2-40B4-BE49-F238E27FC236}">
                <a16:creationId xmlns:a16="http://schemas.microsoft.com/office/drawing/2014/main" id="{5F9C0AE6-4693-4EAA-9609-8BE55C1BAD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1960" y="4221088"/>
            <a:ext cx="504056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ts val="0"/>
              </a:spcBef>
              <a:buNone/>
              <a:defRPr/>
            </a:pPr>
            <a:r>
              <a:rPr lang="ja-JP" altLang="en-US" sz="2400"/>
              <a:t>尿素･塩酸グアニジンは強い水素</a:t>
            </a:r>
            <a:endParaRPr lang="en-US" altLang="ja-JP" sz="2400"/>
          </a:p>
          <a:p>
            <a:pPr>
              <a:spcBef>
                <a:spcPts val="0"/>
              </a:spcBef>
              <a:buNone/>
              <a:defRPr/>
            </a:pPr>
            <a:r>
              <a:rPr lang="ja-JP" altLang="en-US" sz="2400"/>
              <a:t>結合能をもつ。</a:t>
            </a:r>
            <a:endParaRPr lang="en-US" altLang="ja-JP" sz="2400"/>
          </a:p>
          <a:p>
            <a:pPr>
              <a:spcBef>
                <a:spcPts val="0"/>
              </a:spcBef>
              <a:buFontTx/>
              <a:buNone/>
              <a:defRPr/>
            </a:pPr>
            <a:r>
              <a:rPr lang="ja-JP" altLang="en-US" sz="2400"/>
              <a:t>⇒ タンパク質内部の水素結合の</a:t>
            </a:r>
            <a:endParaRPr lang="en-US" altLang="ja-JP" sz="2400"/>
          </a:p>
          <a:p>
            <a:pPr>
              <a:spcBef>
                <a:spcPts val="0"/>
              </a:spcBef>
              <a:buFontTx/>
              <a:buNone/>
              <a:defRPr/>
            </a:pPr>
            <a:r>
              <a:rPr lang="ja-JP" altLang="en-US" sz="2400"/>
              <a:t>　　破壊と疎水性相互作用の解消</a:t>
            </a:r>
            <a:endParaRPr lang="en-US" altLang="ja-JP" sz="2400"/>
          </a:p>
        </p:txBody>
      </p:sp>
      <p:sp>
        <p:nvSpPr>
          <p:cNvPr id="23" name="Text Box 44">
            <a:extLst>
              <a:ext uri="{FF2B5EF4-FFF2-40B4-BE49-F238E27FC236}">
                <a16:creationId xmlns:a16="http://schemas.microsoft.com/office/drawing/2014/main" id="{A232B5DA-88F8-4510-BD93-D55F468DC6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36" y="5910371"/>
            <a:ext cx="396044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ts val="0"/>
              </a:spcBef>
              <a:buFontTx/>
              <a:buNone/>
              <a:defRPr/>
            </a:pPr>
            <a:r>
              <a:rPr lang="ja-JP" altLang="en-US" sz="2400"/>
              <a:t>還元剤</a:t>
            </a:r>
            <a:endParaRPr lang="en-US" altLang="ja-JP" sz="2400"/>
          </a:p>
          <a:p>
            <a:pPr>
              <a:spcBef>
                <a:spcPts val="0"/>
              </a:spcBef>
              <a:buFontTx/>
              <a:buNone/>
              <a:defRPr/>
            </a:pPr>
            <a:r>
              <a:rPr lang="ja-JP" altLang="en-US" sz="2400"/>
              <a:t>（メルカプトエタノールなど）</a:t>
            </a:r>
            <a:endParaRPr lang="en-US" altLang="ja-JP" sz="2400"/>
          </a:p>
        </p:txBody>
      </p:sp>
      <p:sp>
        <p:nvSpPr>
          <p:cNvPr id="24" name="Text Box 44">
            <a:extLst>
              <a:ext uri="{FF2B5EF4-FFF2-40B4-BE49-F238E27FC236}">
                <a16:creationId xmlns:a16="http://schemas.microsoft.com/office/drawing/2014/main" id="{2D3E644A-68D9-4228-9D3F-230508B988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1960" y="6042554"/>
            <a:ext cx="3600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ts val="0"/>
              </a:spcBef>
              <a:buNone/>
              <a:defRPr/>
            </a:pPr>
            <a:r>
              <a:rPr lang="ja-JP" altLang="en-US" sz="2400"/>
              <a:t>ジスルフィド結合の切断</a:t>
            </a:r>
            <a:endParaRPr lang="en-US" altLang="ja-JP" sz="2400"/>
          </a:p>
        </p:txBody>
      </p:sp>
    </p:spTree>
    <p:extLst>
      <p:ext uri="{BB962C8B-B14F-4D97-AF65-F5344CB8AC3E}">
        <p14:creationId xmlns:p14="http://schemas.microsoft.com/office/powerpoint/2010/main" val="11489935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9B24B1BE-B61A-4CD1-93B9-B77ECA434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4528" y="6471493"/>
            <a:ext cx="418626" cy="365125"/>
          </a:xfrm>
        </p:spPr>
        <p:txBody>
          <a:bodyPr/>
          <a:lstStyle/>
          <a:p>
            <a:pPr>
              <a:defRPr/>
            </a:pPr>
            <a:fld id="{23319646-B2DF-4F02-8D4A-1DB2581E75B6}" type="slidenum">
              <a:rPr lang="en-US" altLang="ja-JP" smtClean="0"/>
              <a:pPr>
                <a:defRPr/>
              </a:pPr>
              <a:t>6</a:t>
            </a:fld>
            <a:endParaRPr lang="en-US" altLang="ja-JP"/>
          </a:p>
        </p:txBody>
      </p:sp>
      <p:sp>
        <p:nvSpPr>
          <p:cNvPr id="4" name="正方形/長方形 3"/>
          <p:cNvSpPr/>
          <p:nvPr/>
        </p:nvSpPr>
        <p:spPr>
          <a:xfrm>
            <a:off x="-15875" y="-99392"/>
            <a:ext cx="9144000" cy="819150"/>
          </a:xfrm>
          <a:prstGeom prst="rect">
            <a:avLst/>
          </a:prstGeom>
          <a:solidFill>
            <a:srgbClr val="E2F7F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13315" name="正方形/長方形 15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ja-JP" sz="1800"/>
          </a:p>
        </p:txBody>
      </p:sp>
      <p:sp>
        <p:nvSpPr>
          <p:cNvPr id="13323" name="Text Box 44"/>
          <p:cNvSpPr txBox="1">
            <a:spLocks noChangeArrowheads="1"/>
          </p:cNvSpPr>
          <p:nvPr/>
        </p:nvSpPr>
        <p:spPr bwMode="auto">
          <a:xfrm>
            <a:off x="674043" y="59482"/>
            <a:ext cx="802040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  <a:defRPr/>
            </a:pPr>
            <a:r>
              <a:rPr lang="en-US" altLang="ja-JP" b="1" dirty="0"/>
              <a:t>DNA</a:t>
            </a:r>
            <a:r>
              <a:rPr lang="ja-JP" altLang="en-US" b="1" dirty="0"/>
              <a:t>分解酵素（</a:t>
            </a:r>
            <a:r>
              <a:rPr lang="en-US" altLang="ja-JP" b="1" dirty="0"/>
              <a:t>DNase</a:t>
            </a:r>
            <a:r>
              <a:rPr lang="ja-JP" altLang="en-US" b="1" dirty="0"/>
              <a:t>）</a:t>
            </a:r>
            <a:endParaRPr lang="en-US" altLang="ja-JP" b="1" dirty="0"/>
          </a:p>
        </p:txBody>
      </p:sp>
      <p:grpSp>
        <p:nvGrpSpPr>
          <p:cNvPr id="15" name="グループ化 14"/>
          <p:cNvGrpSpPr/>
          <p:nvPr/>
        </p:nvGrpSpPr>
        <p:grpSpPr>
          <a:xfrm>
            <a:off x="3448447" y="1085503"/>
            <a:ext cx="5657261" cy="4320480"/>
            <a:chOff x="263736" y="1403251"/>
            <a:chExt cx="5657261" cy="4320480"/>
          </a:xfrm>
        </p:grpSpPr>
        <p:pic>
          <p:nvPicPr>
            <p:cNvPr id="14" name="図 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3528" y="1403251"/>
              <a:ext cx="5597469" cy="4320480"/>
            </a:xfrm>
            <a:prstGeom prst="rect">
              <a:avLst/>
            </a:prstGeom>
          </p:spPr>
        </p:pic>
        <p:sp>
          <p:nvSpPr>
            <p:cNvPr id="305" name="Text Box 44">
              <a:extLst>
                <a:ext uri="{FF2B5EF4-FFF2-40B4-BE49-F238E27FC236}">
                  <a16:creationId xmlns:a16="http://schemas.microsoft.com/office/drawing/2014/main" id="{54395E5E-06B0-4B64-9FD6-BB9218E38A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6634" y="2636912"/>
              <a:ext cx="1728486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spcBef>
                  <a:spcPts val="0"/>
                </a:spcBef>
                <a:buFontTx/>
                <a:buNone/>
                <a:defRPr/>
              </a:pPr>
              <a:r>
                <a:rPr lang="en-US" altLang="ja-JP" sz="1800" b="1" dirty="0"/>
                <a:t>DNase</a:t>
              </a:r>
              <a:r>
                <a:rPr lang="ja-JP" altLang="en-US" sz="1800" b="1" dirty="0"/>
                <a:t> </a:t>
              </a:r>
              <a:r>
                <a:rPr lang="en-US" altLang="ja-JP" sz="1800" b="1" dirty="0"/>
                <a:t>I</a:t>
              </a:r>
            </a:p>
          </p:txBody>
        </p:sp>
        <p:sp>
          <p:nvSpPr>
            <p:cNvPr id="308" name="Text Box 44">
              <a:extLst>
                <a:ext uri="{FF2B5EF4-FFF2-40B4-BE49-F238E27FC236}">
                  <a16:creationId xmlns:a16="http://schemas.microsoft.com/office/drawing/2014/main" id="{54395E5E-06B0-4B64-9FD6-BB9218E38A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3736" y="3573016"/>
              <a:ext cx="1728486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spcBef>
                  <a:spcPts val="0"/>
                </a:spcBef>
                <a:buFontTx/>
                <a:buNone/>
                <a:defRPr/>
              </a:pPr>
              <a:r>
                <a:rPr lang="en-US" altLang="ja-JP" sz="1800" b="1" dirty="0"/>
                <a:t>DNase</a:t>
              </a:r>
              <a:r>
                <a:rPr lang="ja-JP" altLang="en-US" sz="1800" b="1" dirty="0"/>
                <a:t> </a:t>
              </a:r>
              <a:r>
                <a:rPr lang="en-US" altLang="ja-JP" sz="1800" b="1" dirty="0"/>
                <a:t>II</a:t>
              </a:r>
            </a:p>
          </p:txBody>
        </p:sp>
        <p:sp>
          <p:nvSpPr>
            <p:cNvPr id="309" name="Text Box 44">
              <a:extLst>
                <a:ext uri="{FF2B5EF4-FFF2-40B4-BE49-F238E27FC236}">
                  <a16:creationId xmlns:a16="http://schemas.microsoft.com/office/drawing/2014/main" id="{54395E5E-06B0-4B64-9FD6-BB9218E38A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41612" y="2574429"/>
              <a:ext cx="1728486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spcBef>
                  <a:spcPts val="0"/>
                </a:spcBef>
                <a:buFontTx/>
                <a:buNone/>
                <a:defRPr/>
              </a:pPr>
              <a:r>
                <a:rPr lang="en-US" altLang="ja-JP" sz="1800" b="1" dirty="0"/>
                <a:t>DNase</a:t>
              </a:r>
              <a:r>
                <a:rPr lang="ja-JP" altLang="en-US" sz="1800" b="1" dirty="0"/>
                <a:t> </a:t>
              </a:r>
              <a:r>
                <a:rPr lang="en-US" altLang="ja-JP" sz="1800" b="1" dirty="0"/>
                <a:t>I</a:t>
              </a:r>
            </a:p>
          </p:txBody>
        </p:sp>
        <p:sp>
          <p:nvSpPr>
            <p:cNvPr id="310" name="Text Box 44">
              <a:extLst>
                <a:ext uri="{FF2B5EF4-FFF2-40B4-BE49-F238E27FC236}">
                  <a16:creationId xmlns:a16="http://schemas.microsoft.com/office/drawing/2014/main" id="{54395E5E-06B0-4B64-9FD6-BB9218E38A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36279" y="3861281"/>
              <a:ext cx="1728486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spcBef>
                  <a:spcPts val="0"/>
                </a:spcBef>
                <a:buFontTx/>
                <a:buNone/>
                <a:defRPr/>
              </a:pPr>
              <a:r>
                <a:rPr lang="en-US" altLang="ja-JP" sz="1800" b="1" dirty="0"/>
                <a:t>DNase</a:t>
              </a:r>
              <a:r>
                <a:rPr lang="ja-JP" altLang="en-US" sz="1800" b="1" dirty="0"/>
                <a:t> </a:t>
              </a:r>
              <a:r>
                <a:rPr lang="en-US" altLang="ja-JP" sz="1800" b="1" dirty="0"/>
                <a:t>II</a:t>
              </a:r>
            </a:p>
          </p:txBody>
        </p:sp>
      </p:grpSp>
      <p:sp>
        <p:nvSpPr>
          <p:cNvPr id="311" name="Text Box 44">
            <a:extLst>
              <a:ext uri="{FF2B5EF4-FFF2-40B4-BE49-F238E27FC236}">
                <a16:creationId xmlns:a16="http://schemas.microsoft.com/office/drawing/2014/main" id="{54395E5E-06B0-4B64-9FD6-BB9218E38A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4753" y="1023020"/>
            <a:ext cx="172848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ts val="0"/>
              </a:spcBef>
              <a:buFontTx/>
              <a:buNone/>
              <a:defRPr/>
            </a:pPr>
            <a:r>
              <a:rPr lang="en-US" altLang="ja-JP" sz="1600" dirty="0"/>
              <a:t>Base; </a:t>
            </a:r>
            <a:r>
              <a:rPr lang="ja-JP" altLang="en-US" sz="1600" dirty="0"/>
              <a:t>塩基</a:t>
            </a:r>
            <a:endParaRPr lang="en-US" altLang="ja-JP" sz="1600" dirty="0"/>
          </a:p>
        </p:txBody>
      </p:sp>
      <p:sp>
        <p:nvSpPr>
          <p:cNvPr id="312" name="Text Box 44">
            <a:extLst>
              <a:ext uri="{FF2B5EF4-FFF2-40B4-BE49-F238E27FC236}">
                <a16:creationId xmlns:a16="http://schemas.microsoft.com/office/drawing/2014/main" id="{54395E5E-06B0-4B64-9FD6-BB9218E38A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5423" y="6093296"/>
            <a:ext cx="475252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ts val="0"/>
              </a:spcBef>
              <a:buFontTx/>
              <a:buNone/>
              <a:defRPr/>
            </a:pPr>
            <a:r>
              <a:rPr lang="en-US" altLang="ja-JP" sz="1800" b="1" dirty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DNase</a:t>
            </a:r>
            <a:r>
              <a:rPr lang="ja-JP" altLang="en-US" sz="1800" b="1" dirty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altLang="ja-JP" sz="1800" b="1" dirty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I </a:t>
            </a:r>
            <a:r>
              <a:rPr lang="ja-JP" altLang="en-US" sz="1800" b="1" dirty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または </a:t>
            </a:r>
            <a:r>
              <a:rPr lang="en-US" altLang="ja-JP" sz="1800" b="1" dirty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DNase II</a:t>
            </a:r>
            <a:r>
              <a:rPr lang="ja-JP" altLang="en-US" sz="1800" b="1" dirty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は、</a:t>
            </a:r>
            <a:r>
              <a:rPr lang="en-US" altLang="ja-JP" sz="1800" b="1" dirty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DNA</a:t>
            </a:r>
            <a:r>
              <a:rPr lang="ja-JP" altLang="en-US" sz="1800" b="1" dirty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鎖の</a:t>
            </a:r>
            <a:endParaRPr lang="en-US" altLang="ja-JP" sz="1800" b="1" dirty="0">
              <a:latin typeface="Arial" panose="020B0604020202020204" pitchFamily="34" charset="0"/>
              <a:ea typeface="ＭＳ ゴシック" panose="020B0609070205080204" pitchFamily="49" charset="-128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buFontTx/>
              <a:buNone/>
              <a:defRPr/>
            </a:pPr>
            <a:r>
              <a:rPr lang="ja-JP" altLang="en-US" sz="1800" b="1" dirty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ホスホジエステル結合を切断する。</a:t>
            </a:r>
            <a:endParaRPr lang="en-US" altLang="ja-JP" sz="1800" b="1" dirty="0">
              <a:latin typeface="Arial" panose="020B0604020202020204" pitchFamily="34" charset="0"/>
              <a:ea typeface="ＭＳ ゴシック" panose="020B0609070205080204" pitchFamily="49" charset="-128"/>
              <a:cs typeface="Arial" panose="020B0604020202020204" pitchFamily="34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5206704" y="5622007"/>
            <a:ext cx="393729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Lucia </a:t>
            </a:r>
            <a:r>
              <a:rPr lang="en-US" altLang="ja-JP" sz="1400" dirty="0" err="1">
                <a:latin typeface="Arial" panose="020B0604020202020204" pitchFamily="34" charset="0"/>
                <a:cs typeface="Arial" panose="020B0604020202020204" pitchFamily="34" charset="0"/>
              </a:rPr>
              <a:t>Krajčík</a:t>
            </a:r>
            <a:r>
              <a:rPr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400" dirty="0" err="1">
                <a:latin typeface="Arial" panose="020B0604020202020204" pitchFamily="34" charset="0"/>
                <a:cs typeface="Arial" panose="020B0604020202020204" pitchFamily="34" charset="0"/>
              </a:rPr>
              <a:t>Lauková</a:t>
            </a:r>
            <a:r>
              <a:rPr lang="ja-JP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et al. Biomolecules 2020</a:t>
            </a:r>
          </a:p>
        </p:txBody>
      </p:sp>
      <p:sp>
        <p:nvSpPr>
          <p:cNvPr id="6" name="正方形/長方形 5"/>
          <p:cNvSpPr/>
          <p:nvPr/>
        </p:nvSpPr>
        <p:spPr>
          <a:xfrm>
            <a:off x="107504" y="4725144"/>
            <a:ext cx="4176464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ja-JP" dirty="0">
                <a:solidFill>
                  <a:srgbClr val="212529"/>
                </a:solidFill>
                <a:latin typeface="Arial" panose="020B0604020202020204" pitchFamily="34" charset="0"/>
              </a:rPr>
              <a:t> DNA</a:t>
            </a:r>
            <a:r>
              <a:rPr lang="ja-JP" altLang="en-US" dirty="0">
                <a:solidFill>
                  <a:srgbClr val="212529"/>
                </a:solidFill>
                <a:latin typeface="Arial" panose="020B0604020202020204" pitchFamily="34" charset="0"/>
              </a:rPr>
              <a:t>を特異的に分解する。</a:t>
            </a:r>
            <a:endParaRPr lang="en-US" altLang="ja-JP" dirty="0">
              <a:solidFill>
                <a:srgbClr val="212529"/>
              </a:solidFill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ja-JP" dirty="0">
                <a:solidFill>
                  <a:srgbClr val="212529"/>
                </a:solidFill>
                <a:latin typeface="Arial" panose="020B0604020202020204" pitchFamily="34" charset="0"/>
              </a:rPr>
              <a:t> 1</a:t>
            </a:r>
            <a:r>
              <a:rPr lang="ja-JP" altLang="en-US" dirty="0">
                <a:solidFill>
                  <a:srgbClr val="212529"/>
                </a:solidFill>
                <a:latin typeface="Arial" panose="020B0604020202020204" pitchFamily="34" charset="0"/>
              </a:rPr>
              <a:t>本鎖と</a:t>
            </a:r>
            <a:r>
              <a:rPr lang="en-US" altLang="ja-JP" dirty="0">
                <a:solidFill>
                  <a:srgbClr val="212529"/>
                </a:solidFill>
                <a:latin typeface="Arial" panose="020B0604020202020204" pitchFamily="34" charset="0"/>
              </a:rPr>
              <a:t>2</a:t>
            </a:r>
            <a:r>
              <a:rPr lang="ja-JP" altLang="en-US" dirty="0">
                <a:solidFill>
                  <a:srgbClr val="212529"/>
                </a:solidFill>
                <a:latin typeface="Arial" panose="020B0604020202020204" pitchFamily="34" charset="0"/>
              </a:rPr>
              <a:t>本鎖の</a:t>
            </a:r>
            <a:r>
              <a:rPr lang="en-US" altLang="ja-JP" dirty="0">
                <a:solidFill>
                  <a:srgbClr val="212529"/>
                </a:solidFill>
                <a:latin typeface="Arial" panose="020B0604020202020204" pitchFamily="34" charset="0"/>
              </a:rPr>
              <a:t>DNA</a:t>
            </a:r>
            <a:r>
              <a:rPr lang="ja-JP" altLang="en-US" dirty="0">
                <a:solidFill>
                  <a:srgbClr val="212529"/>
                </a:solidFill>
                <a:latin typeface="Arial" panose="020B0604020202020204" pitchFamily="34" charset="0"/>
              </a:rPr>
              <a:t>を分解する。</a:t>
            </a:r>
            <a:endParaRPr lang="en-US" altLang="ja-JP" dirty="0">
              <a:solidFill>
                <a:srgbClr val="212529"/>
              </a:solidFill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ja-JP" altLang="en-US" b="0" i="0" dirty="0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 短い</a:t>
            </a:r>
            <a:r>
              <a:rPr lang="en-US" altLang="ja-JP" dirty="0">
                <a:solidFill>
                  <a:srgbClr val="212529"/>
                </a:solidFill>
                <a:latin typeface="Arial" panose="020B0604020202020204" pitchFamily="34" charset="0"/>
              </a:rPr>
              <a:t>DNA</a:t>
            </a:r>
            <a:r>
              <a:rPr lang="ja-JP" altLang="en-US" dirty="0">
                <a:solidFill>
                  <a:srgbClr val="212529"/>
                </a:solidFill>
                <a:latin typeface="Arial" panose="020B0604020202020204" pitchFamily="34" charset="0"/>
              </a:rPr>
              <a:t>断片を生成する。</a:t>
            </a:r>
            <a:endParaRPr lang="en-US" altLang="ja-JP" b="0" i="0" dirty="0">
              <a:solidFill>
                <a:srgbClr val="212529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26" name="グループ化 25"/>
          <p:cNvGrpSpPr/>
          <p:nvPr/>
        </p:nvGrpSpPr>
        <p:grpSpPr>
          <a:xfrm>
            <a:off x="236662" y="1412330"/>
            <a:ext cx="2961853" cy="744463"/>
            <a:chOff x="97979" y="1100361"/>
            <a:chExt cx="2961853" cy="744463"/>
          </a:xfrm>
        </p:grpSpPr>
        <p:sp>
          <p:nvSpPr>
            <p:cNvPr id="9" name="正方形/長方形 8"/>
            <p:cNvSpPr/>
            <p:nvPr/>
          </p:nvSpPr>
          <p:spPr>
            <a:xfrm>
              <a:off x="395536" y="1367057"/>
              <a:ext cx="2232248" cy="45719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正方形/長方形 20"/>
            <p:cNvSpPr/>
            <p:nvPr/>
          </p:nvSpPr>
          <p:spPr>
            <a:xfrm>
              <a:off x="395536" y="1519457"/>
              <a:ext cx="2232248" cy="45719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正方形/長方形 21"/>
            <p:cNvSpPr/>
            <p:nvPr/>
          </p:nvSpPr>
          <p:spPr>
            <a:xfrm>
              <a:off x="107504" y="1196752"/>
              <a:ext cx="43204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sz="1400" dirty="0">
                  <a:latin typeface="Arial" panose="020B0604020202020204" pitchFamily="34" charset="0"/>
                  <a:cs typeface="Arial" panose="020B0604020202020204" pitchFamily="34" charset="0"/>
                </a:rPr>
                <a:t>5’</a:t>
              </a:r>
            </a:p>
          </p:txBody>
        </p:sp>
        <p:sp>
          <p:nvSpPr>
            <p:cNvPr id="23" name="正方形/長方形 22"/>
            <p:cNvSpPr/>
            <p:nvPr/>
          </p:nvSpPr>
          <p:spPr>
            <a:xfrm>
              <a:off x="2627784" y="1436464"/>
              <a:ext cx="43204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sz="1400" dirty="0">
                  <a:latin typeface="Arial" panose="020B0604020202020204" pitchFamily="34" charset="0"/>
                  <a:cs typeface="Arial" panose="020B0604020202020204" pitchFamily="34" charset="0"/>
                </a:rPr>
                <a:t>5’</a:t>
              </a:r>
            </a:p>
          </p:txBody>
        </p:sp>
        <p:sp>
          <p:nvSpPr>
            <p:cNvPr id="24" name="正方形/長方形 23"/>
            <p:cNvSpPr/>
            <p:nvPr/>
          </p:nvSpPr>
          <p:spPr>
            <a:xfrm>
              <a:off x="2627784" y="1196752"/>
              <a:ext cx="43204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sz="1400" dirty="0">
                  <a:latin typeface="Arial" panose="020B0604020202020204" pitchFamily="34" charset="0"/>
                  <a:cs typeface="Arial" panose="020B0604020202020204" pitchFamily="34" charset="0"/>
                </a:rPr>
                <a:t>3’</a:t>
              </a:r>
            </a:p>
          </p:txBody>
        </p:sp>
        <p:sp>
          <p:nvSpPr>
            <p:cNvPr id="25" name="正方形/長方形 24"/>
            <p:cNvSpPr/>
            <p:nvPr/>
          </p:nvSpPr>
          <p:spPr>
            <a:xfrm>
              <a:off x="97979" y="1441351"/>
              <a:ext cx="43204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sz="1400" dirty="0">
                  <a:latin typeface="Arial" panose="020B0604020202020204" pitchFamily="34" charset="0"/>
                  <a:cs typeface="Arial" panose="020B0604020202020204" pitchFamily="34" charset="0"/>
                </a:rPr>
                <a:t>3’</a:t>
              </a:r>
            </a:p>
          </p:txBody>
        </p:sp>
        <p:cxnSp>
          <p:nvCxnSpPr>
            <p:cNvPr id="11" name="直線矢印コネクタ 10"/>
            <p:cNvCxnSpPr/>
            <p:nvPr/>
          </p:nvCxnSpPr>
          <p:spPr>
            <a:xfrm flipV="1">
              <a:off x="611560" y="1628800"/>
              <a:ext cx="0" cy="21602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線矢印コネクタ 27"/>
            <p:cNvCxnSpPr/>
            <p:nvPr/>
          </p:nvCxnSpPr>
          <p:spPr>
            <a:xfrm flipV="1">
              <a:off x="1763688" y="1628800"/>
              <a:ext cx="0" cy="21602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矢印コネクタ 28"/>
            <p:cNvCxnSpPr/>
            <p:nvPr/>
          </p:nvCxnSpPr>
          <p:spPr>
            <a:xfrm flipV="1">
              <a:off x="2051720" y="1628800"/>
              <a:ext cx="0" cy="21602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グループ化 11"/>
            <p:cNvGrpSpPr/>
            <p:nvPr/>
          </p:nvGrpSpPr>
          <p:grpSpPr>
            <a:xfrm>
              <a:off x="971600" y="1100361"/>
              <a:ext cx="288032" cy="216024"/>
              <a:chOff x="1916088" y="1781200"/>
              <a:chExt cx="288032" cy="216024"/>
            </a:xfrm>
          </p:grpSpPr>
          <p:cxnSp>
            <p:nvCxnSpPr>
              <p:cNvPr id="30" name="直線矢印コネクタ 29"/>
              <p:cNvCxnSpPr/>
              <p:nvPr/>
            </p:nvCxnSpPr>
            <p:spPr>
              <a:xfrm>
                <a:off x="1916088" y="1781200"/>
                <a:ext cx="0" cy="216024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線矢印コネクタ 30"/>
              <p:cNvCxnSpPr/>
              <p:nvPr/>
            </p:nvCxnSpPr>
            <p:spPr>
              <a:xfrm>
                <a:off x="2204120" y="1781200"/>
                <a:ext cx="0" cy="216024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" name="グループ化 19"/>
          <p:cNvGrpSpPr/>
          <p:nvPr/>
        </p:nvGrpSpPr>
        <p:grpSpPr>
          <a:xfrm>
            <a:off x="251520" y="2996952"/>
            <a:ext cx="926579" cy="523801"/>
            <a:chOff x="107504" y="2276872"/>
            <a:chExt cx="926579" cy="523801"/>
          </a:xfrm>
        </p:grpSpPr>
        <p:sp>
          <p:nvSpPr>
            <p:cNvPr id="33" name="正方形/長方形 32"/>
            <p:cNvSpPr/>
            <p:nvPr/>
          </p:nvSpPr>
          <p:spPr>
            <a:xfrm>
              <a:off x="395536" y="2447177"/>
              <a:ext cx="216000" cy="45719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正方形/長方形 33"/>
            <p:cNvSpPr/>
            <p:nvPr/>
          </p:nvSpPr>
          <p:spPr>
            <a:xfrm>
              <a:off x="395536" y="2580527"/>
              <a:ext cx="216000" cy="45719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正方形/長方形 34"/>
            <p:cNvSpPr/>
            <p:nvPr/>
          </p:nvSpPr>
          <p:spPr>
            <a:xfrm>
              <a:off x="107504" y="2276872"/>
              <a:ext cx="43204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sz="1400" dirty="0">
                  <a:latin typeface="Arial" panose="020B0604020202020204" pitchFamily="34" charset="0"/>
                  <a:cs typeface="Arial" panose="020B0604020202020204" pitchFamily="34" charset="0"/>
                </a:rPr>
                <a:t>5’</a:t>
              </a:r>
            </a:p>
          </p:txBody>
        </p:sp>
        <p:sp>
          <p:nvSpPr>
            <p:cNvPr id="36" name="正方形/長方形 35"/>
            <p:cNvSpPr/>
            <p:nvPr/>
          </p:nvSpPr>
          <p:spPr>
            <a:xfrm>
              <a:off x="602035" y="2276872"/>
              <a:ext cx="43204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sz="1400" dirty="0">
                  <a:latin typeface="Arial" panose="020B0604020202020204" pitchFamily="34" charset="0"/>
                  <a:cs typeface="Arial" panose="020B0604020202020204" pitchFamily="34" charset="0"/>
                </a:rPr>
                <a:t>3’</a:t>
              </a:r>
            </a:p>
          </p:txBody>
        </p:sp>
        <p:sp>
          <p:nvSpPr>
            <p:cNvPr id="37" name="正方形/長方形 36"/>
            <p:cNvSpPr/>
            <p:nvPr/>
          </p:nvSpPr>
          <p:spPr>
            <a:xfrm>
              <a:off x="107504" y="2492896"/>
              <a:ext cx="43204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sz="1400" dirty="0">
                  <a:latin typeface="Arial" panose="020B0604020202020204" pitchFamily="34" charset="0"/>
                  <a:cs typeface="Arial" panose="020B0604020202020204" pitchFamily="34" charset="0"/>
                </a:rPr>
                <a:t>3’</a:t>
              </a:r>
            </a:p>
          </p:txBody>
        </p:sp>
        <p:sp>
          <p:nvSpPr>
            <p:cNvPr id="38" name="正方形/長方形 37"/>
            <p:cNvSpPr/>
            <p:nvPr/>
          </p:nvSpPr>
          <p:spPr>
            <a:xfrm>
              <a:off x="602035" y="2492201"/>
              <a:ext cx="43204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sz="1400" dirty="0">
                  <a:latin typeface="Arial" panose="020B0604020202020204" pitchFamily="34" charset="0"/>
                  <a:cs typeface="Arial" panose="020B0604020202020204" pitchFamily="34" charset="0"/>
                </a:rPr>
                <a:t>5’</a:t>
              </a:r>
            </a:p>
          </p:txBody>
        </p:sp>
      </p:grpSp>
      <p:grpSp>
        <p:nvGrpSpPr>
          <p:cNvPr id="13" name="グループ化 12"/>
          <p:cNvGrpSpPr/>
          <p:nvPr/>
        </p:nvGrpSpPr>
        <p:grpSpPr>
          <a:xfrm>
            <a:off x="177602" y="3573016"/>
            <a:ext cx="1277094" cy="529134"/>
            <a:chOff x="770434" y="2698700"/>
            <a:chExt cx="1277094" cy="529134"/>
          </a:xfrm>
        </p:grpSpPr>
        <p:sp>
          <p:nvSpPr>
            <p:cNvPr id="39" name="正方形/長方形 38"/>
            <p:cNvSpPr/>
            <p:nvPr/>
          </p:nvSpPr>
          <p:spPr>
            <a:xfrm>
              <a:off x="1043672" y="2879225"/>
              <a:ext cx="576000" cy="45719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正方形/長方形 39"/>
            <p:cNvSpPr/>
            <p:nvPr/>
          </p:nvSpPr>
          <p:spPr>
            <a:xfrm>
              <a:off x="1043672" y="3016002"/>
              <a:ext cx="576000" cy="45719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" name="正方形/長方形 40"/>
            <p:cNvSpPr/>
            <p:nvPr/>
          </p:nvSpPr>
          <p:spPr>
            <a:xfrm>
              <a:off x="770434" y="2698700"/>
              <a:ext cx="43204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sz="1400" dirty="0">
                  <a:latin typeface="Arial" panose="020B0604020202020204" pitchFamily="34" charset="0"/>
                  <a:cs typeface="Arial" panose="020B0604020202020204" pitchFamily="34" charset="0"/>
                </a:rPr>
                <a:t>5’</a:t>
              </a:r>
            </a:p>
          </p:txBody>
        </p:sp>
        <p:sp>
          <p:nvSpPr>
            <p:cNvPr id="42" name="正方形/長方形 41"/>
            <p:cNvSpPr/>
            <p:nvPr/>
          </p:nvSpPr>
          <p:spPr>
            <a:xfrm>
              <a:off x="770434" y="2914724"/>
              <a:ext cx="43204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sz="1400" dirty="0">
                  <a:latin typeface="Arial" panose="020B0604020202020204" pitchFamily="34" charset="0"/>
                  <a:cs typeface="Arial" panose="020B0604020202020204" pitchFamily="34" charset="0"/>
                </a:rPr>
                <a:t>3’</a:t>
              </a:r>
            </a:p>
          </p:txBody>
        </p:sp>
        <p:sp>
          <p:nvSpPr>
            <p:cNvPr id="45" name="正方形/長方形 44"/>
            <p:cNvSpPr/>
            <p:nvPr/>
          </p:nvSpPr>
          <p:spPr>
            <a:xfrm>
              <a:off x="1615480" y="2704728"/>
              <a:ext cx="43204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sz="1400" dirty="0">
                  <a:latin typeface="Arial" panose="020B0604020202020204" pitchFamily="34" charset="0"/>
                  <a:cs typeface="Arial" panose="020B0604020202020204" pitchFamily="34" charset="0"/>
                </a:rPr>
                <a:t>3’</a:t>
              </a:r>
            </a:p>
          </p:txBody>
        </p:sp>
        <p:sp>
          <p:nvSpPr>
            <p:cNvPr id="46" name="正方形/長方形 45"/>
            <p:cNvSpPr/>
            <p:nvPr/>
          </p:nvSpPr>
          <p:spPr>
            <a:xfrm>
              <a:off x="1615480" y="2920057"/>
              <a:ext cx="43204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sz="1400" dirty="0">
                  <a:latin typeface="Arial" panose="020B0604020202020204" pitchFamily="34" charset="0"/>
                  <a:cs typeface="Arial" panose="020B0604020202020204" pitchFamily="34" charset="0"/>
                </a:rPr>
                <a:t>5’</a:t>
              </a:r>
            </a:p>
          </p:txBody>
        </p:sp>
      </p:grpSp>
      <p:grpSp>
        <p:nvGrpSpPr>
          <p:cNvPr id="17" name="グループ化 16"/>
          <p:cNvGrpSpPr/>
          <p:nvPr/>
        </p:nvGrpSpPr>
        <p:grpSpPr>
          <a:xfrm>
            <a:off x="1331640" y="3717032"/>
            <a:ext cx="2073374" cy="527993"/>
            <a:chOff x="410394" y="3102868"/>
            <a:chExt cx="2073374" cy="527993"/>
          </a:xfrm>
        </p:grpSpPr>
        <p:sp>
          <p:nvSpPr>
            <p:cNvPr id="48" name="正方形/長方形 47"/>
            <p:cNvSpPr/>
            <p:nvPr/>
          </p:nvSpPr>
          <p:spPr>
            <a:xfrm>
              <a:off x="683568" y="3284984"/>
              <a:ext cx="1368000" cy="45719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" name="正方形/長方形 48"/>
            <p:cNvSpPr/>
            <p:nvPr/>
          </p:nvSpPr>
          <p:spPr>
            <a:xfrm>
              <a:off x="683568" y="3418334"/>
              <a:ext cx="1368000" cy="45719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" name="正方形/長方形 49"/>
            <p:cNvSpPr/>
            <p:nvPr/>
          </p:nvSpPr>
          <p:spPr>
            <a:xfrm>
              <a:off x="410394" y="3107060"/>
              <a:ext cx="43204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sz="1400" dirty="0">
                  <a:latin typeface="Arial" panose="020B0604020202020204" pitchFamily="34" charset="0"/>
                  <a:cs typeface="Arial" panose="020B0604020202020204" pitchFamily="34" charset="0"/>
                </a:rPr>
                <a:t>5’</a:t>
              </a:r>
            </a:p>
          </p:txBody>
        </p:sp>
        <p:sp>
          <p:nvSpPr>
            <p:cNvPr id="51" name="正方形/長方形 50"/>
            <p:cNvSpPr/>
            <p:nvPr/>
          </p:nvSpPr>
          <p:spPr>
            <a:xfrm>
              <a:off x="410394" y="3323084"/>
              <a:ext cx="43204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sz="1400" dirty="0">
                  <a:latin typeface="Arial" panose="020B0604020202020204" pitchFamily="34" charset="0"/>
                  <a:cs typeface="Arial" panose="020B0604020202020204" pitchFamily="34" charset="0"/>
                </a:rPr>
                <a:t>3’</a:t>
              </a:r>
            </a:p>
          </p:txBody>
        </p:sp>
        <p:sp>
          <p:nvSpPr>
            <p:cNvPr id="52" name="正方形/長方形 51"/>
            <p:cNvSpPr/>
            <p:nvPr/>
          </p:nvSpPr>
          <p:spPr>
            <a:xfrm>
              <a:off x="2051720" y="3102868"/>
              <a:ext cx="43204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sz="1400" dirty="0">
                  <a:latin typeface="Arial" panose="020B0604020202020204" pitchFamily="34" charset="0"/>
                  <a:cs typeface="Arial" panose="020B0604020202020204" pitchFamily="34" charset="0"/>
                </a:rPr>
                <a:t>3’</a:t>
              </a:r>
            </a:p>
          </p:txBody>
        </p:sp>
        <p:sp>
          <p:nvSpPr>
            <p:cNvPr id="53" name="正方形/長方形 52"/>
            <p:cNvSpPr/>
            <p:nvPr/>
          </p:nvSpPr>
          <p:spPr>
            <a:xfrm>
              <a:off x="2051720" y="3318197"/>
              <a:ext cx="43204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sz="1400" dirty="0">
                  <a:latin typeface="Arial" panose="020B0604020202020204" pitchFamily="34" charset="0"/>
                  <a:cs typeface="Arial" panose="020B0604020202020204" pitchFamily="34" charset="0"/>
                </a:rPr>
                <a:t>5’</a:t>
              </a:r>
            </a:p>
          </p:txBody>
        </p:sp>
      </p:grpSp>
      <p:grpSp>
        <p:nvGrpSpPr>
          <p:cNvPr id="18" name="グループ化 17"/>
          <p:cNvGrpSpPr/>
          <p:nvPr/>
        </p:nvGrpSpPr>
        <p:grpSpPr>
          <a:xfrm>
            <a:off x="1115616" y="3068960"/>
            <a:ext cx="1343769" cy="527993"/>
            <a:chOff x="616893" y="3831778"/>
            <a:chExt cx="1343769" cy="527993"/>
          </a:xfrm>
        </p:grpSpPr>
        <p:sp>
          <p:nvSpPr>
            <p:cNvPr id="55" name="正方形/長方形 54"/>
            <p:cNvSpPr/>
            <p:nvPr/>
          </p:nvSpPr>
          <p:spPr>
            <a:xfrm>
              <a:off x="899592" y="4005064"/>
              <a:ext cx="648000" cy="45719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" name="正方形/長方形 55"/>
            <p:cNvSpPr/>
            <p:nvPr/>
          </p:nvSpPr>
          <p:spPr>
            <a:xfrm>
              <a:off x="899592" y="4143747"/>
              <a:ext cx="648000" cy="45719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" name="正方形/長方形 56"/>
            <p:cNvSpPr/>
            <p:nvPr/>
          </p:nvSpPr>
          <p:spPr>
            <a:xfrm>
              <a:off x="616893" y="3831778"/>
              <a:ext cx="43204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sz="1400" dirty="0">
                  <a:latin typeface="Arial" panose="020B0604020202020204" pitchFamily="34" charset="0"/>
                  <a:cs typeface="Arial" panose="020B0604020202020204" pitchFamily="34" charset="0"/>
                </a:rPr>
                <a:t>5’</a:t>
              </a:r>
            </a:p>
          </p:txBody>
        </p:sp>
        <p:sp>
          <p:nvSpPr>
            <p:cNvPr id="58" name="正方形/長方形 57"/>
            <p:cNvSpPr/>
            <p:nvPr/>
          </p:nvSpPr>
          <p:spPr>
            <a:xfrm>
              <a:off x="616893" y="4047802"/>
              <a:ext cx="43204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sz="1400" dirty="0">
                  <a:latin typeface="Arial" panose="020B0604020202020204" pitchFamily="34" charset="0"/>
                  <a:cs typeface="Arial" panose="020B0604020202020204" pitchFamily="34" charset="0"/>
                </a:rPr>
                <a:t>3’</a:t>
              </a:r>
            </a:p>
          </p:txBody>
        </p:sp>
        <p:sp>
          <p:nvSpPr>
            <p:cNvPr id="59" name="正方形/長方形 58"/>
            <p:cNvSpPr/>
            <p:nvPr/>
          </p:nvSpPr>
          <p:spPr>
            <a:xfrm>
              <a:off x="1528614" y="3836665"/>
              <a:ext cx="43204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sz="1400" dirty="0">
                  <a:latin typeface="Arial" panose="020B0604020202020204" pitchFamily="34" charset="0"/>
                  <a:cs typeface="Arial" panose="020B0604020202020204" pitchFamily="34" charset="0"/>
                </a:rPr>
                <a:t>3’</a:t>
              </a:r>
            </a:p>
          </p:txBody>
        </p:sp>
        <p:sp>
          <p:nvSpPr>
            <p:cNvPr id="60" name="正方形/長方形 59"/>
            <p:cNvSpPr/>
            <p:nvPr/>
          </p:nvSpPr>
          <p:spPr>
            <a:xfrm>
              <a:off x="1528614" y="4051994"/>
              <a:ext cx="43204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sz="1400" dirty="0">
                  <a:latin typeface="Arial" panose="020B0604020202020204" pitchFamily="34" charset="0"/>
                  <a:cs typeface="Arial" panose="020B0604020202020204" pitchFamily="34" charset="0"/>
                </a:rPr>
                <a:t>5’</a:t>
              </a:r>
            </a:p>
          </p:txBody>
        </p:sp>
      </p:grpSp>
      <p:grpSp>
        <p:nvGrpSpPr>
          <p:cNvPr id="19" name="グループ化 18"/>
          <p:cNvGrpSpPr/>
          <p:nvPr/>
        </p:nvGrpSpPr>
        <p:grpSpPr>
          <a:xfrm>
            <a:off x="2267744" y="3284984"/>
            <a:ext cx="1013445" cy="523801"/>
            <a:chOff x="1235249" y="2108473"/>
            <a:chExt cx="1013445" cy="523801"/>
          </a:xfrm>
        </p:grpSpPr>
        <p:sp>
          <p:nvSpPr>
            <p:cNvPr id="62" name="正方形/長方形 61"/>
            <p:cNvSpPr/>
            <p:nvPr/>
          </p:nvSpPr>
          <p:spPr>
            <a:xfrm>
              <a:off x="1547664" y="2276872"/>
              <a:ext cx="288000" cy="45719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" name="正方形/長方形 62"/>
            <p:cNvSpPr/>
            <p:nvPr/>
          </p:nvSpPr>
          <p:spPr>
            <a:xfrm>
              <a:off x="1547664" y="2419747"/>
              <a:ext cx="288000" cy="45719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4" name="正方形/長方形 63"/>
            <p:cNvSpPr/>
            <p:nvPr/>
          </p:nvSpPr>
          <p:spPr>
            <a:xfrm>
              <a:off x="1816646" y="2108473"/>
              <a:ext cx="43204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sz="1400" dirty="0">
                  <a:latin typeface="Arial" panose="020B0604020202020204" pitchFamily="34" charset="0"/>
                  <a:cs typeface="Arial" panose="020B0604020202020204" pitchFamily="34" charset="0"/>
                </a:rPr>
                <a:t>3’</a:t>
              </a:r>
            </a:p>
          </p:txBody>
        </p:sp>
        <p:sp>
          <p:nvSpPr>
            <p:cNvPr id="65" name="正方形/長方形 64"/>
            <p:cNvSpPr/>
            <p:nvPr/>
          </p:nvSpPr>
          <p:spPr>
            <a:xfrm>
              <a:off x="1816646" y="2323802"/>
              <a:ext cx="43204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sz="1400" dirty="0">
                  <a:latin typeface="Arial" panose="020B0604020202020204" pitchFamily="34" charset="0"/>
                  <a:cs typeface="Arial" panose="020B0604020202020204" pitchFamily="34" charset="0"/>
                </a:rPr>
                <a:t>5’</a:t>
              </a:r>
            </a:p>
          </p:txBody>
        </p:sp>
        <p:sp>
          <p:nvSpPr>
            <p:cNvPr id="66" name="正方形/長方形 65"/>
            <p:cNvSpPr/>
            <p:nvPr/>
          </p:nvSpPr>
          <p:spPr>
            <a:xfrm>
              <a:off x="1235249" y="2108473"/>
              <a:ext cx="43204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sz="1400" dirty="0">
                  <a:latin typeface="Arial" panose="020B0604020202020204" pitchFamily="34" charset="0"/>
                  <a:cs typeface="Arial" panose="020B0604020202020204" pitchFamily="34" charset="0"/>
                </a:rPr>
                <a:t>5’</a:t>
              </a:r>
            </a:p>
          </p:txBody>
        </p:sp>
        <p:sp>
          <p:nvSpPr>
            <p:cNvPr id="67" name="正方形/長方形 66"/>
            <p:cNvSpPr/>
            <p:nvPr/>
          </p:nvSpPr>
          <p:spPr>
            <a:xfrm>
              <a:off x="1235249" y="2324497"/>
              <a:ext cx="43204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sz="1400" dirty="0">
                  <a:latin typeface="Arial" panose="020B0604020202020204" pitchFamily="34" charset="0"/>
                  <a:cs typeface="Arial" panose="020B0604020202020204" pitchFamily="34" charset="0"/>
                </a:rPr>
                <a:t>3’</a:t>
              </a:r>
            </a:p>
          </p:txBody>
        </p:sp>
      </p:grpSp>
      <p:sp>
        <p:nvSpPr>
          <p:cNvPr id="27" name="下矢印 26"/>
          <p:cNvSpPr/>
          <p:nvPr/>
        </p:nvSpPr>
        <p:spPr>
          <a:xfrm>
            <a:off x="1532806" y="2588841"/>
            <a:ext cx="360040" cy="144016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Text Box 44">
            <a:extLst>
              <a:ext uri="{FF2B5EF4-FFF2-40B4-BE49-F238E27FC236}">
                <a16:creationId xmlns:a16="http://schemas.microsoft.com/office/drawing/2014/main" id="{54395E5E-06B0-4B64-9FD6-BB9218E38A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" y="770037"/>
            <a:ext cx="72008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ts val="0"/>
              </a:spcBef>
              <a:buFontTx/>
              <a:buNone/>
              <a:defRPr/>
            </a:pPr>
            <a:r>
              <a:rPr lang="en-US" altLang="ja-JP" sz="2000" b="1" dirty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A</a:t>
            </a:r>
          </a:p>
        </p:txBody>
      </p:sp>
      <p:sp>
        <p:nvSpPr>
          <p:cNvPr id="73" name="Text Box 44">
            <a:extLst>
              <a:ext uri="{FF2B5EF4-FFF2-40B4-BE49-F238E27FC236}">
                <a16:creationId xmlns:a16="http://schemas.microsoft.com/office/drawing/2014/main" id="{54395E5E-06B0-4B64-9FD6-BB9218E38A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7864" y="764704"/>
            <a:ext cx="72008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ts val="0"/>
              </a:spcBef>
              <a:buFontTx/>
              <a:buNone/>
              <a:defRPr/>
            </a:pPr>
            <a:r>
              <a:rPr lang="en-US" altLang="ja-JP" sz="2000" b="1" dirty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6398123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47FB4A9AFE427940A233F620482391BC" ma:contentTypeVersion="11" ma:contentTypeDescription="新しいドキュメントを作成します。" ma:contentTypeScope="" ma:versionID="7d07c623fcf492d75176e4d028ce0b85">
  <xsd:schema xmlns:xsd="http://www.w3.org/2001/XMLSchema" xmlns:xs="http://www.w3.org/2001/XMLSchema" xmlns:p="http://schemas.microsoft.com/office/2006/metadata/properties" xmlns:ns2="3e488705-4b9b-4213-9659-66b8e8d9e444" xmlns:ns3="b2f9a78e-fb3f-494d-9ca8-51733c1c8360" targetNamespace="http://schemas.microsoft.com/office/2006/metadata/properties" ma:root="true" ma:fieldsID="990307faf57847a09444134dc20b3152" ns2:_="" ns3:_="">
    <xsd:import namespace="3e488705-4b9b-4213-9659-66b8e8d9e444"/>
    <xsd:import namespace="b2f9a78e-fb3f-494d-9ca8-51733c1c836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488705-4b9b-4213-9659-66b8e8d9e44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f9a78e-fb3f-494d-9ca8-51733c1c836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5FA0AB5-3F36-4494-B623-75F76825A5D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e488705-4b9b-4213-9659-66b8e8d9e444"/>
    <ds:schemaRef ds:uri="b2f9a78e-fb3f-494d-9ca8-51733c1c836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551187C-AF2C-4FB4-9B8F-5B3754BCF8B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2E2A52F-3091-4653-851A-81CDD6F31916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b2f9a78e-fb3f-494d-9ca8-51733c1c8360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3e488705-4b9b-4213-9659-66b8e8d9e444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49209</TotalTime>
  <Words>798</Words>
  <Application>Microsoft Office PowerPoint</Application>
  <PresentationFormat>画面に合わせる (4:3)</PresentationFormat>
  <Paragraphs>149</Paragraphs>
  <Slides>6</Slides>
  <Notes>5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11" baseType="lpstr">
      <vt:lpstr>ＭＳ Ｐゴシック</vt:lpstr>
      <vt:lpstr>游ゴシック</vt:lpstr>
      <vt:lpstr>Arial</vt:lpstr>
      <vt:lpstr>Calibri</vt:lpstr>
      <vt:lpstr>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dbio</dc:creator>
  <cp:lastModifiedBy>z5005026 海老名 彩雪</cp:lastModifiedBy>
  <cp:revision>2945</cp:revision>
  <cp:lastPrinted>2024-09-19T01:43:39Z</cp:lastPrinted>
  <dcterms:created xsi:type="dcterms:W3CDTF">2014-06-07T09:35:31Z</dcterms:created>
  <dcterms:modified xsi:type="dcterms:W3CDTF">2025-02-21T03:36:11Z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0x01010047FB4A9AFE427940A233F620482391BC</vt:lpwstr>
  </property>
</Properties>
</file>