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851" r:id="rId5"/>
    <p:sldId id="1283" r:id="rId6"/>
    <p:sldId id="1277" r:id="rId7"/>
    <p:sldId id="1280" r:id="rId8"/>
    <p:sldId id="1284" r:id="rId9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3543"/>
    <a:srgbClr val="FF0066"/>
    <a:srgbClr val="FEFDF7"/>
    <a:srgbClr val="C9CDE8"/>
    <a:srgbClr val="FEF5CA"/>
    <a:srgbClr val="FEF7DB"/>
    <a:srgbClr val="FFFEF9"/>
    <a:srgbClr val="FFF9E6"/>
    <a:srgbClr val="E3EEC5"/>
    <a:srgbClr val="888E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798" autoAdjust="0"/>
    <p:restoredTop sz="95380" autoAdjust="0"/>
  </p:normalViewPr>
  <p:slideViewPr>
    <p:cSldViewPr>
      <p:cViewPr varScale="1">
        <p:scale>
          <a:sx n="113" d="100"/>
          <a:sy n="113" d="100"/>
        </p:scale>
        <p:origin x="1146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54" d="100"/>
        <a:sy n="154" d="100"/>
      </p:scale>
      <p:origin x="0" y="-3909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F24EF7A8-63BF-4DA0-83B7-6815F93CC23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3" y="7"/>
            <a:ext cx="2949421" cy="497597"/>
          </a:xfrm>
          <a:prstGeom prst="rect">
            <a:avLst/>
          </a:prstGeom>
        </p:spPr>
        <p:txBody>
          <a:bodyPr vert="horz" lIns="90557" tIns="45279" rIns="90557" bIns="4527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0AABB71-A4C0-4AB3-8498-3869F5F4D30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6213" y="7"/>
            <a:ext cx="2949421" cy="497597"/>
          </a:xfrm>
          <a:prstGeom prst="rect">
            <a:avLst/>
          </a:prstGeom>
        </p:spPr>
        <p:txBody>
          <a:bodyPr vert="horz" lIns="90557" tIns="45279" rIns="90557" bIns="45279" rtlCol="0"/>
          <a:lstStyle>
            <a:lvl1pPr algn="r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846CD44-9499-4E28-A2AE-25347E17369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3" y="9441746"/>
            <a:ext cx="2949421" cy="497597"/>
          </a:xfrm>
          <a:prstGeom prst="rect">
            <a:avLst/>
          </a:prstGeom>
        </p:spPr>
        <p:txBody>
          <a:bodyPr vert="horz" lIns="90557" tIns="45279" rIns="90557" bIns="4527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0FC044E-0191-4954-9C90-6B8702BA99D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6213" y="9441746"/>
            <a:ext cx="2949421" cy="497597"/>
          </a:xfrm>
          <a:prstGeom prst="rect">
            <a:avLst/>
          </a:prstGeom>
        </p:spPr>
        <p:txBody>
          <a:bodyPr vert="horz" lIns="90557" tIns="45279" rIns="90557" bIns="45279" rtlCol="0" anchor="b"/>
          <a:lstStyle>
            <a:lvl1pPr algn="r">
              <a:defRPr sz="1200"/>
            </a:lvl1pPr>
          </a:lstStyle>
          <a:p>
            <a:fld id="{A988A924-C905-4D5A-9C2C-3B4EC82CC9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6576639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4"/>
            <a:ext cx="2949787" cy="496966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3" y="4"/>
            <a:ext cx="2949787" cy="496966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r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7" tIns="45713" rIns="91427" bIns="4571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3" y="4721187"/>
            <a:ext cx="5445759" cy="4472701"/>
          </a:xfrm>
          <a:prstGeom prst="rect">
            <a:avLst/>
          </a:prstGeom>
        </p:spPr>
        <p:txBody>
          <a:bodyPr vert="horz" lIns="91427" tIns="45713" rIns="91427" bIns="4571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5" y="9440649"/>
            <a:ext cx="2949787" cy="496966"/>
          </a:xfrm>
          <a:prstGeom prst="rect">
            <a:avLst/>
          </a:prstGeom>
        </p:spPr>
        <p:txBody>
          <a:bodyPr vert="horz" lIns="91427" tIns="45713" rIns="91427" bIns="457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3" y="9440649"/>
            <a:ext cx="2949787" cy="496966"/>
          </a:xfrm>
          <a:prstGeom prst="rect">
            <a:avLst/>
          </a:prstGeom>
        </p:spPr>
        <p:txBody>
          <a:bodyPr vert="horz" lIns="91427" tIns="45713" rIns="91427" bIns="45713" rtlCol="0" anchor="b"/>
          <a:lstStyle>
            <a:lvl1pPr algn="r">
              <a:defRPr sz="1200"/>
            </a:lvl1pPr>
          </a:lstStyle>
          <a:p>
            <a:fld id="{F563DCE3-6F10-4CCE-9E8E-47ABB86D0B5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7268136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3012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9414" indent="-288236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52944" indent="-230589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14122" indent="-230589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75299" indent="-230589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36477" indent="-230589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97655" indent="-230589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58832" indent="-230589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920010" indent="-230589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6B0A1184-9F5D-4347-82A9-A87E159430E3}" type="slidenum">
              <a:rPr lang="ja-JP" altLang="en-US" smtClean="0">
                <a:latin typeface="Calibri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ja-JP" altLang="en-US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16949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774" indent="-28299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1960" indent="-226392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4744" indent="-226392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7529" indent="-226392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90313" indent="-226392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3097" indent="-226392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5881" indent="-226392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8666" indent="-226392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A9364233-4301-5443-AC17-DA502B56A2D3}" type="slidenum">
              <a:rPr lang="en-US" altLang="ja-JP" sz="1200">
                <a:latin typeface="Calibri" charset="0"/>
              </a:rPr>
              <a:pPr/>
              <a:t>2</a:t>
            </a:fld>
            <a:endParaRPr lang="en-US" altLang="ja-JP" sz="1200">
              <a:latin typeface="Calibri" charset="0"/>
            </a:endParaRPr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ja-JP" sz="900" dirty="0"/>
          </a:p>
        </p:txBody>
      </p:sp>
    </p:spTree>
    <p:extLst>
      <p:ext uri="{BB962C8B-B14F-4D97-AF65-F5344CB8AC3E}">
        <p14:creationId xmlns:p14="http://schemas.microsoft.com/office/powerpoint/2010/main" val="23579260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249B6A1-46A4-45F7-9CCD-98FB26ECCAC0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88566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249B6A1-46A4-45F7-9CCD-98FB26ECCAC0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8545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774" indent="-28299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1960" indent="-226392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4744" indent="-226392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7529" indent="-226392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90313" indent="-226392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3097" indent="-226392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5881" indent="-226392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8666" indent="-226392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A9364233-4301-5443-AC17-DA502B56A2D3}" type="slidenum">
              <a:rPr lang="en-US" altLang="ja-JP" sz="1200">
                <a:latin typeface="Calibri" charset="0"/>
              </a:rPr>
              <a:pPr/>
              <a:t>5</a:t>
            </a:fld>
            <a:endParaRPr lang="en-US" altLang="ja-JP" sz="1200">
              <a:latin typeface="Calibri" charset="0"/>
            </a:endParaRPr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ja-JP" sz="900" dirty="0"/>
          </a:p>
        </p:txBody>
      </p:sp>
    </p:spTree>
    <p:extLst>
      <p:ext uri="{BB962C8B-B14F-4D97-AF65-F5344CB8AC3E}">
        <p14:creationId xmlns:p14="http://schemas.microsoft.com/office/powerpoint/2010/main" val="1198253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0EBAD-D20E-434D-BB4D-E3228D97690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4891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0EBAD-D20E-434D-BB4D-E3228D97690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8297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0EBAD-D20E-434D-BB4D-E3228D97690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74003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319646-B2DF-4F02-8D4A-1DB2581E75B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72229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0EBAD-D20E-434D-BB4D-E3228D97690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1819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0EBAD-D20E-434D-BB4D-E3228D97690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8294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0EBAD-D20E-434D-BB4D-E3228D97690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5205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0EBAD-D20E-434D-BB4D-E3228D97690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5601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0EBAD-D20E-434D-BB4D-E3228D97690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8449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0EBAD-D20E-434D-BB4D-E3228D97690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4043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0EBAD-D20E-434D-BB4D-E3228D97690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743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0EBAD-D20E-434D-BB4D-E3228D97690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3841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D0EBAD-D20E-434D-BB4D-E3228D97690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9055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正方形/長方形 184"/>
          <p:cNvSpPr/>
          <p:nvPr/>
        </p:nvSpPr>
        <p:spPr>
          <a:xfrm>
            <a:off x="0" y="20338"/>
            <a:ext cx="9144000" cy="91788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Rectangle 2"/>
          <p:cNvSpPr>
            <a:spLocks noChangeArrowheads="1"/>
          </p:cNvSpPr>
          <p:nvPr/>
        </p:nvSpPr>
        <p:spPr bwMode="auto">
          <a:xfrm>
            <a:off x="-91656" y="312685"/>
            <a:ext cx="9649072" cy="46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880" tIns="45940" rIns="91880" bIns="45940">
            <a:spAutoFit/>
          </a:bodyPr>
          <a:lstStyle/>
          <a:p>
            <a:pPr algn="ctr" defTabSz="919163">
              <a:lnSpc>
                <a:spcPts val="2800"/>
              </a:lnSpc>
            </a:pPr>
            <a:r>
              <a:rPr lang="ja-JP" altLang="en-US" sz="3600" b="1">
                <a:latin typeface="Arial" pitchFamily="34" charset="0"/>
                <a:cs typeface="Arial" pitchFamily="34" charset="0"/>
              </a:rPr>
              <a:t>酸化と還元</a:t>
            </a:r>
            <a:endParaRPr lang="en-US" altLang="ja-JP" sz="36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2052" name="正方形/長方形 153"/>
          <p:cNvSpPr>
            <a:spLocks noChangeArrowheads="1"/>
          </p:cNvSpPr>
          <p:nvPr/>
        </p:nvSpPr>
        <p:spPr bwMode="auto">
          <a:xfrm>
            <a:off x="0" y="-11113"/>
            <a:ext cx="9144000" cy="6858001"/>
          </a:xfrm>
          <a:prstGeom prst="rect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/>
            <a:endParaRPr lang="ja-JP" altLang="en-US"/>
          </a:p>
        </p:txBody>
      </p:sp>
      <p:sp>
        <p:nvSpPr>
          <p:cNvPr id="28" name="Text Box 44">
            <a:extLst>
              <a:ext uri="{FF2B5EF4-FFF2-40B4-BE49-F238E27FC236}">
                <a16:creationId xmlns:a16="http://schemas.microsoft.com/office/drawing/2014/main" id="{A2BC8AD0-A5CC-4BBD-A6E8-4E3AAC13BD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9955" y="2588849"/>
            <a:ext cx="762777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0"/>
              </a:spcBef>
              <a:buFontTx/>
              <a:buNone/>
              <a:defRPr/>
            </a:pPr>
            <a:r>
              <a:rPr lang="ja-JP" altLang="en-US" sz="2800" b="1" dirty="0"/>
              <a:t>酸化</a:t>
            </a:r>
            <a:r>
              <a:rPr lang="ja-JP" altLang="en-US" sz="2800" dirty="0"/>
              <a:t>：　　　  失う　　　　　  失う　　　　　  　結合</a:t>
            </a:r>
            <a:endParaRPr lang="en-US" altLang="ja-JP" sz="2800" dirty="0"/>
          </a:p>
        </p:txBody>
      </p:sp>
      <p:sp>
        <p:nvSpPr>
          <p:cNvPr id="34" name="Text Box 44">
            <a:extLst>
              <a:ext uri="{FF2B5EF4-FFF2-40B4-BE49-F238E27FC236}">
                <a16:creationId xmlns:a16="http://schemas.microsoft.com/office/drawing/2014/main" id="{A2BC8AD0-A5CC-4BBD-A6E8-4E3AAC13BD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7976" y="3857781"/>
            <a:ext cx="68673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0"/>
              </a:spcBef>
              <a:buFontTx/>
              <a:buNone/>
              <a:defRPr/>
            </a:pPr>
            <a:r>
              <a:rPr lang="ja-JP" altLang="en-US" sz="2800" b="1" dirty="0"/>
              <a:t>還元</a:t>
            </a:r>
            <a:r>
              <a:rPr lang="ja-JP" altLang="en-US" sz="2800" dirty="0"/>
              <a:t>：　　　  獲得　　　　   結合　　　 　　   失う</a:t>
            </a:r>
            <a:endParaRPr lang="en-US" altLang="ja-JP" sz="2800" dirty="0"/>
          </a:p>
        </p:txBody>
      </p:sp>
      <p:cxnSp>
        <p:nvCxnSpPr>
          <p:cNvPr id="7" name="直線コネクタ 6"/>
          <p:cNvCxnSpPr/>
          <p:nvPr/>
        </p:nvCxnSpPr>
        <p:spPr>
          <a:xfrm flipV="1">
            <a:off x="1588166" y="2267525"/>
            <a:ext cx="6228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 Box 44">
            <a:extLst>
              <a:ext uri="{FF2B5EF4-FFF2-40B4-BE49-F238E27FC236}">
                <a16:creationId xmlns:a16="http://schemas.microsoft.com/office/drawing/2014/main" id="{A2BC8AD0-A5CC-4BBD-A6E8-4E3AAC13BD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7164" y="1546112"/>
            <a:ext cx="166331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0"/>
              </a:spcBef>
              <a:buFontTx/>
              <a:buNone/>
              <a:defRPr/>
            </a:pPr>
            <a:r>
              <a:rPr lang="ja-JP" altLang="en-US" sz="2800" b="1" dirty="0"/>
              <a:t>電子（</a:t>
            </a:r>
            <a:r>
              <a:rPr lang="en-US" altLang="ja-JP" sz="2800" b="1" dirty="0"/>
              <a:t>e</a:t>
            </a:r>
            <a:r>
              <a:rPr lang="en-US" altLang="ja-JP" sz="2800" b="1" baseline="30000" dirty="0"/>
              <a:t>-</a:t>
            </a:r>
            <a:r>
              <a:rPr lang="ja-JP" altLang="en-US" sz="2800" b="1" dirty="0"/>
              <a:t>）</a:t>
            </a:r>
            <a:endParaRPr lang="en-US" altLang="ja-JP" sz="2800" b="1" dirty="0"/>
          </a:p>
        </p:txBody>
      </p:sp>
      <p:sp>
        <p:nvSpPr>
          <p:cNvPr id="36" name="Text Box 44">
            <a:extLst>
              <a:ext uri="{FF2B5EF4-FFF2-40B4-BE49-F238E27FC236}">
                <a16:creationId xmlns:a16="http://schemas.microsoft.com/office/drawing/2014/main" id="{A2BC8AD0-A5CC-4BBD-A6E8-4E3AAC13BD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4501" y="1544507"/>
            <a:ext cx="58688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0"/>
              </a:spcBef>
              <a:buFontTx/>
              <a:buNone/>
              <a:defRPr/>
            </a:pPr>
            <a:r>
              <a:rPr lang="en-US" altLang="ja-JP" sz="2800" b="1"/>
              <a:t>H</a:t>
            </a:r>
          </a:p>
        </p:txBody>
      </p:sp>
      <p:sp>
        <p:nvSpPr>
          <p:cNvPr id="42" name="Text Box 44">
            <a:extLst>
              <a:ext uri="{FF2B5EF4-FFF2-40B4-BE49-F238E27FC236}">
                <a16:creationId xmlns:a16="http://schemas.microsoft.com/office/drawing/2014/main" id="{A2BC8AD0-A5CC-4BBD-A6E8-4E3AAC13BD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03714" y="1552531"/>
            <a:ext cx="58688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0"/>
              </a:spcBef>
              <a:buFontTx/>
              <a:buNone/>
              <a:defRPr/>
            </a:pPr>
            <a:r>
              <a:rPr lang="en-US" altLang="ja-JP" sz="2800" b="1"/>
              <a:t>O</a:t>
            </a:r>
          </a:p>
        </p:txBody>
      </p:sp>
      <p:sp>
        <p:nvSpPr>
          <p:cNvPr id="43" name="Rectangle 2"/>
          <p:cNvSpPr>
            <a:spLocks noChangeArrowheads="1"/>
          </p:cNvSpPr>
          <p:nvPr/>
        </p:nvSpPr>
        <p:spPr bwMode="auto">
          <a:xfrm>
            <a:off x="887482" y="5928303"/>
            <a:ext cx="8158195" cy="45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880" tIns="45940" rIns="91880" bIns="45940">
            <a:spAutoFit/>
          </a:bodyPr>
          <a:lstStyle/>
          <a:p>
            <a:pPr defTabSz="919163">
              <a:lnSpc>
                <a:spcPts val="2800"/>
              </a:lnSpc>
            </a:pPr>
            <a:r>
              <a:rPr lang="ja-JP" altLang="en-US" sz="3200" b="1">
                <a:latin typeface="Arial" pitchFamily="34" charset="0"/>
                <a:cs typeface="Arial" pitchFamily="34" charset="0"/>
              </a:rPr>
              <a:t>酸化と還元は、同時に進行する反応である。</a:t>
            </a:r>
            <a:endParaRPr lang="en-US" altLang="ja-JP" sz="3200" b="1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3808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図 12">
            <a:extLst>
              <a:ext uri="{FF2B5EF4-FFF2-40B4-BE49-F238E27FC236}">
                <a16:creationId xmlns:a16="http://schemas.microsoft.com/office/drawing/2014/main" id="{DFC57990-CD2D-1525-51D9-C9D022A359F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4962" t="16647" r="4465" b="32568"/>
          <a:stretch/>
        </p:blipFill>
        <p:spPr>
          <a:xfrm>
            <a:off x="4722507" y="2001621"/>
            <a:ext cx="2423077" cy="1425520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F598F4C9-FEF8-E110-C750-A776E414EBA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596" t="15002" r="63876" b="30247"/>
          <a:stretch/>
        </p:blipFill>
        <p:spPr>
          <a:xfrm>
            <a:off x="152750" y="1916832"/>
            <a:ext cx="2340257" cy="1536854"/>
          </a:xfrm>
          <a:prstGeom prst="rect">
            <a:avLst/>
          </a:prstGeom>
        </p:spPr>
      </p:pic>
      <p:sp>
        <p:nvSpPr>
          <p:cNvPr id="17" name="正方形/長方形 16"/>
          <p:cNvSpPr/>
          <p:nvPr/>
        </p:nvSpPr>
        <p:spPr>
          <a:xfrm>
            <a:off x="0" y="-34144"/>
            <a:ext cx="9144000" cy="103443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796" name="Title 1"/>
          <p:cNvSpPr txBox="1">
            <a:spLocks/>
          </p:cNvSpPr>
          <p:nvPr/>
        </p:nvSpPr>
        <p:spPr bwMode="auto">
          <a:xfrm>
            <a:off x="156521" y="142423"/>
            <a:ext cx="9144000" cy="72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ja-JP" altLang="en-US" sz="3200" b="1" dirty="0"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ヨウ素の酸化剤としての機能</a:t>
            </a:r>
            <a:endParaRPr lang="en-US" altLang="ja-JP" sz="3200" b="1" dirty="0">
              <a:latin typeface="Arial" panose="020B0604020202020204" pitchFamily="34" charset="0"/>
              <a:ea typeface="ＭＳ ゴシック" panose="020B0609070205080204" pitchFamily="49" charset="-128"/>
              <a:cs typeface="Arial" panose="020B0604020202020204" pitchFamily="34" charset="0"/>
            </a:endParaRPr>
          </a:p>
        </p:txBody>
      </p:sp>
      <p:sp>
        <p:nvSpPr>
          <p:cNvPr id="19" name="正方形/長方形 153"/>
          <p:cNvSpPr>
            <a:spLocks noChangeArrowheads="1"/>
          </p:cNvSpPr>
          <p:nvPr/>
        </p:nvSpPr>
        <p:spPr bwMode="auto">
          <a:xfrm>
            <a:off x="8312" y="0"/>
            <a:ext cx="9144000" cy="6858000"/>
          </a:xfrm>
          <a:prstGeom prst="rect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/>
            <a:endParaRPr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C37970C-4EAB-CBD3-3333-CE36E3CF1C92}"/>
              </a:ext>
            </a:extLst>
          </p:cNvPr>
          <p:cNvSpPr/>
          <p:nvPr/>
        </p:nvSpPr>
        <p:spPr>
          <a:xfrm>
            <a:off x="2628091" y="2685259"/>
            <a:ext cx="10358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b="1" dirty="0"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+     I</a:t>
            </a:r>
            <a:endParaRPr lang="ja-JP" altLang="en-US" sz="2400" b="1" dirty="0">
              <a:latin typeface="Arial" panose="020B0604020202020204" pitchFamily="34" charset="0"/>
              <a:ea typeface="ＭＳ ゴシック" panose="020B0609070205080204" pitchFamily="49" charset="-128"/>
              <a:cs typeface="Arial" panose="020B0604020202020204" pitchFamily="34" charset="0"/>
            </a:endParaRPr>
          </a:p>
        </p:txBody>
      </p: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664CC8AA-2632-2D7A-4347-C22080B75527}"/>
              </a:ext>
            </a:extLst>
          </p:cNvPr>
          <p:cNvCxnSpPr/>
          <p:nvPr/>
        </p:nvCxnSpPr>
        <p:spPr>
          <a:xfrm>
            <a:off x="4025809" y="2908681"/>
            <a:ext cx="612000" cy="0"/>
          </a:xfrm>
          <a:prstGeom prst="line">
            <a:avLst/>
          </a:prstGeom>
          <a:ln w="50800">
            <a:solidFill>
              <a:schemeClr val="tx1"/>
            </a:solidFill>
            <a:headEnd type="none" w="lg" len="lg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44AD8A35-0B5D-7293-A23A-107165E1CC4F}"/>
              </a:ext>
            </a:extLst>
          </p:cNvPr>
          <p:cNvSpPr/>
          <p:nvPr/>
        </p:nvSpPr>
        <p:spPr>
          <a:xfrm>
            <a:off x="7230282" y="2677849"/>
            <a:ext cx="162767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b="1" dirty="0"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+     2HI</a:t>
            </a:r>
            <a:endParaRPr lang="ja-JP" altLang="en-US" sz="2400" b="1" dirty="0">
              <a:latin typeface="Arial" panose="020B0604020202020204" pitchFamily="34" charset="0"/>
              <a:ea typeface="ＭＳ ゴシック" panose="020B0609070205080204" pitchFamily="49" charset="-128"/>
              <a:cs typeface="Arial" panose="020B0604020202020204" pitchFamily="34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CCDBF20-80DD-05EA-F102-09A99AE60198}"/>
              </a:ext>
            </a:extLst>
          </p:cNvPr>
          <p:cNvSpPr txBox="1"/>
          <p:nvPr/>
        </p:nvSpPr>
        <p:spPr>
          <a:xfrm>
            <a:off x="35496" y="3758179"/>
            <a:ext cx="247488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アスコルビン酸</a:t>
            </a:r>
            <a:endParaRPr lang="en-US" altLang="ja-JP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ja-JP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（還元型ビタミン</a:t>
            </a:r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ja-JP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）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7352228-2FB4-D2DC-75EE-B5C9A3AE3CDB}"/>
              </a:ext>
            </a:extLst>
          </p:cNvPr>
          <p:cNvSpPr txBox="1"/>
          <p:nvPr/>
        </p:nvSpPr>
        <p:spPr>
          <a:xfrm>
            <a:off x="4421970" y="3757498"/>
            <a:ext cx="288032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デヒドロアスコルビン酸</a:t>
            </a:r>
            <a:endParaRPr lang="en-US" altLang="ja-JP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ja-JP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（酸化型ビタミン</a:t>
            </a:r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ja-JP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）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664296F-998B-C4D1-FF5F-6ECA31334202}"/>
              </a:ext>
            </a:extLst>
          </p:cNvPr>
          <p:cNvSpPr txBox="1"/>
          <p:nvPr/>
        </p:nvSpPr>
        <p:spPr>
          <a:xfrm>
            <a:off x="2117714" y="3734523"/>
            <a:ext cx="247488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ヨウ素</a:t>
            </a:r>
            <a:endParaRPr lang="en-US" altLang="ja-JP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ja-JP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（茶褐色）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2D24E83-6507-0296-71BA-D156F024FAD6}"/>
              </a:ext>
            </a:extLst>
          </p:cNvPr>
          <p:cNvSpPr txBox="1"/>
          <p:nvPr/>
        </p:nvSpPr>
        <p:spPr>
          <a:xfrm>
            <a:off x="7014258" y="3734523"/>
            <a:ext cx="247488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ヨウ化水素</a:t>
            </a:r>
            <a:endParaRPr lang="en-US" altLang="ja-JP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ja-JP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（無色）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66C70BE9-1572-3FA4-04F5-81C763BB7A00}"/>
              </a:ext>
            </a:extLst>
          </p:cNvPr>
          <p:cNvSpPr/>
          <p:nvPr/>
        </p:nvSpPr>
        <p:spPr>
          <a:xfrm>
            <a:off x="1840284" y="2654411"/>
            <a:ext cx="72026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600" dirty="0"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1</a:t>
            </a:r>
            <a:endParaRPr lang="ja-JP" altLang="en-US" sz="1600" dirty="0">
              <a:latin typeface="Arial" panose="020B0604020202020204" pitchFamily="34" charset="0"/>
              <a:ea typeface="ＭＳ ゴシック" panose="020B0609070205080204" pitchFamily="49" charset="-128"/>
              <a:cs typeface="Arial" panose="020B0604020202020204" pitchFamily="34" charset="0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2BAD3A3E-752E-EAD1-05DC-89F31BFC868B}"/>
              </a:ext>
            </a:extLst>
          </p:cNvPr>
          <p:cNvSpPr/>
          <p:nvPr/>
        </p:nvSpPr>
        <p:spPr>
          <a:xfrm>
            <a:off x="1611803" y="2969982"/>
            <a:ext cx="72026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600" dirty="0"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2</a:t>
            </a:r>
            <a:endParaRPr lang="ja-JP" altLang="en-US" sz="1600" dirty="0">
              <a:latin typeface="Arial" panose="020B0604020202020204" pitchFamily="34" charset="0"/>
              <a:ea typeface="ＭＳ ゴシック" panose="020B0609070205080204" pitchFamily="49" charset="-128"/>
              <a:cs typeface="Arial" panose="020B0604020202020204" pitchFamily="34" charset="0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803D6E85-2112-5870-924F-00393115355E}"/>
              </a:ext>
            </a:extLst>
          </p:cNvPr>
          <p:cNvSpPr/>
          <p:nvPr/>
        </p:nvSpPr>
        <p:spPr>
          <a:xfrm>
            <a:off x="1205056" y="2798419"/>
            <a:ext cx="72026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600" dirty="0"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3</a:t>
            </a:r>
            <a:endParaRPr lang="ja-JP" altLang="en-US" sz="1600" dirty="0">
              <a:latin typeface="Arial" panose="020B0604020202020204" pitchFamily="34" charset="0"/>
              <a:ea typeface="ＭＳ ゴシック" panose="020B0609070205080204" pitchFamily="49" charset="-128"/>
              <a:cs typeface="Arial" panose="020B0604020202020204" pitchFamily="34" charset="0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04564D1C-7BB8-A418-5023-12E7AC11FE4B}"/>
              </a:ext>
            </a:extLst>
          </p:cNvPr>
          <p:cNvSpPr/>
          <p:nvPr/>
        </p:nvSpPr>
        <p:spPr>
          <a:xfrm>
            <a:off x="1253618" y="2342925"/>
            <a:ext cx="72026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600" dirty="0"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4</a:t>
            </a:r>
            <a:endParaRPr lang="ja-JP" altLang="en-US" sz="1600" dirty="0">
              <a:latin typeface="Arial" panose="020B0604020202020204" pitchFamily="34" charset="0"/>
              <a:ea typeface="ＭＳ ゴシック" panose="020B0609070205080204" pitchFamily="49" charset="-128"/>
              <a:cs typeface="Arial" panose="020B0604020202020204" pitchFamily="34" charset="0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D431A23A-53E2-F3A0-9D9C-A1FD33DB3A1F}"/>
              </a:ext>
            </a:extLst>
          </p:cNvPr>
          <p:cNvSpPr/>
          <p:nvPr/>
        </p:nvSpPr>
        <p:spPr>
          <a:xfrm>
            <a:off x="821385" y="2243841"/>
            <a:ext cx="72026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600" dirty="0"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5</a:t>
            </a:r>
            <a:endParaRPr lang="ja-JP" altLang="en-US" sz="1600" dirty="0">
              <a:latin typeface="Arial" panose="020B0604020202020204" pitchFamily="34" charset="0"/>
              <a:ea typeface="ＭＳ ゴシック" panose="020B0609070205080204" pitchFamily="49" charset="-128"/>
              <a:cs typeface="Arial" panose="020B0604020202020204" pitchFamily="34" charset="0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F4497C1C-A5C5-43AA-477F-8113D9BAB552}"/>
              </a:ext>
            </a:extLst>
          </p:cNvPr>
          <p:cNvSpPr/>
          <p:nvPr/>
        </p:nvSpPr>
        <p:spPr>
          <a:xfrm>
            <a:off x="654108" y="2627327"/>
            <a:ext cx="72026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600" dirty="0"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6</a:t>
            </a:r>
            <a:endParaRPr lang="ja-JP" altLang="en-US" sz="1600" dirty="0">
              <a:latin typeface="Arial" panose="020B0604020202020204" pitchFamily="34" charset="0"/>
              <a:ea typeface="ＭＳ ゴシック" panose="020B0609070205080204" pitchFamily="49" charset="-128"/>
              <a:cs typeface="Arial" panose="020B0604020202020204" pitchFamily="34" charset="0"/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7092693E-6C98-FB32-3F90-E58620BF7EAF}"/>
              </a:ext>
            </a:extLst>
          </p:cNvPr>
          <p:cNvSpPr/>
          <p:nvPr/>
        </p:nvSpPr>
        <p:spPr>
          <a:xfrm>
            <a:off x="6210262" y="2968312"/>
            <a:ext cx="72026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600" dirty="0"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2</a:t>
            </a:r>
            <a:endParaRPr lang="ja-JP" altLang="en-US" sz="1600" dirty="0">
              <a:latin typeface="Arial" panose="020B0604020202020204" pitchFamily="34" charset="0"/>
              <a:ea typeface="ＭＳ ゴシック" panose="020B0609070205080204" pitchFamily="49" charset="-128"/>
              <a:cs typeface="Arial" panose="020B0604020202020204" pitchFamily="34" charset="0"/>
            </a:endParaRP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D69217E8-0EE2-4517-D59A-EFDFC3A6E624}"/>
              </a:ext>
            </a:extLst>
          </p:cNvPr>
          <p:cNvSpPr/>
          <p:nvPr/>
        </p:nvSpPr>
        <p:spPr>
          <a:xfrm>
            <a:off x="5803515" y="2796749"/>
            <a:ext cx="72026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600" dirty="0"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3</a:t>
            </a:r>
            <a:endParaRPr lang="ja-JP" altLang="en-US" sz="1600" dirty="0">
              <a:latin typeface="Arial" panose="020B0604020202020204" pitchFamily="34" charset="0"/>
              <a:ea typeface="ＭＳ ゴシック" panose="020B0609070205080204" pitchFamily="49" charset="-128"/>
              <a:cs typeface="Arial" panose="020B0604020202020204" pitchFamily="34" charset="0"/>
            </a:endParaRPr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8532FF78-B0F7-8DC4-7FCF-178F6834819E}"/>
              </a:ext>
            </a:extLst>
          </p:cNvPr>
          <p:cNvSpPr txBox="1">
            <a:spLocks/>
          </p:cNvSpPr>
          <p:nvPr/>
        </p:nvSpPr>
        <p:spPr bwMode="auto">
          <a:xfrm>
            <a:off x="131992" y="5749412"/>
            <a:ext cx="9144000" cy="72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ja-JP" altLang="en-US" b="1" dirty="0"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ヨウ素は、ビタミン</a:t>
            </a:r>
            <a:r>
              <a:rPr lang="en-US" altLang="ja-JP" b="1" dirty="0"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C</a:t>
            </a:r>
            <a:r>
              <a:rPr lang="ja-JP" altLang="en-US" b="1" dirty="0"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を酸化し、還元される。</a:t>
            </a:r>
            <a:endParaRPr lang="en-US" altLang="ja-JP" b="1" dirty="0">
              <a:latin typeface="Arial" panose="020B0604020202020204" pitchFamily="34" charset="0"/>
              <a:ea typeface="ＭＳ ゴシック" panose="020B0609070205080204" pitchFamily="49" charset="-128"/>
              <a:cs typeface="Arial" panose="020B0604020202020204" pitchFamily="34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73C74E5-9FDD-EC23-8E81-63CC4072699D}"/>
              </a:ext>
            </a:extLst>
          </p:cNvPr>
          <p:cNvSpPr txBox="1"/>
          <p:nvPr/>
        </p:nvSpPr>
        <p:spPr>
          <a:xfrm>
            <a:off x="7030699" y="4641788"/>
            <a:ext cx="247488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還元された</a:t>
            </a:r>
            <a:endParaRPr lang="en-US" altLang="ja-JP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ja-JP" alt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状態</a:t>
            </a:r>
          </a:p>
        </p:txBody>
      </p:sp>
    </p:spTree>
    <p:extLst>
      <p:ext uri="{BB962C8B-B14F-4D97-AF65-F5344CB8AC3E}">
        <p14:creationId xmlns:p14="http://schemas.microsoft.com/office/powerpoint/2010/main" val="460484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20" name="図 13319">
            <a:extLst>
              <a:ext uri="{FF2B5EF4-FFF2-40B4-BE49-F238E27FC236}">
                <a16:creationId xmlns:a16="http://schemas.microsoft.com/office/drawing/2014/main" id="{F90EBAF1-BE31-4977-B8F2-D03D642BBE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4923" y="4150597"/>
            <a:ext cx="7546158" cy="2731900"/>
          </a:xfrm>
          <a:prstGeom prst="rect">
            <a:avLst/>
          </a:prstGeom>
        </p:spPr>
      </p:pic>
      <p:sp>
        <p:nvSpPr>
          <p:cNvPr id="4" name="正方形/長方形 3"/>
          <p:cNvSpPr/>
          <p:nvPr/>
        </p:nvSpPr>
        <p:spPr>
          <a:xfrm>
            <a:off x="-15875" y="-261990"/>
            <a:ext cx="9144000" cy="819150"/>
          </a:xfrm>
          <a:prstGeom prst="rect">
            <a:avLst/>
          </a:prstGeom>
          <a:solidFill>
            <a:srgbClr val="E2F7F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defRPr/>
            </a:pPr>
            <a:endParaRPr lang="ja-JP" altLang="en-US"/>
          </a:p>
        </p:txBody>
      </p:sp>
      <p:sp>
        <p:nvSpPr>
          <p:cNvPr id="13323" name="Text Box 44"/>
          <p:cNvSpPr txBox="1">
            <a:spLocks noChangeArrowheads="1"/>
          </p:cNvSpPr>
          <p:nvPr/>
        </p:nvSpPr>
        <p:spPr bwMode="auto">
          <a:xfrm>
            <a:off x="1073099" y="14356"/>
            <a:ext cx="706455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  <a:defRPr/>
            </a:pPr>
            <a:r>
              <a:rPr lang="ja-JP" altLang="en-US" b="1" dirty="0"/>
              <a:t> デンプンの構造</a:t>
            </a:r>
            <a:endParaRPr lang="en-US" altLang="ja-JP" sz="3600" b="1" dirty="0"/>
          </a:p>
        </p:txBody>
      </p:sp>
      <p:sp>
        <p:nvSpPr>
          <p:cNvPr id="13315" name="正方形/長方形 15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1800"/>
          </a:p>
        </p:txBody>
      </p:sp>
      <p:sp>
        <p:nvSpPr>
          <p:cNvPr id="467" name="正方形/長方形 466">
            <a:extLst>
              <a:ext uri="{FF2B5EF4-FFF2-40B4-BE49-F238E27FC236}">
                <a16:creationId xmlns:a16="http://schemas.microsoft.com/office/drawing/2014/main" id="{C9649F31-C745-4EDD-9587-02E1352978DB}"/>
              </a:ext>
            </a:extLst>
          </p:cNvPr>
          <p:cNvSpPr/>
          <p:nvPr/>
        </p:nvSpPr>
        <p:spPr>
          <a:xfrm>
            <a:off x="1116578" y="709372"/>
            <a:ext cx="7306162" cy="8363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700"/>
              </a:lnSpc>
              <a:spcBef>
                <a:spcPts val="600"/>
              </a:spcBef>
              <a:buNone/>
              <a:defRPr/>
            </a:pPr>
            <a:r>
              <a:rPr lang="en-US" altLang="ja-JP" sz="2200" dirty="0">
                <a:latin typeface="Arial" panose="020B0604020202020204" pitchFamily="34" charset="0"/>
                <a:cs typeface="Arial" panose="020B0604020202020204" pitchFamily="34" charset="0"/>
              </a:rPr>
              <a:t>D-</a:t>
            </a:r>
            <a:r>
              <a:rPr lang="ja-JP" altLang="en-US" sz="2200" dirty="0">
                <a:latin typeface="Arial" panose="020B0604020202020204" pitchFamily="34" charset="0"/>
                <a:cs typeface="Arial" panose="020B0604020202020204" pitchFamily="34" charset="0"/>
              </a:rPr>
              <a:t>グルコースが直鎖状に結合（</a:t>
            </a:r>
            <a:r>
              <a:rPr lang="en-US" altLang="ja-JP" sz="2200" dirty="0">
                <a:latin typeface="Arial" panose="020B0604020202020204" pitchFamily="34" charset="0"/>
                <a:cs typeface="Arial" panose="020B0604020202020204" pitchFamily="34" charset="0"/>
              </a:rPr>
              <a:t>α-1,4</a:t>
            </a:r>
            <a:r>
              <a:rPr lang="ja-JP" altLang="en-US" sz="2200" dirty="0">
                <a:latin typeface="Arial" panose="020B0604020202020204" pitchFamily="34" charset="0"/>
                <a:cs typeface="Arial" panose="020B0604020202020204" pitchFamily="34" charset="0"/>
              </a:rPr>
              <a:t>結合）したアミロースと</a:t>
            </a:r>
            <a:endParaRPr lang="en-US" altLang="ja-JP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2700"/>
              </a:lnSpc>
              <a:spcBef>
                <a:spcPts val="600"/>
              </a:spcBef>
              <a:buNone/>
              <a:defRPr/>
            </a:pPr>
            <a:r>
              <a:rPr lang="ja-JP" altLang="en-US" sz="2200" dirty="0">
                <a:latin typeface="Arial" panose="020B0604020202020204" pitchFamily="34" charset="0"/>
                <a:cs typeface="Arial" panose="020B0604020202020204" pitchFamily="34" charset="0"/>
              </a:rPr>
              <a:t>さらに分枝（</a:t>
            </a:r>
            <a:r>
              <a:rPr lang="en-US" altLang="ja-JP" sz="2200" dirty="0">
                <a:latin typeface="Arial" panose="020B0604020202020204" pitchFamily="34" charset="0"/>
                <a:cs typeface="Arial" panose="020B0604020202020204" pitchFamily="34" charset="0"/>
              </a:rPr>
              <a:t>α-1,6</a:t>
            </a:r>
            <a:r>
              <a:rPr lang="ja-JP" altLang="en-US" sz="2200" dirty="0">
                <a:latin typeface="Arial" panose="020B0604020202020204" pitchFamily="34" charset="0"/>
                <a:cs typeface="Arial" panose="020B0604020202020204" pitchFamily="34" charset="0"/>
              </a:rPr>
              <a:t>結合）をもつアミロペクチンの混合物</a:t>
            </a:r>
            <a:endParaRPr lang="en-US" altLang="ja-JP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9" name="正方形/長方形 468">
            <a:extLst>
              <a:ext uri="{FF2B5EF4-FFF2-40B4-BE49-F238E27FC236}">
                <a16:creationId xmlns:a16="http://schemas.microsoft.com/office/drawing/2014/main" id="{3E53EE7A-EC2B-4B24-9E7F-3AFCFFCD129D}"/>
              </a:ext>
            </a:extLst>
          </p:cNvPr>
          <p:cNvSpPr/>
          <p:nvPr/>
        </p:nvSpPr>
        <p:spPr>
          <a:xfrm>
            <a:off x="7308304" y="4974753"/>
            <a:ext cx="202115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100"/>
              </a:lnSpc>
              <a:spcBef>
                <a:spcPts val="600"/>
              </a:spcBef>
              <a:buNone/>
              <a:defRPr/>
            </a:pPr>
            <a:r>
              <a:rPr lang="ja-JP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枝分かれ部分；　　　</a:t>
            </a:r>
            <a:endParaRPr lang="en-US" altLang="ja-JP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2100"/>
              </a:lnSpc>
              <a:spcBef>
                <a:spcPts val="600"/>
              </a:spcBef>
              <a:buNone/>
              <a:defRPr/>
            </a:pPr>
            <a:r>
              <a:rPr lang="ja-JP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α 1 </a:t>
            </a:r>
            <a:r>
              <a:rPr lang="ja-JP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→ </a:t>
            </a:r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ja-JP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結合</a:t>
            </a:r>
            <a:endParaRPr lang="en-US" altLang="ja-JP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313" name="直線矢印コネクタ 13312">
            <a:extLst>
              <a:ext uri="{FF2B5EF4-FFF2-40B4-BE49-F238E27FC236}">
                <a16:creationId xmlns:a16="http://schemas.microsoft.com/office/drawing/2014/main" id="{1BF20964-B53A-4BB4-B367-E387886CC19D}"/>
              </a:ext>
            </a:extLst>
          </p:cNvPr>
          <p:cNvCxnSpPr>
            <a:cxnSpLocks/>
          </p:cNvCxnSpPr>
          <p:nvPr/>
        </p:nvCxnSpPr>
        <p:spPr>
          <a:xfrm flipV="1">
            <a:off x="2167851" y="4941169"/>
            <a:ext cx="0" cy="46340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07566A7A-4C5E-57B4-9A59-968A7C980096}"/>
              </a:ext>
            </a:extLst>
          </p:cNvPr>
          <p:cNvGrpSpPr/>
          <p:nvPr/>
        </p:nvGrpSpPr>
        <p:grpSpPr>
          <a:xfrm>
            <a:off x="1019093" y="1941665"/>
            <a:ext cx="7520318" cy="1513765"/>
            <a:chOff x="1068211" y="1933602"/>
            <a:chExt cx="7520318" cy="1513765"/>
          </a:xfrm>
        </p:grpSpPr>
        <p:grpSp>
          <p:nvGrpSpPr>
            <p:cNvPr id="9" name="グループ化 8">
              <a:extLst>
                <a:ext uri="{FF2B5EF4-FFF2-40B4-BE49-F238E27FC236}">
                  <a16:creationId xmlns:a16="http://schemas.microsoft.com/office/drawing/2014/main" id="{81089E9A-52A0-2998-1F64-DD9754B4435C}"/>
                </a:ext>
              </a:extLst>
            </p:cNvPr>
            <p:cNvGrpSpPr/>
            <p:nvPr/>
          </p:nvGrpSpPr>
          <p:grpSpPr>
            <a:xfrm>
              <a:off x="1068211" y="1933602"/>
              <a:ext cx="7520318" cy="1364649"/>
              <a:chOff x="759142" y="2042695"/>
              <a:chExt cx="7520318" cy="1364649"/>
            </a:xfrm>
          </p:grpSpPr>
          <p:pic>
            <p:nvPicPr>
              <p:cNvPr id="6" name="図 5">
                <a:extLst>
                  <a:ext uri="{FF2B5EF4-FFF2-40B4-BE49-F238E27FC236}">
                    <a16:creationId xmlns:a16="http://schemas.microsoft.com/office/drawing/2014/main" id="{68945F01-ADF5-A171-400C-B0E709C67F1D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/>
              <a:srcRect t="50664" r="24475"/>
              <a:stretch/>
            </p:blipFill>
            <p:spPr>
              <a:xfrm>
                <a:off x="759142" y="2042695"/>
                <a:ext cx="5699294" cy="1347805"/>
              </a:xfrm>
              <a:prstGeom prst="rect">
                <a:avLst/>
              </a:prstGeom>
            </p:spPr>
          </p:pic>
          <p:pic>
            <p:nvPicPr>
              <p:cNvPr id="8" name="図 7">
                <a:extLst>
                  <a:ext uri="{FF2B5EF4-FFF2-40B4-BE49-F238E27FC236}">
                    <a16:creationId xmlns:a16="http://schemas.microsoft.com/office/drawing/2014/main" id="{B4E16B54-569C-14BB-AF60-77F51B7A7F00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/>
              <a:srcRect l="50416" t="50664" r="24675"/>
              <a:stretch/>
            </p:blipFill>
            <p:spPr>
              <a:xfrm>
                <a:off x="6399802" y="2059539"/>
                <a:ext cx="1879658" cy="1347805"/>
              </a:xfrm>
              <a:prstGeom prst="rect">
                <a:avLst/>
              </a:prstGeom>
            </p:spPr>
          </p:pic>
        </p:grpSp>
        <p:sp>
          <p:nvSpPr>
            <p:cNvPr id="12" name="正方形/長方形 11">
              <a:extLst>
                <a:ext uri="{FF2B5EF4-FFF2-40B4-BE49-F238E27FC236}">
                  <a16:creationId xmlns:a16="http://schemas.microsoft.com/office/drawing/2014/main" id="{84113DD7-977D-F561-A411-41BBD840A6FF}"/>
                </a:ext>
              </a:extLst>
            </p:cNvPr>
            <p:cNvSpPr/>
            <p:nvPr/>
          </p:nvSpPr>
          <p:spPr>
            <a:xfrm>
              <a:off x="1966615" y="3085730"/>
              <a:ext cx="1819072" cy="36163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ts val="2100"/>
                </a:lnSpc>
                <a:spcBef>
                  <a:spcPts val="600"/>
                </a:spcBef>
                <a:buNone/>
                <a:defRPr/>
              </a:pPr>
              <a:r>
                <a:rPr lang="en-US" altLang="ja-JP" sz="2000" dirty="0">
                  <a:latin typeface="Arial" panose="020B0604020202020204" pitchFamily="34" charset="0"/>
                  <a:cs typeface="Arial" panose="020B0604020202020204" pitchFamily="34" charset="0"/>
                </a:rPr>
                <a:t>α 1 </a:t>
              </a:r>
              <a:r>
                <a:rPr lang="ja-JP" alt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→ </a:t>
              </a:r>
              <a:r>
                <a:rPr lang="en-US" altLang="ja-JP" sz="2000" dirty="0"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  <a:r>
                <a:rPr lang="ja-JP" alt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結合</a:t>
              </a:r>
              <a:endParaRPr lang="en-US" altLang="ja-JP" sz="2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48C0F9BC-4CB4-29D4-6358-991E7075C1C1}"/>
              </a:ext>
            </a:extLst>
          </p:cNvPr>
          <p:cNvSpPr/>
          <p:nvPr/>
        </p:nvSpPr>
        <p:spPr>
          <a:xfrm>
            <a:off x="181376" y="1556416"/>
            <a:ext cx="1819072" cy="3616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100"/>
              </a:lnSpc>
              <a:spcBef>
                <a:spcPts val="600"/>
              </a:spcBef>
              <a:buNone/>
              <a:defRPr/>
            </a:pPr>
            <a:r>
              <a:rPr lang="ja-JP" altLang="en-US" sz="20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Arial" panose="020B0604020202020204" pitchFamily="34" charset="0"/>
              </a:rPr>
              <a:t>アミロース</a:t>
            </a:r>
            <a:endParaRPr lang="en-US" altLang="ja-JP" sz="2000" b="1" dirty="0">
              <a:latin typeface="ＭＳ ゴシック" panose="020B0609070205080204" pitchFamily="49" charset="-128"/>
              <a:ea typeface="ＭＳ ゴシック" panose="020B0609070205080204" pitchFamily="49" charset="-128"/>
              <a:cs typeface="Arial" panose="020B0604020202020204" pitchFamily="34" charset="0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D09F2A16-7479-AAF4-B9E8-D1704D724A64}"/>
              </a:ext>
            </a:extLst>
          </p:cNvPr>
          <p:cNvSpPr/>
          <p:nvPr/>
        </p:nvSpPr>
        <p:spPr>
          <a:xfrm>
            <a:off x="179511" y="3861048"/>
            <a:ext cx="2494311" cy="3616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100"/>
              </a:lnSpc>
              <a:spcBef>
                <a:spcPts val="600"/>
              </a:spcBef>
              <a:buNone/>
              <a:defRPr/>
            </a:pPr>
            <a:r>
              <a:rPr lang="ja-JP" altLang="en-US" sz="20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Arial" panose="020B0604020202020204" pitchFamily="34" charset="0"/>
              </a:rPr>
              <a:t>アミロペクチン</a:t>
            </a:r>
            <a:endParaRPr lang="en-US" altLang="ja-JP" sz="2000" b="1" dirty="0">
              <a:latin typeface="ＭＳ ゴシック" panose="020B0609070205080204" pitchFamily="49" charset="-128"/>
              <a:ea typeface="ＭＳ ゴシック" panose="020B0609070205080204" pitchFamily="49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74303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-15875" y="-261990"/>
            <a:ext cx="9144000" cy="819150"/>
          </a:xfrm>
          <a:prstGeom prst="rect">
            <a:avLst/>
          </a:prstGeom>
          <a:solidFill>
            <a:srgbClr val="E2F7F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defRPr/>
            </a:pPr>
            <a:endParaRPr lang="ja-JP" altLang="en-US"/>
          </a:p>
        </p:txBody>
      </p:sp>
      <p:sp>
        <p:nvSpPr>
          <p:cNvPr id="13323" name="Text Box 44"/>
          <p:cNvSpPr txBox="1">
            <a:spLocks noChangeArrowheads="1"/>
          </p:cNvSpPr>
          <p:nvPr/>
        </p:nvSpPr>
        <p:spPr bwMode="auto">
          <a:xfrm>
            <a:off x="1073099" y="14356"/>
            <a:ext cx="706455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  <a:defRPr/>
            </a:pPr>
            <a:r>
              <a:rPr lang="ja-JP" altLang="en-US" b="1" dirty="0"/>
              <a:t>ヨウ素デンプン反応</a:t>
            </a:r>
            <a:endParaRPr lang="en-US" altLang="ja-JP" sz="3600" b="1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9B24B1BE-B61A-4CD1-93B9-B77ECA434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12598" y="6470027"/>
            <a:ext cx="654482" cy="365125"/>
          </a:xfrm>
        </p:spPr>
        <p:txBody>
          <a:bodyPr/>
          <a:lstStyle/>
          <a:p>
            <a:pPr>
              <a:defRPr/>
            </a:pPr>
            <a:fld id="{23319646-B2DF-4F02-8D4A-1DB2581E75B6}" type="slidenum">
              <a:rPr lang="en-US" altLang="ja-JP" sz="16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4</a:t>
            </a:fld>
            <a:endParaRPr lang="en-US" altLang="ja-JP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15" name="正方形/長方形 15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1800"/>
          </a:p>
        </p:txBody>
      </p:sp>
      <p:sp>
        <p:nvSpPr>
          <p:cNvPr id="84" name="テキスト ボックス 83">
            <a:extLst>
              <a:ext uri="{FF2B5EF4-FFF2-40B4-BE49-F238E27FC236}">
                <a16:creationId xmlns:a16="http://schemas.microsoft.com/office/drawing/2014/main" id="{7F19CB7C-D207-4EF2-8DEC-BB68CDADF971}"/>
              </a:ext>
            </a:extLst>
          </p:cNvPr>
          <p:cNvSpPr txBox="1"/>
          <p:nvPr/>
        </p:nvSpPr>
        <p:spPr>
          <a:xfrm>
            <a:off x="220811" y="693224"/>
            <a:ext cx="917574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b="0" i="0" dirty="0"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･デンプンの直鎖状の部分は、水素結合によりグルコース</a:t>
            </a:r>
            <a:r>
              <a:rPr lang="en-US" altLang="ja-JP" b="0" i="0" dirty="0"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ja-JP" altLang="en-US" b="0" i="0" dirty="0"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個で約</a:t>
            </a:r>
            <a:r>
              <a:rPr lang="en-US" altLang="ja-JP" b="0" i="0" dirty="0"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ja-JP" altLang="en-US" b="0" i="0" dirty="0"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巻きのらせん構造を</a:t>
            </a:r>
            <a:endParaRPr lang="en-US" altLang="ja-JP" b="0" i="0" dirty="0">
              <a:effectLst/>
              <a:highlight>
                <a:srgbClr val="FFFFFF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ja-JP" dirty="0"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ja-JP" altLang="en-US" b="0" i="0" dirty="0"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形成する。</a:t>
            </a:r>
            <a:endParaRPr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3D54037-D875-B17A-BC34-8064B5E9A9B2}"/>
              </a:ext>
            </a:extLst>
          </p:cNvPr>
          <p:cNvSpPr txBox="1"/>
          <p:nvPr/>
        </p:nvSpPr>
        <p:spPr>
          <a:xfrm>
            <a:off x="211179" y="1351183"/>
            <a:ext cx="876912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dirty="0"/>
              <a:t>･ヨウ素は単独で存在する場合は茶褐色の光をはね返すが、他の分子から電子を受け</a:t>
            </a:r>
            <a:endParaRPr lang="en-US" altLang="ja-JP" dirty="0"/>
          </a:p>
          <a:p>
            <a:r>
              <a:rPr lang="ja-JP" altLang="en-US" dirty="0"/>
              <a:t>  取ると光を吸収する性質が変化する。</a:t>
            </a:r>
            <a:endParaRPr lang="en-US" altLang="ja-JP" dirty="0"/>
          </a:p>
        </p:txBody>
      </p: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78062411-8BF2-649A-3BCF-1B86E1A5D195}"/>
              </a:ext>
            </a:extLst>
          </p:cNvPr>
          <p:cNvGrpSpPr/>
          <p:nvPr/>
        </p:nvGrpSpPr>
        <p:grpSpPr>
          <a:xfrm>
            <a:off x="134398" y="2057816"/>
            <a:ext cx="8769127" cy="4352053"/>
            <a:chOff x="134398" y="2057816"/>
            <a:chExt cx="8769127" cy="4352053"/>
          </a:xfrm>
        </p:grpSpPr>
        <p:grpSp>
          <p:nvGrpSpPr>
            <p:cNvPr id="67" name="グループ化 66">
              <a:extLst>
                <a:ext uri="{FF2B5EF4-FFF2-40B4-BE49-F238E27FC236}">
                  <a16:creationId xmlns:a16="http://schemas.microsoft.com/office/drawing/2014/main" id="{BEFDFE5A-4052-3338-0EC3-B6303A5ECA55}"/>
                </a:ext>
              </a:extLst>
            </p:cNvPr>
            <p:cNvGrpSpPr/>
            <p:nvPr/>
          </p:nvGrpSpPr>
          <p:grpSpPr>
            <a:xfrm>
              <a:off x="829049" y="3010399"/>
              <a:ext cx="3325103" cy="3399470"/>
              <a:chOff x="435275" y="2173287"/>
              <a:chExt cx="3325103" cy="3399470"/>
            </a:xfrm>
          </p:grpSpPr>
          <p:sp>
            <p:nvSpPr>
              <p:cNvPr id="17" name="フリーフォーム: 図形 16">
                <a:extLst>
                  <a:ext uri="{FF2B5EF4-FFF2-40B4-BE49-F238E27FC236}">
                    <a16:creationId xmlns:a16="http://schemas.microsoft.com/office/drawing/2014/main" id="{2362A501-0F93-3D50-B016-0A0E3747E02A}"/>
                  </a:ext>
                </a:extLst>
              </p:cNvPr>
              <p:cNvSpPr/>
              <p:nvPr/>
            </p:nvSpPr>
            <p:spPr>
              <a:xfrm>
                <a:off x="1428407" y="3522867"/>
                <a:ext cx="932889" cy="2049890"/>
              </a:xfrm>
              <a:custGeom>
                <a:avLst/>
                <a:gdLst>
                  <a:gd name="connsiteX0" fmla="*/ 167222 w 932889"/>
                  <a:gd name="connsiteY0" fmla="*/ 7730 h 2049890"/>
                  <a:gd name="connsiteX1" fmla="*/ 719672 w 932889"/>
                  <a:gd name="connsiteY1" fmla="*/ 42020 h 2049890"/>
                  <a:gd name="connsiteX2" fmla="*/ 913982 w 932889"/>
                  <a:gd name="connsiteY2" fmla="*/ 331580 h 2049890"/>
                  <a:gd name="connsiteX3" fmla="*/ 765392 w 932889"/>
                  <a:gd name="connsiteY3" fmla="*/ 583040 h 2049890"/>
                  <a:gd name="connsiteX4" fmla="*/ 163412 w 932889"/>
                  <a:gd name="connsiteY4" fmla="*/ 640190 h 2049890"/>
                  <a:gd name="connsiteX5" fmla="*/ 33872 w 932889"/>
                  <a:gd name="connsiteY5" fmla="*/ 487790 h 2049890"/>
                  <a:gd name="connsiteX6" fmla="*/ 331052 w 932889"/>
                  <a:gd name="connsiteY6" fmla="*/ 400160 h 2049890"/>
                  <a:gd name="connsiteX7" fmla="*/ 670142 w 932889"/>
                  <a:gd name="connsiteY7" fmla="*/ 438260 h 2049890"/>
                  <a:gd name="connsiteX8" fmla="*/ 913982 w 932889"/>
                  <a:gd name="connsiteY8" fmla="*/ 655430 h 2049890"/>
                  <a:gd name="connsiteX9" fmla="*/ 784442 w 932889"/>
                  <a:gd name="connsiteY9" fmla="*/ 906890 h 2049890"/>
                  <a:gd name="connsiteX10" fmla="*/ 273902 w 932889"/>
                  <a:gd name="connsiteY10" fmla="*/ 994520 h 2049890"/>
                  <a:gd name="connsiteX11" fmla="*/ 41492 w 932889"/>
                  <a:gd name="connsiteY11" fmla="*/ 910700 h 2049890"/>
                  <a:gd name="connsiteX12" fmla="*/ 87212 w 932889"/>
                  <a:gd name="connsiteY12" fmla="*/ 796400 h 2049890"/>
                  <a:gd name="connsiteX13" fmla="*/ 586322 w 932889"/>
                  <a:gd name="connsiteY13" fmla="*/ 754490 h 2049890"/>
                  <a:gd name="connsiteX14" fmla="*/ 891122 w 932889"/>
                  <a:gd name="connsiteY14" fmla="*/ 941180 h 2049890"/>
                  <a:gd name="connsiteX15" fmla="*/ 849212 w 932889"/>
                  <a:gd name="connsiteY15" fmla="*/ 1219310 h 2049890"/>
                  <a:gd name="connsiteX16" fmla="*/ 403442 w 932889"/>
                  <a:gd name="connsiteY16" fmla="*/ 1348850 h 2049890"/>
                  <a:gd name="connsiteX17" fmla="*/ 30062 w 932889"/>
                  <a:gd name="connsiteY17" fmla="*/ 1272650 h 2049890"/>
                  <a:gd name="connsiteX18" fmla="*/ 64352 w 932889"/>
                  <a:gd name="connsiteY18" fmla="*/ 1139300 h 2049890"/>
                  <a:gd name="connsiteX19" fmla="*/ 395822 w 932889"/>
                  <a:gd name="connsiteY19" fmla="*/ 1097390 h 2049890"/>
                  <a:gd name="connsiteX20" fmla="*/ 780632 w 932889"/>
                  <a:gd name="connsiteY20" fmla="*/ 1162160 h 2049890"/>
                  <a:gd name="connsiteX21" fmla="*/ 906362 w 932889"/>
                  <a:gd name="connsiteY21" fmla="*/ 1406000 h 2049890"/>
                  <a:gd name="connsiteX22" fmla="*/ 818732 w 932889"/>
                  <a:gd name="connsiteY22" fmla="*/ 1577450 h 2049890"/>
                  <a:gd name="connsiteX23" fmla="*/ 491072 w 932889"/>
                  <a:gd name="connsiteY23" fmla="*/ 1687940 h 2049890"/>
                  <a:gd name="connsiteX24" fmla="*/ 102452 w 932889"/>
                  <a:gd name="connsiteY24" fmla="*/ 1661270 h 2049890"/>
                  <a:gd name="connsiteX25" fmla="*/ 41492 w 932889"/>
                  <a:gd name="connsiteY25" fmla="*/ 1524110 h 2049890"/>
                  <a:gd name="connsiteX26" fmla="*/ 331052 w 932889"/>
                  <a:gd name="connsiteY26" fmla="*/ 1436480 h 2049890"/>
                  <a:gd name="connsiteX27" fmla="*/ 620612 w 932889"/>
                  <a:gd name="connsiteY27" fmla="*/ 1459340 h 2049890"/>
                  <a:gd name="connsiteX28" fmla="*/ 849212 w 932889"/>
                  <a:gd name="connsiteY28" fmla="*/ 1607930 h 2049890"/>
                  <a:gd name="connsiteX29" fmla="*/ 929222 w 932889"/>
                  <a:gd name="connsiteY29" fmla="*/ 1798430 h 2049890"/>
                  <a:gd name="connsiteX30" fmla="*/ 746342 w 932889"/>
                  <a:gd name="connsiteY30" fmla="*/ 2000360 h 2049890"/>
                  <a:gd name="connsiteX31" fmla="*/ 353912 w 932889"/>
                  <a:gd name="connsiteY31" fmla="*/ 2049890 h 20498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</a:cxnLst>
                <a:rect l="l" t="t" r="r" b="b"/>
                <a:pathLst>
                  <a:path w="932889" h="2049890">
                    <a:moveTo>
                      <a:pt x="167222" y="7730"/>
                    </a:moveTo>
                    <a:cubicBezTo>
                      <a:pt x="381217" y="-2113"/>
                      <a:pt x="595212" y="-11955"/>
                      <a:pt x="719672" y="42020"/>
                    </a:cubicBezTo>
                    <a:cubicBezTo>
                      <a:pt x="844132" y="95995"/>
                      <a:pt x="906362" y="241410"/>
                      <a:pt x="913982" y="331580"/>
                    </a:cubicBezTo>
                    <a:cubicBezTo>
                      <a:pt x="921602" y="421750"/>
                      <a:pt x="890487" y="531605"/>
                      <a:pt x="765392" y="583040"/>
                    </a:cubicBezTo>
                    <a:cubicBezTo>
                      <a:pt x="640297" y="634475"/>
                      <a:pt x="285332" y="656065"/>
                      <a:pt x="163412" y="640190"/>
                    </a:cubicBezTo>
                    <a:cubicBezTo>
                      <a:pt x="41492" y="624315"/>
                      <a:pt x="5932" y="527795"/>
                      <a:pt x="33872" y="487790"/>
                    </a:cubicBezTo>
                    <a:cubicBezTo>
                      <a:pt x="61812" y="447785"/>
                      <a:pt x="225007" y="408415"/>
                      <a:pt x="331052" y="400160"/>
                    </a:cubicBezTo>
                    <a:cubicBezTo>
                      <a:pt x="437097" y="391905"/>
                      <a:pt x="572987" y="395715"/>
                      <a:pt x="670142" y="438260"/>
                    </a:cubicBezTo>
                    <a:cubicBezTo>
                      <a:pt x="767297" y="480805"/>
                      <a:pt x="894932" y="577325"/>
                      <a:pt x="913982" y="655430"/>
                    </a:cubicBezTo>
                    <a:cubicBezTo>
                      <a:pt x="933032" y="733535"/>
                      <a:pt x="891122" y="850375"/>
                      <a:pt x="784442" y="906890"/>
                    </a:cubicBezTo>
                    <a:cubicBezTo>
                      <a:pt x="677762" y="963405"/>
                      <a:pt x="397727" y="993885"/>
                      <a:pt x="273902" y="994520"/>
                    </a:cubicBezTo>
                    <a:cubicBezTo>
                      <a:pt x="150077" y="995155"/>
                      <a:pt x="72607" y="943720"/>
                      <a:pt x="41492" y="910700"/>
                    </a:cubicBezTo>
                    <a:cubicBezTo>
                      <a:pt x="10377" y="877680"/>
                      <a:pt x="-3593" y="822435"/>
                      <a:pt x="87212" y="796400"/>
                    </a:cubicBezTo>
                    <a:cubicBezTo>
                      <a:pt x="178017" y="770365"/>
                      <a:pt x="452337" y="730360"/>
                      <a:pt x="586322" y="754490"/>
                    </a:cubicBezTo>
                    <a:cubicBezTo>
                      <a:pt x="720307" y="778620"/>
                      <a:pt x="847307" y="863710"/>
                      <a:pt x="891122" y="941180"/>
                    </a:cubicBezTo>
                    <a:cubicBezTo>
                      <a:pt x="934937" y="1018650"/>
                      <a:pt x="930492" y="1151365"/>
                      <a:pt x="849212" y="1219310"/>
                    </a:cubicBezTo>
                    <a:cubicBezTo>
                      <a:pt x="767932" y="1287255"/>
                      <a:pt x="539967" y="1339960"/>
                      <a:pt x="403442" y="1348850"/>
                    </a:cubicBezTo>
                    <a:cubicBezTo>
                      <a:pt x="266917" y="1357740"/>
                      <a:pt x="86577" y="1307575"/>
                      <a:pt x="30062" y="1272650"/>
                    </a:cubicBezTo>
                    <a:cubicBezTo>
                      <a:pt x="-26453" y="1237725"/>
                      <a:pt x="3392" y="1168510"/>
                      <a:pt x="64352" y="1139300"/>
                    </a:cubicBezTo>
                    <a:cubicBezTo>
                      <a:pt x="125312" y="1110090"/>
                      <a:pt x="276442" y="1093580"/>
                      <a:pt x="395822" y="1097390"/>
                    </a:cubicBezTo>
                    <a:cubicBezTo>
                      <a:pt x="515202" y="1101200"/>
                      <a:pt x="695542" y="1110725"/>
                      <a:pt x="780632" y="1162160"/>
                    </a:cubicBezTo>
                    <a:cubicBezTo>
                      <a:pt x="865722" y="1213595"/>
                      <a:pt x="900012" y="1336785"/>
                      <a:pt x="906362" y="1406000"/>
                    </a:cubicBezTo>
                    <a:cubicBezTo>
                      <a:pt x="912712" y="1475215"/>
                      <a:pt x="887947" y="1530460"/>
                      <a:pt x="818732" y="1577450"/>
                    </a:cubicBezTo>
                    <a:cubicBezTo>
                      <a:pt x="749517" y="1624440"/>
                      <a:pt x="610452" y="1673970"/>
                      <a:pt x="491072" y="1687940"/>
                    </a:cubicBezTo>
                    <a:cubicBezTo>
                      <a:pt x="371692" y="1701910"/>
                      <a:pt x="177382" y="1688575"/>
                      <a:pt x="102452" y="1661270"/>
                    </a:cubicBezTo>
                    <a:cubicBezTo>
                      <a:pt x="27522" y="1633965"/>
                      <a:pt x="3392" y="1561575"/>
                      <a:pt x="41492" y="1524110"/>
                    </a:cubicBezTo>
                    <a:cubicBezTo>
                      <a:pt x="79592" y="1486645"/>
                      <a:pt x="234532" y="1447275"/>
                      <a:pt x="331052" y="1436480"/>
                    </a:cubicBezTo>
                    <a:cubicBezTo>
                      <a:pt x="427572" y="1425685"/>
                      <a:pt x="534252" y="1430765"/>
                      <a:pt x="620612" y="1459340"/>
                    </a:cubicBezTo>
                    <a:cubicBezTo>
                      <a:pt x="706972" y="1487915"/>
                      <a:pt x="797777" y="1551415"/>
                      <a:pt x="849212" y="1607930"/>
                    </a:cubicBezTo>
                    <a:cubicBezTo>
                      <a:pt x="900647" y="1664445"/>
                      <a:pt x="946367" y="1733025"/>
                      <a:pt x="929222" y="1798430"/>
                    </a:cubicBezTo>
                    <a:cubicBezTo>
                      <a:pt x="912077" y="1863835"/>
                      <a:pt x="842227" y="1958450"/>
                      <a:pt x="746342" y="2000360"/>
                    </a:cubicBezTo>
                    <a:cubicBezTo>
                      <a:pt x="650457" y="2042270"/>
                      <a:pt x="502184" y="2046080"/>
                      <a:pt x="353912" y="2049890"/>
                    </a:cubicBezTo>
                  </a:path>
                </a:pathLst>
              </a:custGeom>
              <a:noFill/>
              <a:ln w="76200"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5" name="楕円 74">
                <a:extLst>
                  <a:ext uri="{FF2B5EF4-FFF2-40B4-BE49-F238E27FC236}">
                    <a16:creationId xmlns:a16="http://schemas.microsoft.com/office/drawing/2014/main" id="{79D2C27C-C0D3-9D0E-CA0C-8EA3E72BC0AC}"/>
                  </a:ext>
                </a:extLst>
              </p:cNvPr>
              <p:cNvSpPr/>
              <p:nvPr/>
            </p:nvSpPr>
            <p:spPr>
              <a:xfrm>
                <a:off x="1465246" y="2874795"/>
                <a:ext cx="405590" cy="432048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76" name="楕円 75">
                <a:extLst>
                  <a:ext uri="{FF2B5EF4-FFF2-40B4-BE49-F238E27FC236}">
                    <a16:creationId xmlns:a16="http://schemas.microsoft.com/office/drawing/2014/main" id="{103DEEE3-6F0E-2D26-1F4B-4B8EDE479113}"/>
                  </a:ext>
                </a:extLst>
              </p:cNvPr>
              <p:cNvSpPr/>
              <p:nvPr/>
            </p:nvSpPr>
            <p:spPr>
              <a:xfrm>
                <a:off x="1790822" y="2874795"/>
                <a:ext cx="405590" cy="432048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cxnSp>
            <p:nvCxnSpPr>
              <p:cNvPr id="78" name="直線矢印コネクタ 77">
                <a:extLst>
                  <a:ext uri="{FF2B5EF4-FFF2-40B4-BE49-F238E27FC236}">
                    <a16:creationId xmlns:a16="http://schemas.microsoft.com/office/drawing/2014/main" id="{16F17490-BC94-3F16-85B9-1F7E1BB4667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321230" y="2614341"/>
                <a:ext cx="465257" cy="358911"/>
              </a:xfrm>
              <a:prstGeom prst="straightConnector1">
                <a:avLst/>
              </a:prstGeom>
              <a:ln w="571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直線矢印コネクタ 79">
                <a:extLst>
                  <a:ext uri="{FF2B5EF4-FFF2-40B4-BE49-F238E27FC236}">
                    <a16:creationId xmlns:a16="http://schemas.microsoft.com/office/drawing/2014/main" id="{88FA6314-BE66-2546-67E7-A1184E0D7D45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973892" y="2595341"/>
                <a:ext cx="439267" cy="382208"/>
              </a:xfrm>
              <a:prstGeom prst="straightConnector1">
                <a:avLst/>
              </a:prstGeom>
              <a:ln w="57150">
                <a:solidFill>
                  <a:schemeClr val="accent6">
                    <a:lumMod val="50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" name="正方形/長方形 28">
                <a:extLst>
                  <a:ext uri="{FF2B5EF4-FFF2-40B4-BE49-F238E27FC236}">
                    <a16:creationId xmlns:a16="http://schemas.microsoft.com/office/drawing/2014/main" id="{925CABF1-FD27-3906-2500-C426611095E0}"/>
                  </a:ext>
                </a:extLst>
              </p:cNvPr>
              <p:cNvSpPr/>
              <p:nvPr/>
            </p:nvSpPr>
            <p:spPr>
              <a:xfrm>
                <a:off x="435275" y="2179867"/>
                <a:ext cx="1184398" cy="36163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ts val="2100"/>
                  </a:lnSpc>
                  <a:spcBef>
                    <a:spcPts val="600"/>
                  </a:spcBef>
                  <a:buNone/>
                  <a:defRPr/>
                </a:pPr>
                <a:r>
                  <a:rPr lang="ja-JP" altLang="en-US" sz="2000" b="1" dirty="0"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Arial" panose="020B0604020202020204" pitchFamily="34" charset="0"/>
                  </a:rPr>
                  <a:t>白色光</a:t>
                </a:r>
                <a:endParaRPr lang="en-US" altLang="ja-JP" sz="2000" b="1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30" name="正方形/長方形 29">
                <a:extLst>
                  <a:ext uri="{FF2B5EF4-FFF2-40B4-BE49-F238E27FC236}">
                    <a16:creationId xmlns:a16="http://schemas.microsoft.com/office/drawing/2014/main" id="{0C7D6149-E8DC-D5DA-131B-F58D0E9D37EE}"/>
                  </a:ext>
                </a:extLst>
              </p:cNvPr>
              <p:cNvSpPr/>
              <p:nvPr/>
            </p:nvSpPr>
            <p:spPr>
              <a:xfrm>
                <a:off x="2163465" y="2173287"/>
                <a:ext cx="1596913" cy="36163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ts val="2100"/>
                  </a:lnSpc>
                  <a:spcBef>
                    <a:spcPts val="600"/>
                  </a:spcBef>
                  <a:buNone/>
                  <a:defRPr/>
                </a:pPr>
                <a:r>
                  <a:rPr lang="ja-JP" altLang="en-US" sz="2000" b="1" dirty="0"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Arial" panose="020B0604020202020204" pitchFamily="34" charset="0"/>
                  </a:rPr>
                  <a:t>茶褐色の光</a:t>
                </a:r>
                <a:endParaRPr lang="en-US" altLang="ja-JP" sz="2000" b="1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65" name="グループ化 64">
              <a:extLst>
                <a:ext uri="{FF2B5EF4-FFF2-40B4-BE49-F238E27FC236}">
                  <a16:creationId xmlns:a16="http://schemas.microsoft.com/office/drawing/2014/main" id="{3BA05DB2-8AD4-59E2-50BE-87C9FE090C52}"/>
                </a:ext>
              </a:extLst>
            </p:cNvPr>
            <p:cNvGrpSpPr/>
            <p:nvPr/>
          </p:nvGrpSpPr>
          <p:grpSpPr>
            <a:xfrm>
              <a:off x="5003668" y="2965285"/>
              <a:ext cx="3640316" cy="2577402"/>
              <a:chOff x="3347864" y="2779331"/>
              <a:chExt cx="3640316" cy="2577402"/>
            </a:xfrm>
          </p:grpSpPr>
          <p:grpSp>
            <p:nvGrpSpPr>
              <p:cNvPr id="74" name="グループ化 73">
                <a:extLst>
                  <a:ext uri="{FF2B5EF4-FFF2-40B4-BE49-F238E27FC236}">
                    <a16:creationId xmlns:a16="http://schemas.microsoft.com/office/drawing/2014/main" id="{823905CD-3EC5-D66F-30B9-FDB48CE039D6}"/>
                  </a:ext>
                </a:extLst>
              </p:cNvPr>
              <p:cNvGrpSpPr/>
              <p:nvPr/>
            </p:nvGrpSpPr>
            <p:grpSpPr>
              <a:xfrm>
                <a:off x="4226987" y="3306843"/>
                <a:ext cx="932889" cy="2049890"/>
                <a:chOff x="6364674" y="2927807"/>
                <a:chExt cx="932889" cy="2049890"/>
              </a:xfrm>
            </p:grpSpPr>
            <p:sp>
              <p:nvSpPr>
                <p:cNvPr id="22" name="フリーフォーム: 図形 21">
                  <a:extLst>
                    <a:ext uri="{FF2B5EF4-FFF2-40B4-BE49-F238E27FC236}">
                      <a16:creationId xmlns:a16="http://schemas.microsoft.com/office/drawing/2014/main" id="{3CEFC4FA-A7DC-C188-6749-E14F26DC37E6}"/>
                    </a:ext>
                  </a:extLst>
                </p:cNvPr>
                <p:cNvSpPr/>
                <p:nvPr/>
              </p:nvSpPr>
              <p:spPr>
                <a:xfrm>
                  <a:off x="6364674" y="2927807"/>
                  <a:ext cx="932889" cy="2049890"/>
                </a:xfrm>
                <a:custGeom>
                  <a:avLst/>
                  <a:gdLst>
                    <a:gd name="connsiteX0" fmla="*/ 167222 w 932889"/>
                    <a:gd name="connsiteY0" fmla="*/ 7730 h 2049890"/>
                    <a:gd name="connsiteX1" fmla="*/ 719672 w 932889"/>
                    <a:gd name="connsiteY1" fmla="*/ 42020 h 2049890"/>
                    <a:gd name="connsiteX2" fmla="*/ 913982 w 932889"/>
                    <a:gd name="connsiteY2" fmla="*/ 331580 h 2049890"/>
                    <a:gd name="connsiteX3" fmla="*/ 765392 w 932889"/>
                    <a:gd name="connsiteY3" fmla="*/ 583040 h 2049890"/>
                    <a:gd name="connsiteX4" fmla="*/ 163412 w 932889"/>
                    <a:gd name="connsiteY4" fmla="*/ 640190 h 2049890"/>
                    <a:gd name="connsiteX5" fmla="*/ 33872 w 932889"/>
                    <a:gd name="connsiteY5" fmla="*/ 487790 h 2049890"/>
                    <a:gd name="connsiteX6" fmla="*/ 331052 w 932889"/>
                    <a:gd name="connsiteY6" fmla="*/ 400160 h 2049890"/>
                    <a:gd name="connsiteX7" fmla="*/ 670142 w 932889"/>
                    <a:gd name="connsiteY7" fmla="*/ 438260 h 2049890"/>
                    <a:gd name="connsiteX8" fmla="*/ 913982 w 932889"/>
                    <a:gd name="connsiteY8" fmla="*/ 655430 h 2049890"/>
                    <a:gd name="connsiteX9" fmla="*/ 784442 w 932889"/>
                    <a:gd name="connsiteY9" fmla="*/ 906890 h 2049890"/>
                    <a:gd name="connsiteX10" fmla="*/ 273902 w 932889"/>
                    <a:gd name="connsiteY10" fmla="*/ 994520 h 2049890"/>
                    <a:gd name="connsiteX11" fmla="*/ 41492 w 932889"/>
                    <a:gd name="connsiteY11" fmla="*/ 910700 h 2049890"/>
                    <a:gd name="connsiteX12" fmla="*/ 87212 w 932889"/>
                    <a:gd name="connsiteY12" fmla="*/ 796400 h 2049890"/>
                    <a:gd name="connsiteX13" fmla="*/ 586322 w 932889"/>
                    <a:gd name="connsiteY13" fmla="*/ 754490 h 2049890"/>
                    <a:gd name="connsiteX14" fmla="*/ 891122 w 932889"/>
                    <a:gd name="connsiteY14" fmla="*/ 941180 h 2049890"/>
                    <a:gd name="connsiteX15" fmla="*/ 849212 w 932889"/>
                    <a:gd name="connsiteY15" fmla="*/ 1219310 h 2049890"/>
                    <a:gd name="connsiteX16" fmla="*/ 403442 w 932889"/>
                    <a:gd name="connsiteY16" fmla="*/ 1348850 h 2049890"/>
                    <a:gd name="connsiteX17" fmla="*/ 30062 w 932889"/>
                    <a:gd name="connsiteY17" fmla="*/ 1272650 h 2049890"/>
                    <a:gd name="connsiteX18" fmla="*/ 64352 w 932889"/>
                    <a:gd name="connsiteY18" fmla="*/ 1139300 h 2049890"/>
                    <a:gd name="connsiteX19" fmla="*/ 395822 w 932889"/>
                    <a:gd name="connsiteY19" fmla="*/ 1097390 h 2049890"/>
                    <a:gd name="connsiteX20" fmla="*/ 780632 w 932889"/>
                    <a:gd name="connsiteY20" fmla="*/ 1162160 h 2049890"/>
                    <a:gd name="connsiteX21" fmla="*/ 906362 w 932889"/>
                    <a:gd name="connsiteY21" fmla="*/ 1406000 h 2049890"/>
                    <a:gd name="connsiteX22" fmla="*/ 818732 w 932889"/>
                    <a:gd name="connsiteY22" fmla="*/ 1577450 h 2049890"/>
                    <a:gd name="connsiteX23" fmla="*/ 491072 w 932889"/>
                    <a:gd name="connsiteY23" fmla="*/ 1687940 h 2049890"/>
                    <a:gd name="connsiteX24" fmla="*/ 102452 w 932889"/>
                    <a:gd name="connsiteY24" fmla="*/ 1661270 h 2049890"/>
                    <a:gd name="connsiteX25" fmla="*/ 41492 w 932889"/>
                    <a:gd name="connsiteY25" fmla="*/ 1524110 h 2049890"/>
                    <a:gd name="connsiteX26" fmla="*/ 331052 w 932889"/>
                    <a:gd name="connsiteY26" fmla="*/ 1436480 h 2049890"/>
                    <a:gd name="connsiteX27" fmla="*/ 620612 w 932889"/>
                    <a:gd name="connsiteY27" fmla="*/ 1459340 h 2049890"/>
                    <a:gd name="connsiteX28" fmla="*/ 849212 w 932889"/>
                    <a:gd name="connsiteY28" fmla="*/ 1607930 h 2049890"/>
                    <a:gd name="connsiteX29" fmla="*/ 929222 w 932889"/>
                    <a:gd name="connsiteY29" fmla="*/ 1798430 h 2049890"/>
                    <a:gd name="connsiteX30" fmla="*/ 746342 w 932889"/>
                    <a:gd name="connsiteY30" fmla="*/ 2000360 h 2049890"/>
                    <a:gd name="connsiteX31" fmla="*/ 353912 w 932889"/>
                    <a:gd name="connsiteY31" fmla="*/ 2049890 h 204989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</a:cxnLst>
                  <a:rect l="l" t="t" r="r" b="b"/>
                  <a:pathLst>
                    <a:path w="932889" h="2049890">
                      <a:moveTo>
                        <a:pt x="167222" y="7730"/>
                      </a:moveTo>
                      <a:cubicBezTo>
                        <a:pt x="381217" y="-2113"/>
                        <a:pt x="595212" y="-11955"/>
                        <a:pt x="719672" y="42020"/>
                      </a:cubicBezTo>
                      <a:cubicBezTo>
                        <a:pt x="844132" y="95995"/>
                        <a:pt x="906362" y="241410"/>
                        <a:pt x="913982" y="331580"/>
                      </a:cubicBezTo>
                      <a:cubicBezTo>
                        <a:pt x="921602" y="421750"/>
                        <a:pt x="890487" y="531605"/>
                        <a:pt x="765392" y="583040"/>
                      </a:cubicBezTo>
                      <a:cubicBezTo>
                        <a:pt x="640297" y="634475"/>
                        <a:pt x="285332" y="656065"/>
                        <a:pt x="163412" y="640190"/>
                      </a:cubicBezTo>
                      <a:cubicBezTo>
                        <a:pt x="41492" y="624315"/>
                        <a:pt x="5932" y="527795"/>
                        <a:pt x="33872" y="487790"/>
                      </a:cubicBezTo>
                      <a:cubicBezTo>
                        <a:pt x="61812" y="447785"/>
                        <a:pt x="225007" y="408415"/>
                        <a:pt x="331052" y="400160"/>
                      </a:cubicBezTo>
                      <a:cubicBezTo>
                        <a:pt x="437097" y="391905"/>
                        <a:pt x="572987" y="395715"/>
                        <a:pt x="670142" y="438260"/>
                      </a:cubicBezTo>
                      <a:cubicBezTo>
                        <a:pt x="767297" y="480805"/>
                        <a:pt x="894932" y="577325"/>
                        <a:pt x="913982" y="655430"/>
                      </a:cubicBezTo>
                      <a:cubicBezTo>
                        <a:pt x="933032" y="733535"/>
                        <a:pt x="891122" y="850375"/>
                        <a:pt x="784442" y="906890"/>
                      </a:cubicBezTo>
                      <a:cubicBezTo>
                        <a:pt x="677762" y="963405"/>
                        <a:pt x="397727" y="993885"/>
                        <a:pt x="273902" y="994520"/>
                      </a:cubicBezTo>
                      <a:cubicBezTo>
                        <a:pt x="150077" y="995155"/>
                        <a:pt x="72607" y="943720"/>
                        <a:pt x="41492" y="910700"/>
                      </a:cubicBezTo>
                      <a:cubicBezTo>
                        <a:pt x="10377" y="877680"/>
                        <a:pt x="-3593" y="822435"/>
                        <a:pt x="87212" y="796400"/>
                      </a:cubicBezTo>
                      <a:cubicBezTo>
                        <a:pt x="178017" y="770365"/>
                        <a:pt x="452337" y="730360"/>
                        <a:pt x="586322" y="754490"/>
                      </a:cubicBezTo>
                      <a:cubicBezTo>
                        <a:pt x="720307" y="778620"/>
                        <a:pt x="847307" y="863710"/>
                        <a:pt x="891122" y="941180"/>
                      </a:cubicBezTo>
                      <a:cubicBezTo>
                        <a:pt x="934937" y="1018650"/>
                        <a:pt x="930492" y="1151365"/>
                        <a:pt x="849212" y="1219310"/>
                      </a:cubicBezTo>
                      <a:cubicBezTo>
                        <a:pt x="767932" y="1287255"/>
                        <a:pt x="539967" y="1339960"/>
                        <a:pt x="403442" y="1348850"/>
                      </a:cubicBezTo>
                      <a:cubicBezTo>
                        <a:pt x="266917" y="1357740"/>
                        <a:pt x="86577" y="1307575"/>
                        <a:pt x="30062" y="1272650"/>
                      </a:cubicBezTo>
                      <a:cubicBezTo>
                        <a:pt x="-26453" y="1237725"/>
                        <a:pt x="3392" y="1168510"/>
                        <a:pt x="64352" y="1139300"/>
                      </a:cubicBezTo>
                      <a:cubicBezTo>
                        <a:pt x="125312" y="1110090"/>
                        <a:pt x="276442" y="1093580"/>
                        <a:pt x="395822" y="1097390"/>
                      </a:cubicBezTo>
                      <a:cubicBezTo>
                        <a:pt x="515202" y="1101200"/>
                        <a:pt x="695542" y="1110725"/>
                        <a:pt x="780632" y="1162160"/>
                      </a:cubicBezTo>
                      <a:cubicBezTo>
                        <a:pt x="865722" y="1213595"/>
                        <a:pt x="900012" y="1336785"/>
                        <a:pt x="906362" y="1406000"/>
                      </a:cubicBezTo>
                      <a:cubicBezTo>
                        <a:pt x="912712" y="1475215"/>
                        <a:pt x="887947" y="1530460"/>
                        <a:pt x="818732" y="1577450"/>
                      </a:cubicBezTo>
                      <a:cubicBezTo>
                        <a:pt x="749517" y="1624440"/>
                        <a:pt x="610452" y="1673970"/>
                        <a:pt x="491072" y="1687940"/>
                      </a:cubicBezTo>
                      <a:cubicBezTo>
                        <a:pt x="371692" y="1701910"/>
                        <a:pt x="177382" y="1688575"/>
                        <a:pt x="102452" y="1661270"/>
                      </a:cubicBezTo>
                      <a:cubicBezTo>
                        <a:pt x="27522" y="1633965"/>
                        <a:pt x="3392" y="1561575"/>
                        <a:pt x="41492" y="1524110"/>
                      </a:cubicBezTo>
                      <a:cubicBezTo>
                        <a:pt x="79592" y="1486645"/>
                        <a:pt x="234532" y="1447275"/>
                        <a:pt x="331052" y="1436480"/>
                      </a:cubicBezTo>
                      <a:cubicBezTo>
                        <a:pt x="427572" y="1425685"/>
                        <a:pt x="534252" y="1430765"/>
                        <a:pt x="620612" y="1459340"/>
                      </a:cubicBezTo>
                      <a:cubicBezTo>
                        <a:pt x="706972" y="1487915"/>
                        <a:pt x="797777" y="1551415"/>
                        <a:pt x="849212" y="1607930"/>
                      </a:cubicBezTo>
                      <a:cubicBezTo>
                        <a:pt x="900647" y="1664445"/>
                        <a:pt x="946367" y="1733025"/>
                        <a:pt x="929222" y="1798430"/>
                      </a:cubicBezTo>
                      <a:cubicBezTo>
                        <a:pt x="912077" y="1863835"/>
                        <a:pt x="842227" y="1958450"/>
                        <a:pt x="746342" y="2000360"/>
                      </a:cubicBezTo>
                      <a:cubicBezTo>
                        <a:pt x="650457" y="2042270"/>
                        <a:pt x="502184" y="2046080"/>
                        <a:pt x="353912" y="2049890"/>
                      </a:cubicBezTo>
                    </a:path>
                  </a:pathLst>
                </a:custGeom>
                <a:noFill/>
                <a:ln w="76200"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0" name="楕円 19">
                  <a:extLst>
                    <a:ext uri="{FF2B5EF4-FFF2-40B4-BE49-F238E27FC236}">
                      <a16:creationId xmlns:a16="http://schemas.microsoft.com/office/drawing/2014/main" id="{BA5C9FEA-696D-B6C1-71F3-8AAE06E6B243}"/>
                    </a:ext>
                  </a:extLst>
                </p:cNvPr>
                <p:cNvSpPr/>
                <p:nvPr/>
              </p:nvSpPr>
              <p:spPr>
                <a:xfrm>
                  <a:off x="6577466" y="4282338"/>
                  <a:ext cx="405590" cy="432048"/>
                </a:xfrm>
                <a:prstGeom prst="ellipse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solidFill>
                    <a:schemeClr val="accent2">
                      <a:lumMod val="20000"/>
                      <a:lumOff val="80000"/>
                    </a:schemeClr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1" name="楕円 20">
                  <a:extLst>
                    <a:ext uri="{FF2B5EF4-FFF2-40B4-BE49-F238E27FC236}">
                      <a16:creationId xmlns:a16="http://schemas.microsoft.com/office/drawing/2014/main" id="{B45F9647-135B-BD5C-072D-3803795CC0B7}"/>
                    </a:ext>
                  </a:extLst>
                </p:cNvPr>
                <p:cNvSpPr/>
                <p:nvPr/>
              </p:nvSpPr>
              <p:spPr>
                <a:xfrm>
                  <a:off x="6577466" y="3952752"/>
                  <a:ext cx="405590" cy="432048"/>
                </a:xfrm>
                <a:prstGeom prst="ellipse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solidFill>
                    <a:schemeClr val="accent2">
                      <a:lumMod val="20000"/>
                      <a:lumOff val="80000"/>
                    </a:schemeClr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9" name="楕円 18">
                  <a:extLst>
                    <a:ext uri="{FF2B5EF4-FFF2-40B4-BE49-F238E27FC236}">
                      <a16:creationId xmlns:a16="http://schemas.microsoft.com/office/drawing/2014/main" id="{F96F695F-CD95-C8C3-26D1-6C90D0E206CC}"/>
                    </a:ext>
                  </a:extLst>
                </p:cNvPr>
                <p:cNvSpPr/>
                <p:nvPr/>
              </p:nvSpPr>
              <p:spPr>
                <a:xfrm>
                  <a:off x="6577466" y="3612750"/>
                  <a:ext cx="405590" cy="432048"/>
                </a:xfrm>
                <a:prstGeom prst="ellipse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solidFill>
                    <a:schemeClr val="accent2">
                      <a:lumMod val="20000"/>
                      <a:lumOff val="80000"/>
                    </a:schemeClr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8" name="楕円 17">
                  <a:extLst>
                    <a:ext uri="{FF2B5EF4-FFF2-40B4-BE49-F238E27FC236}">
                      <a16:creationId xmlns:a16="http://schemas.microsoft.com/office/drawing/2014/main" id="{D64D589F-8FA7-AFDD-9081-9C1E40604C87}"/>
                    </a:ext>
                  </a:extLst>
                </p:cNvPr>
                <p:cNvSpPr/>
                <p:nvPr/>
              </p:nvSpPr>
              <p:spPr>
                <a:xfrm>
                  <a:off x="6577466" y="3283164"/>
                  <a:ext cx="405590" cy="432048"/>
                </a:xfrm>
                <a:prstGeom prst="ellipse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solidFill>
                    <a:schemeClr val="accent2">
                      <a:lumMod val="20000"/>
                      <a:lumOff val="80000"/>
                    </a:schemeClr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66" name="フリーフォーム: 図形 65">
                  <a:extLst>
                    <a:ext uri="{FF2B5EF4-FFF2-40B4-BE49-F238E27FC236}">
                      <a16:creationId xmlns:a16="http://schemas.microsoft.com/office/drawing/2014/main" id="{4788AE0A-7737-437E-99B7-0061C4BA3536}"/>
                    </a:ext>
                  </a:extLst>
                </p:cNvPr>
                <p:cNvSpPr/>
                <p:nvPr/>
              </p:nvSpPr>
              <p:spPr>
                <a:xfrm>
                  <a:off x="6552410" y="3496514"/>
                  <a:ext cx="586813" cy="75805"/>
                </a:xfrm>
                <a:custGeom>
                  <a:avLst/>
                  <a:gdLst>
                    <a:gd name="connsiteX0" fmla="*/ 0 w 586813"/>
                    <a:gd name="connsiteY0" fmla="*/ 75805 h 75805"/>
                    <a:gd name="connsiteX1" fmla="*/ 516423 w 586813"/>
                    <a:gd name="connsiteY1" fmla="*/ 33165 h 75805"/>
                    <a:gd name="connsiteX2" fmla="*/ 568539 w 586813"/>
                    <a:gd name="connsiteY2" fmla="*/ 0 h 7580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586813" h="75805">
                      <a:moveTo>
                        <a:pt x="0" y="75805"/>
                      </a:moveTo>
                      <a:cubicBezTo>
                        <a:pt x="210833" y="60802"/>
                        <a:pt x="421667" y="45799"/>
                        <a:pt x="516423" y="33165"/>
                      </a:cubicBezTo>
                      <a:cubicBezTo>
                        <a:pt x="611179" y="20531"/>
                        <a:pt x="589859" y="10265"/>
                        <a:pt x="568539" y="0"/>
                      </a:cubicBezTo>
                    </a:path>
                  </a:pathLst>
                </a:custGeom>
                <a:noFill/>
                <a:ln w="76200"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1" name="フリーフォーム: 図形 70">
                  <a:extLst>
                    <a:ext uri="{FF2B5EF4-FFF2-40B4-BE49-F238E27FC236}">
                      <a16:creationId xmlns:a16="http://schemas.microsoft.com/office/drawing/2014/main" id="{E2F65FDD-EBD1-B6B6-614E-5741751E119D}"/>
                    </a:ext>
                  </a:extLst>
                </p:cNvPr>
                <p:cNvSpPr/>
                <p:nvPr/>
              </p:nvSpPr>
              <p:spPr>
                <a:xfrm>
                  <a:off x="6542935" y="4576738"/>
                  <a:ext cx="487996" cy="58050"/>
                </a:xfrm>
                <a:custGeom>
                  <a:avLst/>
                  <a:gdLst>
                    <a:gd name="connsiteX0" fmla="*/ 0 w 487996"/>
                    <a:gd name="connsiteY0" fmla="*/ 33165 h 58050"/>
                    <a:gd name="connsiteX1" fmla="*/ 279531 w 487996"/>
                    <a:gd name="connsiteY1" fmla="*/ 56854 h 58050"/>
                    <a:gd name="connsiteX2" fmla="*/ 487996 w 487996"/>
                    <a:gd name="connsiteY2" fmla="*/ 0 h 580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487996" h="58050">
                      <a:moveTo>
                        <a:pt x="0" y="33165"/>
                      </a:moveTo>
                      <a:cubicBezTo>
                        <a:pt x="99099" y="47773"/>
                        <a:pt x="198198" y="62381"/>
                        <a:pt x="279531" y="56854"/>
                      </a:cubicBezTo>
                      <a:cubicBezTo>
                        <a:pt x="360864" y="51327"/>
                        <a:pt x="424430" y="25663"/>
                        <a:pt x="487996" y="0"/>
                      </a:cubicBezTo>
                    </a:path>
                  </a:pathLst>
                </a:custGeom>
                <a:noFill/>
                <a:ln w="76200"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2" name="フリーフォーム: 図形 71">
                  <a:extLst>
                    <a:ext uri="{FF2B5EF4-FFF2-40B4-BE49-F238E27FC236}">
                      <a16:creationId xmlns:a16="http://schemas.microsoft.com/office/drawing/2014/main" id="{25B2B0C7-2DC1-DB7A-CAB2-9CD09C3E84DA}"/>
                    </a:ext>
                  </a:extLst>
                </p:cNvPr>
                <p:cNvSpPr/>
                <p:nvPr/>
              </p:nvSpPr>
              <p:spPr>
                <a:xfrm>
                  <a:off x="6538197" y="4230877"/>
                  <a:ext cx="502209" cy="57389"/>
                </a:xfrm>
                <a:custGeom>
                  <a:avLst/>
                  <a:gdLst>
                    <a:gd name="connsiteX0" fmla="*/ 0 w 502209"/>
                    <a:gd name="connsiteY0" fmla="*/ 23689 h 57389"/>
                    <a:gd name="connsiteX1" fmla="*/ 260580 w 502209"/>
                    <a:gd name="connsiteY1" fmla="*/ 56854 h 57389"/>
                    <a:gd name="connsiteX2" fmla="*/ 502209 w 502209"/>
                    <a:gd name="connsiteY2" fmla="*/ 0 h 57389"/>
                    <a:gd name="connsiteX3" fmla="*/ 502209 w 502209"/>
                    <a:gd name="connsiteY3" fmla="*/ 0 h 57389"/>
                    <a:gd name="connsiteX4" fmla="*/ 487996 w 502209"/>
                    <a:gd name="connsiteY4" fmla="*/ 0 h 5738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502209" h="57389">
                      <a:moveTo>
                        <a:pt x="0" y="23689"/>
                      </a:moveTo>
                      <a:cubicBezTo>
                        <a:pt x="88439" y="42245"/>
                        <a:pt x="176879" y="60802"/>
                        <a:pt x="260580" y="56854"/>
                      </a:cubicBezTo>
                      <a:cubicBezTo>
                        <a:pt x="344282" y="52906"/>
                        <a:pt x="502209" y="0"/>
                        <a:pt x="502209" y="0"/>
                      </a:cubicBezTo>
                      <a:lnTo>
                        <a:pt x="502209" y="0"/>
                      </a:lnTo>
                      <a:lnTo>
                        <a:pt x="487996" y="0"/>
                      </a:lnTo>
                    </a:path>
                  </a:pathLst>
                </a:custGeom>
                <a:noFill/>
                <a:ln w="76200"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3" name="フリーフォーム: 図形 72">
                  <a:extLst>
                    <a:ext uri="{FF2B5EF4-FFF2-40B4-BE49-F238E27FC236}">
                      <a16:creationId xmlns:a16="http://schemas.microsoft.com/office/drawing/2014/main" id="{457DF4BA-0994-8DB6-8CA4-37D8425DED2B}"/>
                    </a:ext>
                  </a:extLst>
                </p:cNvPr>
                <p:cNvSpPr/>
                <p:nvPr/>
              </p:nvSpPr>
              <p:spPr>
                <a:xfrm>
                  <a:off x="6542935" y="3870802"/>
                  <a:ext cx="487996" cy="73168"/>
                </a:xfrm>
                <a:custGeom>
                  <a:avLst/>
                  <a:gdLst>
                    <a:gd name="connsiteX0" fmla="*/ 0 w 487996"/>
                    <a:gd name="connsiteY0" fmla="*/ 47378 h 73168"/>
                    <a:gd name="connsiteX1" fmla="*/ 246367 w 487996"/>
                    <a:gd name="connsiteY1" fmla="*/ 71068 h 73168"/>
                    <a:gd name="connsiteX2" fmla="*/ 487996 w 487996"/>
                    <a:gd name="connsiteY2" fmla="*/ 0 h 731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487996" h="73168">
                      <a:moveTo>
                        <a:pt x="0" y="47378"/>
                      </a:moveTo>
                      <a:cubicBezTo>
                        <a:pt x="82517" y="63171"/>
                        <a:pt x="165034" y="78964"/>
                        <a:pt x="246367" y="71068"/>
                      </a:cubicBezTo>
                      <a:cubicBezTo>
                        <a:pt x="327700" y="63172"/>
                        <a:pt x="407848" y="31586"/>
                        <a:pt x="487996" y="0"/>
                      </a:cubicBezTo>
                    </a:path>
                  </a:pathLst>
                </a:custGeom>
                <a:noFill/>
                <a:ln w="76200"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cxnSp>
            <p:nvCxnSpPr>
              <p:cNvPr id="82" name="直線矢印コネクタ 81">
                <a:extLst>
                  <a:ext uri="{FF2B5EF4-FFF2-40B4-BE49-F238E27FC236}">
                    <a16:creationId xmlns:a16="http://schemas.microsoft.com/office/drawing/2014/main" id="{40FAB627-211A-9E2D-D526-ADC625CD15A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78673" y="3270624"/>
                <a:ext cx="476597" cy="398237"/>
              </a:xfrm>
              <a:prstGeom prst="straightConnector1">
                <a:avLst/>
              </a:prstGeom>
              <a:ln w="571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直線矢印コネクタ 82">
                <a:extLst>
                  <a:ext uri="{FF2B5EF4-FFF2-40B4-BE49-F238E27FC236}">
                    <a16:creationId xmlns:a16="http://schemas.microsoft.com/office/drawing/2014/main" id="{0719F84F-3268-170B-9619-262D7F74B1A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755070" y="3251947"/>
                <a:ext cx="502146" cy="402901"/>
              </a:xfrm>
              <a:prstGeom prst="straightConnector1">
                <a:avLst/>
              </a:prstGeom>
              <a:ln w="57150">
                <a:solidFill>
                  <a:srgbClr val="0070C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" name="正方形/長方形 30">
                <a:extLst>
                  <a:ext uri="{FF2B5EF4-FFF2-40B4-BE49-F238E27FC236}">
                    <a16:creationId xmlns:a16="http://schemas.microsoft.com/office/drawing/2014/main" id="{95599EC8-6818-DFED-0F1A-2BF31CD7071C}"/>
                  </a:ext>
                </a:extLst>
              </p:cNvPr>
              <p:cNvSpPr/>
              <p:nvPr/>
            </p:nvSpPr>
            <p:spPr>
              <a:xfrm>
                <a:off x="3347864" y="2779331"/>
                <a:ext cx="1184398" cy="36163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ts val="2100"/>
                  </a:lnSpc>
                  <a:spcBef>
                    <a:spcPts val="600"/>
                  </a:spcBef>
                  <a:buNone/>
                  <a:defRPr/>
                </a:pPr>
                <a:r>
                  <a:rPr lang="ja-JP" altLang="en-US" sz="2000" b="1" dirty="0"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Arial" panose="020B0604020202020204" pitchFamily="34" charset="0"/>
                  </a:rPr>
                  <a:t>白色光</a:t>
                </a:r>
                <a:endParaRPr lang="en-US" altLang="ja-JP" sz="2000" b="1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64" name="正方形/長方形 63">
                <a:extLst>
                  <a:ext uri="{FF2B5EF4-FFF2-40B4-BE49-F238E27FC236}">
                    <a16:creationId xmlns:a16="http://schemas.microsoft.com/office/drawing/2014/main" id="{8FC8A15D-8AEC-1AD5-78E7-AFD03E5915AA}"/>
                  </a:ext>
                </a:extLst>
              </p:cNvPr>
              <p:cNvSpPr/>
              <p:nvPr/>
            </p:nvSpPr>
            <p:spPr>
              <a:xfrm>
                <a:off x="5414081" y="2897901"/>
                <a:ext cx="1574099" cy="90024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ts val="2100"/>
                  </a:lnSpc>
                  <a:buNone/>
                  <a:defRPr/>
                </a:pPr>
                <a:r>
                  <a:rPr lang="ja-JP" altLang="en-US" sz="2000" b="1" dirty="0"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Arial" panose="020B0604020202020204" pitchFamily="34" charset="0"/>
                  </a:rPr>
                  <a:t>青、紫、または</a:t>
                </a:r>
                <a:endParaRPr lang="en-US" altLang="ja-JP" sz="2000" b="1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Arial" panose="020B0604020202020204" pitchFamily="34" charset="0"/>
                </a:endParaRPr>
              </a:p>
              <a:p>
                <a:pPr>
                  <a:lnSpc>
                    <a:spcPts val="2100"/>
                  </a:lnSpc>
                  <a:buNone/>
                  <a:defRPr/>
                </a:pPr>
                <a:r>
                  <a:rPr lang="ja-JP" altLang="en-US" sz="2000" b="1" dirty="0"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Arial" panose="020B0604020202020204" pitchFamily="34" charset="0"/>
                  </a:rPr>
                  <a:t>赤色の光</a:t>
                </a:r>
                <a:endParaRPr lang="en-US" altLang="ja-JP" sz="2000" b="1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Arial" panose="020B0604020202020204" pitchFamily="34" charset="0"/>
                </a:endParaRPr>
              </a:p>
            </p:txBody>
          </p:sp>
        </p:grpSp>
        <p:cxnSp>
          <p:nvCxnSpPr>
            <p:cNvPr id="69" name="直線コネクタ 68">
              <a:extLst>
                <a:ext uri="{FF2B5EF4-FFF2-40B4-BE49-F238E27FC236}">
                  <a16:creationId xmlns:a16="http://schemas.microsoft.com/office/drawing/2014/main" id="{EB5D4A32-8072-B1A5-5B29-006A5E639950}"/>
                </a:ext>
              </a:extLst>
            </p:cNvPr>
            <p:cNvCxnSpPr>
              <a:endCxn id="75" idx="2"/>
            </p:cNvCxnSpPr>
            <p:nvPr/>
          </p:nvCxnSpPr>
          <p:spPr>
            <a:xfrm flipV="1">
              <a:off x="1421248" y="3927931"/>
              <a:ext cx="437772" cy="10471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正方形/長方形 69">
              <a:extLst>
                <a:ext uri="{FF2B5EF4-FFF2-40B4-BE49-F238E27FC236}">
                  <a16:creationId xmlns:a16="http://schemas.microsoft.com/office/drawing/2014/main" id="{2B5A0464-F832-25BE-3973-67CB2B406910}"/>
                </a:ext>
              </a:extLst>
            </p:cNvPr>
            <p:cNvSpPr/>
            <p:nvPr/>
          </p:nvSpPr>
          <p:spPr>
            <a:xfrm>
              <a:off x="502212" y="3963136"/>
              <a:ext cx="1184398" cy="36163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ts val="2100"/>
                </a:lnSpc>
                <a:spcBef>
                  <a:spcPts val="600"/>
                </a:spcBef>
                <a:buNone/>
                <a:defRPr/>
              </a:pPr>
              <a:r>
                <a:rPr lang="ja-JP" altLang="en-US" sz="20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Arial" panose="020B0604020202020204" pitchFamily="34" charset="0"/>
                </a:rPr>
                <a:t>ヨウ素</a:t>
              </a:r>
              <a:endParaRPr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Arial" panose="020B0604020202020204" pitchFamily="34" charset="0"/>
              </a:endParaRPr>
            </a:p>
          </p:txBody>
        </p:sp>
        <p:cxnSp>
          <p:nvCxnSpPr>
            <p:cNvPr id="77" name="直線コネクタ 76">
              <a:extLst>
                <a:ext uri="{FF2B5EF4-FFF2-40B4-BE49-F238E27FC236}">
                  <a16:creationId xmlns:a16="http://schemas.microsoft.com/office/drawing/2014/main" id="{8BE12285-AFF8-C3CE-2F3C-234A97ABF45B}"/>
                </a:ext>
              </a:extLst>
            </p:cNvPr>
            <p:cNvCxnSpPr/>
            <p:nvPr/>
          </p:nvCxnSpPr>
          <p:spPr>
            <a:xfrm flipV="1">
              <a:off x="1545945" y="6029981"/>
              <a:ext cx="437772" cy="10471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正方形/長方形 78">
              <a:extLst>
                <a:ext uri="{FF2B5EF4-FFF2-40B4-BE49-F238E27FC236}">
                  <a16:creationId xmlns:a16="http://schemas.microsoft.com/office/drawing/2014/main" id="{8D92DE2F-5B1B-9DD9-E500-D8B646C60DB2}"/>
                </a:ext>
              </a:extLst>
            </p:cNvPr>
            <p:cNvSpPr/>
            <p:nvPr/>
          </p:nvSpPr>
          <p:spPr>
            <a:xfrm>
              <a:off x="421925" y="5989863"/>
              <a:ext cx="1262138" cy="36163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ts val="2100"/>
                </a:lnSpc>
                <a:spcBef>
                  <a:spcPts val="600"/>
                </a:spcBef>
                <a:buNone/>
                <a:defRPr/>
              </a:pPr>
              <a:r>
                <a:rPr lang="ja-JP" altLang="en-US" sz="20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Arial" panose="020B0604020202020204" pitchFamily="34" charset="0"/>
                </a:rPr>
                <a:t>デンプン</a:t>
              </a:r>
              <a:endParaRPr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Arial" panose="020B0604020202020204" pitchFamily="34" charset="0"/>
              </a:endParaRPr>
            </a:p>
          </p:txBody>
        </p:sp>
        <p:cxnSp>
          <p:nvCxnSpPr>
            <p:cNvPr id="3" name="直線矢印コネクタ 2">
              <a:extLst>
                <a:ext uri="{FF2B5EF4-FFF2-40B4-BE49-F238E27FC236}">
                  <a16:creationId xmlns:a16="http://schemas.microsoft.com/office/drawing/2014/main" id="{52B4367B-7553-111C-7A9C-1A001C260F1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551864" y="3671054"/>
              <a:ext cx="502146" cy="402901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64F7482B-8909-4FC5-9576-64F07D611AB2}"/>
                </a:ext>
              </a:extLst>
            </p:cNvPr>
            <p:cNvSpPr txBox="1"/>
            <p:nvPr/>
          </p:nvSpPr>
          <p:spPr>
            <a:xfrm>
              <a:off x="134398" y="2057816"/>
              <a:ext cx="8769127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ja-JP" altLang="en-US" dirty="0">
                  <a:latin typeface="Arial" panose="020B0604020202020204" pitchFamily="34" charset="0"/>
                  <a:ea typeface="ＭＳ ゴシック" panose="020B0609070205080204" pitchFamily="49" charset="-128"/>
                  <a:cs typeface="Arial" panose="020B0604020202020204" pitchFamily="34" charset="0"/>
                </a:rPr>
                <a:t>・</a:t>
              </a:r>
              <a:r>
                <a:rPr lang="en-US" altLang="ja-JP" dirty="0">
                  <a:latin typeface="Arial" panose="020B0604020202020204" pitchFamily="34" charset="0"/>
                  <a:ea typeface="ＭＳ ゴシック" panose="020B0609070205080204" pitchFamily="49" charset="-128"/>
                  <a:cs typeface="Arial" panose="020B0604020202020204" pitchFamily="34" charset="0"/>
                </a:rPr>
                <a:t>9</a:t>
              </a:r>
              <a:r>
                <a:rPr lang="ja-JP" altLang="en-US" dirty="0">
                  <a:latin typeface="Arial" panose="020B0604020202020204" pitchFamily="34" charset="0"/>
                  <a:ea typeface="ＭＳ ゴシック" panose="020B0609070205080204" pitchFamily="49" charset="-128"/>
                  <a:cs typeface="Arial" panose="020B0604020202020204" pitchFamily="34" charset="0"/>
                </a:rPr>
                <a:t>個のらせんからなるデンプン内のヨウ素は、デンプンから電子を受け取り赤い光　</a:t>
              </a:r>
              <a:r>
                <a:rPr lang="en-US" altLang="ja-JP" dirty="0">
                  <a:latin typeface="Arial" panose="020B0604020202020204" pitchFamily="34" charset="0"/>
                  <a:ea typeface="ＭＳ ゴシック" panose="020B0609070205080204" pitchFamily="49" charset="-128"/>
                  <a:cs typeface="Arial" panose="020B0604020202020204" pitchFamily="34" charset="0"/>
                </a:rPr>
                <a:t>   </a:t>
              </a:r>
            </a:p>
            <a:p>
              <a:r>
                <a:rPr lang="en-US" altLang="ja-JP" dirty="0">
                  <a:latin typeface="Arial" panose="020B0604020202020204" pitchFamily="34" charset="0"/>
                  <a:ea typeface="ＭＳ ゴシック" panose="020B0609070205080204" pitchFamily="49" charset="-128"/>
                  <a:cs typeface="Arial" panose="020B0604020202020204" pitchFamily="34" charset="0"/>
                </a:rPr>
                <a:t> </a:t>
              </a:r>
              <a:r>
                <a:rPr lang="ja-JP" altLang="en-US" dirty="0">
                  <a:latin typeface="Arial" panose="020B0604020202020204" pitchFamily="34" charset="0"/>
                  <a:ea typeface="ＭＳ ゴシック" panose="020B0609070205080204" pitchFamily="49" charset="-128"/>
                  <a:cs typeface="Arial" panose="020B0604020202020204" pitchFamily="34" charset="0"/>
                </a:rPr>
                <a:t>  を吸収するようになる。その結果、青い光が多くはね返すようになる。</a:t>
              </a:r>
            </a:p>
          </p:txBody>
        </p:sp>
      </p:grp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BB9D872-2EC7-7917-B07A-690010B3AE4C}"/>
              </a:ext>
            </a:extLst>
          </p:cNvPr>
          <p:cNvSpPr/>
          <p:nvPr/>
        </p:nvSpPr>
        <p:spPr>
          <a:xfrm>
            <a:off x="3923970" y="5749376"/>
            <a:ext cx="5289089" cy="3616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100"/>
              </a:lnSpc>
              <a:spcBef>
                <a:spcPts val="600"/>
              </a:spcBef>
              <a:buNone/>
              <a:defRPr/>
            </a:pPr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3-5</a:t>
            </a:r>
            <a:r>
              <a:rPr lang="ja-JP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個のらせん内のヨウ素；赤色光をはね返す</a:t>
            </a:r>
            <a:endParaRPr lang="en-US" altLang="ja-JP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B5CA283A-78B4-102C-64DC-A109D4C544FE}"/>
              </a:ext>
            </a:extLst>
          </p:cNvPr>
          <p:cNvSpPr/>
          <p:nvPr/>
        </p:nvSpPr>
        <p:spPr>
          <a:xfrm>
            <a:off x="3923928" y="6217495"/>
            <a:ext cx="5289089" cy="3616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100"/>
              </a:lnSpc>
              <a:spcBef>
                <a:spcPts val="600"/>
              </a:spcBef>
              <a:buNone/>
              <a:defRPr/>
            </a:pPr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ja-JP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個のらせん内のヨウ素；青紫色光をはね返す</a:t>
            </a:r>
            <a:endParaRPr lang="en-US" altLang="ja-JP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58663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正方形/長方形 16"/>
          <p:cNvSpPr/>
          <p:nvPr/>
        </p:nvSpPr>
        <p:spPr>
          <a:xfrm>
            <a:off x="0" y="-34145"/>
            <a:ext cx="9144000" cy="82757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796" name="Title 1"/>
          <p:cNvSpPr txBox="1">
            <a:spLocks/>
          </p:cNvSpPr>
          <p:nvPr/>
        </p:nvSpPr>
        <p:spPr bwMode="auto">
          <a:xfrm>
            <a:off x="26750" y="67944"/>
            <a:ext cx="9144000" cy="72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ja-JP" altLang="en-US" sz="3000" b="1" dirty="0"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ヨウ素の還元作用の検出</a:t>
            </a:r>
            <a:endParaRPr lang="en-US" altLang="ja-JP" sz="3000" b="1" dirty="0">
              <a:latin typeface="Arial" panose="020B0604020202020204" pitchFamily="34" charset="0"/>
              <a:ea typeface="ＭＳ ゴシック" panose="020B0609070205080204" pitchFamily="49" charset="-128"/>
              <a:cs typeface="Arial" panose="020B0604020202020204" pitchFamily="34" charset="0"/>
            </a:endParaRPr>
          </a:p>
        </p:txBody>
      </p:sp>
      <p:sp>
        <p:nvSpPr>
          <p:cNvPr id="19" name="正方形/長方形 153"/>
          <p:cNvSpPr>
            <a:spLocks noChangeArrowheads="1"/>
          </p:cNvSpPr>
          <p:nvPr/>
        </p:nvSpPr>
        <p:spPr bwMode="auto">
          <a:xfrm>
            <a:off x="8312" y="0"/>
            <a:ext cx="9144000" cy="6858000"/>
          </a:xfrm>
          <a:prstGeom prst="rect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/>
            <a:endParaRPr lang="ja-JP" altLang="en-US" dirty="0"/>
          </a:p>
        </p:txBody>
      </p:sp>
      <p:sp>
        <p:nvSpPr>
          <p:cNvPr id="29" name="正方形/長方形 28"/>
          <p:cNvSpPr/>
          <p:nvPr/>
        </p:nvSpPr>
        <p:spPr>
          <a:xfrm>
            <a:off x="1555" y="1071682"/>
            <a:ext cx="25202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b="1" dirty="0"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A</a:t>
            </a:r>
            <a:r>
              <a:rPr lang="ja-JP" altLang="en-US" b="1" dirty="0"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  試料と試薬</a:t>
            </a:r>
          </a:p>
        </p:txBody>
      </p:sp>
      <p:sp>
        <p:nvSpPr>
          <p:cNvPr id="18" name="正方形/長方形 17"/>
          <p:cNvSpPr/>
          <p:nvPr/>
        </p:nvSpPr>
        <p:spPr>
          <a:xfrm>
            <a:off x="1818437" y="1067886"/>
            <a:ext cx="5940660" cy="3732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ja-JP" dirty="0" err="1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i</a:t>
            </a:r>
            <a:r>
              <a:rPr lang="ja-JP" altLang="en-US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） うがい薬（ポピドンヨード）　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ii</a:t>
            </a:r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）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ミカン）　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iii</a:t>
            </a:r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）キュウリ　　</a:t>
            </a:r>
            <a:endParaRPr lang="en-US" altLang="ja-JP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D520EC62-96EB-67F7-B6E4-C94C4C4CC7A5}"/>
              </a:ext>
            </a:extLst>
          </p:cNvPr>
          <p:cNvSpPr/>
          <p:nvPr/>
        </p:nvSpPr>
        <p:spPr>
          <a:xfrm>
            <a:off x="23150" y="2136040"/>
            <a:ext cx="25202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b="1" dirty="0"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B</a:t>
            </a:r>
            <a:r>
              <a:rPr lang="ja-JP" altLang="en-US" b="1" dirty="0"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  実験操作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F2D5866-9A43-DA69-4301-8D33895E34F6}"/>
              </a:ext>
            </a:extLst>
          </p:cNvPr>
          <p:cNvSpPr txBox="1"/>
          <p:nvPr/>
        </p:nvSpPr>
        <p:spPr>
          <a:xfrm>
            <a:off x="323528" y="3514024"/>
            <a:ext cx="619268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．同量のキウイフルーツと大根から液体を抽出する。</a:t>
            </a:r>
            <a:endParaRPr lang="en-US" altLang="ja-JP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DDEC564-248A-360F-2E5C-1387838EF6B2}"/>
              </a:ext>
            </a:extLst>
          </p:cNvPr>
          <p:cNvSpPr txBox="1"/>
          <p:nvPr/>
        </p:nvSpPr>
        <p:spPr>
          <a:xfrm>
            <a:off x="323528" y="4451869"/>
            <a:ext cx="792088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．蒸留水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30mL</a:t>
            </a:r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にうがい薬を茶褐色になるまで数滴ずつ蒸留水に加える。</a:t>
            </a:r>
            <a:endParaRPr lang="en-US" altLang="ja-JP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BD42B1A-9E99-D20F-693B-C9431D9A7D1C}"/>
              </a:ext>
            </a:extLst>
          </p:cNvPr>
          <p:cNvSpPr txBox="1"/>
          <p:nvPr/>
        </p:nvSpPr>
        <p:spPr>
          <a:xfrm>
            <a:off x="323528" y="5332445"/>
            <a:ext cx="432048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．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の蒸溜水を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15mL</a:t>
            </a:r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ずつに分注する。</a:t>
            </a:r>
            <a:endParaRPr lang="en-US" altLang="ja-JP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B76E892-4378-AF25-BF5A-38FFAD6C8DDE}"/>
              </a:ext>
            </a:extLst>
          </p:cNvPr>
          <p:cNvSpPr txBox="1"/>
          <p:nvPr/>
        </p:nvSpPr>
        <p:spPr>
          <a:xfrm>
            <a:off x="323528" y="6088389"/>
            <a:ext cx="864096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．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の溶液にぞれぞれ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のキウイフルーツと大根の抽出液を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200uL</a:t>
            </a:r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ずつ加えていく。</a:t>
            </a:r>
            <a:endParaRPr lang="en-US" altLang="ja-JP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　　溶液を透明にするために必要な抽出液の量を求める。</a:t>
            </a:r>
            <a:endParaRPr lang="en-US" altLang="ja-JP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5FE68D0-E5E6-BCE7-869C-5D8A96EB1766}"/>
              </a:ext>
            </a:extLst>
          </p:cNvPr>
          <p:cNvSpPr txBox="1"/>
          <p:nvPr/>
        </p:nvSpPr>
        <p:spPr>
          <a:xfrm>
            <a:off x="323528" y="2662944"/>
            <a:ext cx="806489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．キウイフルーツまたは大根の重量を計測する。</a:t>
            </a:r>
            <a:endParaRPr lang="en-US" altLang="ja-JP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95608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47FB4A9AFE427940A233F620482391BC" ma:contentTypeVersion="11" ma:contentTypeDescription="新しいドキュメントを作成します。" ma:contentTypeScope="" ma:versionID="7d07c623fcf492d75176e4d028ce0b85">
  <xsd:schema xmlns:xsd="http://www.w3.org/2001/XMLSchema" xmlns:xs="http://www.w3.org/2001/XMLSchema" xmlns:p="http://schemas.microsoft.com/office/2006/metadata/properties" xmlns:ns2="3e488705-4b9b-4213-9659-66b8e8d9e444" xmlns:ns3="b2f9a78e-fb3f-494d-9ca8-51733c1c8360" targetNamespace="http://schemas.microsoft.com/office/2006/metadata/properties" ma:root="true" ma:fieldsID="990307faf57847a09444134dc20b3152" ns2:_="" ns3:_="">
    <xsd:import namespace="3e488705-4b9b-4213-9659-66b8e8d9e444"/>
    <xsd:import namespace="b2f9a78e-fb3f-494d-9ca8-51733c1c836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488705-4b9b-4213-9659-66b8e8d9e4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f9a78e-fb3f-494d-9ca8-51733c1c836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551187C-AF2C-4FB4-9B8F-5B3754BCF8B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2E2A52F-3091-4653-851A-81CDD6F31916}">
  <ds:schemaRefs>
    <ds:schemaRef ds:uri="3e488705-4b9b-4213-9659-66b8e8d9e444"/>
    <ds:schemaRef ds:uri="http://purl.org/dc/elements/1.1/"/>
    <ds:schemaRef ds:uri="http://schemas.microsoft.com/office/2006/metadata/properties"/>
    <ds:schemaRef ds:uri="b2f9a78e-fb3f-494d-9ca8-51733c1c8360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B5FA0AB5-3F36-4494-B623-75F76825A5D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e488705-4b9b-4213-9659-66b8e8d9e444"/>
    <ds:schemaRef ds:uri="b2f9a78e-fb3f-494d-9ca8-51733c1c836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49662</TotalTime>
  <Words>404</Words>
  <Application>Microsoft Office PowerPoint</Application>
  <PresentationFormat>画面に合わせる (4:3)</PresentationFormat>
  <Paragraphs>67</Paragraphs>
  <Slides>5</Slides>
  <Notes>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0" baseType="lpstr">
      <vt:lpstr>ＭＳ ゴシック</vt:lpstr>
      <vt:lpstr>游ゴシック</vt:lpstr>
      <vt:lpstr>Arial</vt:lpstr>
      <vt:lpstr>Calibri</vt:lpstr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dbio</dc:creator>
  <cp:lastModifiedBy>z5005026 海老名 彩雪</cp:lastModifiedBy>
  <cp:revision>2955</cp:revision>
  <cp:lastPrinted>2024-10-01T05:42:02Z</cp:lastPrinted>
  <dcterms:created xsi:type="dcterms:W3CDTF">2014-06-07T09:35:31Z</dcterms:created>
  <dcterms:modified xsi:type="dcterms:W3CDTF">2025-02-20T03:34:50Z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0x01010047FB4A9AFE427940A233F620482391BC</vt:lpwstr>
  </property>
</Properties>
</file>