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1287" r:id="rId5"/>
    <p:sldId id="1268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3543"/>
    <a:srgbClr val="FF0066"/>
    <a:srgbClr val="FEFDF7"/>
    <a:srgbClr val="C9CDE8"/>
    <a:srgbClr val="FEF5CA"/>
    <a:srgbClr val="FEF7DB"/>
    <a:srgbClr val="FFFEF9"/>
    <a:srgbClr val="FFF9E6"/>
    <a:srgbClr val="E3EEC5"/>
    <a:srgbClr val="888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98" autoAdjust="0"/>
    <p:restoredTop sz="95380" autoAdjust="0"/>
  </p:normalViewPr>
  <p:slideViewPr>
    <p:cSldViewPr>
      <p:cViewPr varScale="1">
        <p:scale>
          <a:sx n="113" d="100"/>
          <a:sy n="113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-39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24EF7A8-63BF-4DA0-83B7-6815F93CC2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8"/>
            <a:ext cx="2949422" cy="497598"/>
          </a:xfrm>
          <a:prstGeom prst="rect">
            <a:avLst/>
          </a:prstGeom>
        </p:spPr>
        <p:txBody>
          <a:bodyPr vert="horz" lIns="90549" tIns="45275" rIns="90549" bIns="452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AABB71-A4C0-4AB3-8498-3869F5F4D3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214" y="8"/>
            <a:ext cx="2949422" cy="497598"/>
          </a:xfrm>
          <a:prstGeom prst="rect">
            <a:avLst/>
          </a:prstGeom>
        </p:spPr>
        <p:txBody>
          <a:bodyPr vert="horz" lIns="90549" tIns="45275" rIns="90549" bIns="45275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46CD44-9499-4E28-A2AE-25347E173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1747"/>
            <a:ext cx="2949422" cy="497598"/>
          </a:xfrm>
          <a:prstGeom prst="rect">
            <a:avLst/>
          </a:prstGeom>
        </p:spPr>
        <p:txBody>
          <a:bodyPr vert="horz" lIns="90549" tIns="45275" rIns="90549" bIns="452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FC044E-0191-4954-9C90-6B8702BA99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214" y="9441747"/>
            <a:ext cx="2949422" cy="497598"/>
          </a:xfrm>
          <a:prstGeom prst="rect">
            <a:avLst/>
          </a:prstGeom>
        </p:spPr>
        <p:txBody>
          <a:bodyPr vert="horz" lIns="90549" tIns="45275" rIns="90549" bIns="45275" rtlCol="0" anchor="b"/>
          <a:lstStyle>
            <a:lvl1pPr algn="r">
              <a:defRPr sz="1200"/>
            </a:lvl1pPr>
          </a:lstStyle>
          <a:p>
            <a:fld id="{A988A924-C905-4D5A-9C2C-3B4EC82CC9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76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9788" cy="496967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3"/>
            <a:ext cx="2949788" cy="496967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4" y="4721189"/>
            <a:ext cx="5445758" cy="4472701"/>
          </a:xfrm>
          <a:prstGeom prst="rect">
            <a:avLst/>
          </a:prstGeom>
        </p:spPr>
        <p:txBody>
          <a:bodyPr vert="horz" lIns="91419" tIns="45709" rIns="91419" bIns="457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47"/>
            <a:ext cx="2949788" cy="496967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8" cy="496967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fld id="{F563DCE3-6F10-4CCE-9E8E-47ABB86D0B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68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A4FF65-DAF3-6A20-7FCF-E0F42EE096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F07FBD1C-60BA-107F-849C-492F88FF4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708" indent="-282964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859" indent="-226371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602" indent="-226371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7346" indent="-226371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0089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2833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5577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8320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64233-4301-5443-AC17-DA502B56A2D3}" type="slidenum">
              <a:rPr lang="en-US" altLang="ja-JP" sz="1200">
                <a:latin typeface="Calibri" charset="0"/>
              </a:rPr>
              <a:pPr/>
              <a:t>1</a:t>
            </a:fld>
            <a:endParaRPr lang="en-US" altLang="ja-JP" sz="1200">
              <a:latin typeface="Calibri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097CC60-4619-214F-65D4-FB724DDB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3CA5B12-2179-C53E-9299-97A6AD856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139785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708" indent="-282964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1859" indent="-226371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602" indent="-226371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7346" indent="-226371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0089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2833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5577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8320" indent="-226371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364233-4301-5443-AC17-DA502B56A2D3}" type="slidenum">
              <a:rPr lang="en-US" altLang="ja-JP" sz="1200">
                <a:latin typeface="Calibri" charset="0"/>
              </a:rPr>
              <a:pPr/>
              <a:t>2</a:t>
            </a:fld>
            <a:endParaRPr lang="en-US" altLang="ja-JP" sz="1200">
              <a:latin typeface="Calibri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384720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9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81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2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20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6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4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4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4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8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EBAD-D20E-434D-BB4D-E3228D9769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05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1F8AA-3F2E-65BF-564E-95B303F5B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A09CFE-81E9-EFCA-696E-476BA578573D}"/>
              </a:ext>
            </a:extLst>
          </p:cNvPr>
          <p:cNvSpPr/>
          <p:nvPr/>
        </p:nvSpPr>
        <p:spPr>
          <a:xfrm>
            <a:off x="0" y="-34145"/>
            <a:ext cx="9144000" cy="9890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96" name="Title 1">
            <a:extLst>
              <a:ext uri="{FF2B5EF4-FFF2-40B4-BE49-F238E27FC236}">
                <a16:creationId xmlns:a16="http://schemas.microsoft.com/office/drawing/2014/main" id="{F4134C80-40AD-BAEF-2634-F4A5CF4F6AC4}"/>
              </a:ext>
            </a:extLst>
          </p:cNvPr>
          <p:cNvSpPr txBox="1">
            <a:spLocks/>
          </p:cNvSpPr>
          <p:nvPr/>
        </p:nvSpPr>
        <p:spPr bwMode="auto">
          <a:xfrm>
            <a:off x="64440" y="-67643"/>
            <a:ext cx="9144000" cy="106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32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ランベルト・ベールの法則</a:t>
            </a:r>
            <a:endParaRPr lang="en-US" altLang="ja-JP" sz="32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53">
            <a:extLst>
              <a:ext uri="{FF2B5EF4-FFF2-40B4-BE49-F238E27FC236}">
                <a16:creationId xmlns:a16="http://schemas.microsoft.com/office/drawing/2014/main" id="{2FAC895D-4CD3-FD20-A368-8B80A19C0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2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CCDFF05-1CBF-96EC-9FDB-14A5DCD0D881}"/>
              </a:ext>
            </a:extLst>
          </p:cNvPr>
          <p:cNvGrpSpPr/>
          <p:nvPr/>
        </p:nvGrpSpPr>
        <p:grpSpPr>
          <a:xfrm>
            <a:off x="315144" y="1197510"/>
            <a:ext cx="8797177" cy="2709092"/>
            <a:chOff x="1347266" y="1628800"/>
            <a:chExt cx="8797177" cy="270909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FAF2CE8C-F21A-9AA3-1C07-2B703A040E1A}"/>
                </a:ext>
              </a:extLst>
            </p:cNvPr>
            <p:cNvGrpSpPr/>
            <p:nvPr/>
          </p:nvGrpSpPr>
          <p:grpSpPr>
            <a:xfrm>
              <a:off x="3927340" y="1628800"/>
              <a:ext cx="648072" cy="1418322"/>
              <a:chOff x="2927979" y="2234604"/>
              <a:chExt cx="648072" cy="2016224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192F2E56-24C7-80A6-071B-6FDF0AB94331}"/>
                  </a:ext>
                </a:extLst>
              </p:cNvPr>
              <p:cNvSpPr/>
              <p:nvPr/>
            </p:nvSpPr>
            <p:spPr>
              <a:xfrm>
                <a:off x="2927979" y="2630678"/>
                <a:ext cx="648072" cy="1620000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1BB607F4-5F71-F552-E87A-501862DE259E}"/>
                  </a:ext>
                </a:extLst>
              </p:cNvPr>
              <p:cNvSpPr/>
              <p:nvPr/>
            </p:nvSpPr>
            <p:spPr>
              <a:xfrm>
                <a:off x="2927979" y="2234604"/>
                <a:ext cx="648072" cy="20162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" name="矢印: 右 5">
              <a:extLst>
                <a:ext uri="{FF2B5EF4-FFF2-40B4-BE49-F238E27FC236}">
                  <a16:creationId xmlns:a16="http://schemas.microsoft.com/office/drawing/2014/main" id="{FE96D473-867F-42BD-E4CE-DDEAC6778076}"/>
                </a:ext>
              </a:extLst>
            </p:cNvPr>
            <p:cNvSpPr/>
            <p:nvPr/>
          </p:nvSpPr>
          <p:spPr>
            <a:xfrm>
              <a:off x="2821334" y="2132856"/>
              <a:ext cx="648072" cy="36004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矢印: 右 6">
              <a:extLst>
                <a:ext uri="{FF2B5EF4-FFF2-40B4-BE49-F238E27FC236}">
                  <a16:creationId xmlns:a16="http://schemas.microsoft.com/office/drawing/2014/main" id="{D4BDC452-12A6-6CC2-396D-BC8BCE181E5B}"/>
                </a:ext>
              </a:extLst>
            </p:cNvPr>
            <p:cNvSpPr/>
            <p:nvPr/>
          </p:nvSpPr>
          <p:spPr>
            <a:xfrm>
              <a:off x="4985766" y="2219182"/>
              <a:ext cx="648072" cy="21602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右中かっこ 7">
              <a:extLst>
                <a:ext uri="{FF2B5EF4-FFF2-40B4-BE49-F238E27FC236}">
                  <a16:creationId xmlns:a16="http://schemas.microsoft.com/office/drawing/2014/main" id="{2AFC5274-EA7D-3908-CEAA-959C8F3A75FA}"/>
                </a:ext>
              </a:extLst>
            </p:cNvPr>
            <p:cNvSpPr/>
            <p:nvPr/>
          </p:nvSpPr>
          <p:spPr>
            <a:xfrm rot="5400000">
              <a:off x="4191091" y="3032959"/>
              <a:ext cx="144015" cy="648072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EDCBBB1-6D55-91BE-4EEB-E8CBA8D3EA9B}"/>
                </a:ext>
              </a:extLst>
            </p:cNvPr>
            <p:cNvSpPr/>
            <p:nvPr/>
          </p:nvSpPr>
          <p:spPr>
            <a:xfrm>
              <a:off x="1347266" y="1965557"/>
              <a:ext cx="1787500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sz="24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rPr>
                <a:t>入射光</a:t>
              </a:r>
              <a:endPara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3EB134B-40EF-0801-6404-D8E2F0E8388A}"/>
                </a:ext>
              </a:extLst>
            </p:cNvPr>
            <p:cNvSpPr/>
            <p:nvPr/>
          </p:nvSpPr>
          <p:spPr>
            <a:xfrm>
              <a:off x="6184502" y="1965557"/>
              <a:ext cx="1787500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sz="2400" b="1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Arial" panose="020B0604020202020204" pitchFamily="34" charset="0"/>
                </a:rPr>
                <a:t>透過光</a:t>
              </a:r>
              <a:endPara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11" name="Text Box 44">
              <a:extLst>
                <a:ext uri="{FF2B5EF4-FFF2-40B4-BE49-F238E27FC236}">
                  <a16:creationId xmlns:a16="http://schemas.microsoft.com/office/drawing/2014/main" id="{6F264172-3E4E-5023-2F91-16782351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0428" y="2329072"/>
              <a:ext cx="6480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400" b="1" dirty="0"/>
                <a:t>P</a:t>
              </a:r>
              <a:r>
                <a:rPr lang="en-US" altLang="ja-JP" sz="2400" b="1" baseline="-25000" dirty="0"/>
                <a:t>0</a:t>
              </a:r>
            </a:p>
          </p:txBody>
        </p:sp>
        <p:sp>
          <p:nvSpPr>
            <p:cNvPr id="12" name="Text Box 44">
              <a:extLst>
                <a:ext uri="{FF2B5EF4-FFF2-40B4-BE49-F238E27FC236}">
                  <a16:creationId xmlns:a16="http://schemas.microsoft.com/office/drawing/2014/main" id="{C6FAF8F1-3C69-7FE7-EEA6-F8BE88D66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7939" y="2337667"/>
              <a:ext cx="6480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ts val="0"/>
                </a:spcBef>
                <a:buFontTx/>
                <a:buNone/>
                <a:defRPr/>
              </a:pPr>
              <a:r>
                <a:rPr lang="en-US" altLang="ja-JP" sz="2400" b="1" dirty="0"/>
                <a:t>P</a:t>
              </a:r>
              <a:endParaRPr lang="en-US" altLang="ja-JP" sz="2400" b="1" baseline="-25000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727AA7C-6CB3-0119-7852-069191FA7699}"/>
                </a:ext>
              </a:extLst>
            </p:cNvPr>
            <p:cNvSpPr/>
            <p:nvPr/>
          </p:nvSpPr>
          <p:spPr>
            <a:xfrm>
              <a:off x="3412769" y="3553062"/>
              <a:ext cx="178750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700"/>
                </a:lnSpc>
              </a:pPr>
              <a:r>
                <a:rPr lang="ja-JP" altLang="en-US" sz="24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光路長</a:t>
              </a:r>
              <a:endPara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  <a:p>
              <a:pPr algn="ctr">
                <a:lnSpc>
                  <a:spcPts val="2700"/>
                </a:lnSpc>
              </a:pPr>
              <a:r>
                <a:rPr lang="en-US" altLang="ja-JP" sz="24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b</a:t>
              </a:r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E1851EF9-AA33-8819-0E40-E154A73F9F52}"/>
                </a:ext>
              </a:extLst>
            </p:cNvPr>
            <p:cNvCxnSpPr>
              <a:cxnSpLocks/>
            </p:cNvCxnSpPr>
            <p:nvPr/>
          </p:nvCxnSpPr>
          <p:spPr>
            <a:xfrm>
              <a:off x="4427984" y="2859295"/>
              <a:ext cx="459976" cy="1449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03365A3B-E591-96AA-A5A5-8A209C35D2C3}"/>
                </a:ext>
              </a:extLst>
            </p:cNvPr>
            <p:cNvSpPr/>
            <p:nvPr/>
          </p:nvSpPr>
          <p:spPr>
            <a:xfrm>
              <a:off x="4925272" y="2976725"/>
              <a:ext cx="5219171" cy="438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ja-JP" altLang="en-US" sz="24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濃度</a:t>
              </a:r>
              <a:r>
                <a:rPr lang="en-US" altLang="ja-JP" sz="24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c</a:t>
              </a:r>
              <a:r>
                <a:rPr lang="ja-JP" altLang="en-US" sz="24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の分子（物質）が入った溶液</a:t>
              </a:r>
              <a:endPara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7B1888C-5DE7-4682-9EBB-A27AD7369C84}"/>
              </a:ext>
            </a:extLst>
          </p:cNvPr>
          <p:cNvSpPr/>
          <p:nvPr/>
        </p:nvSpPr>
        <p:spPr>
          <a:xfrm>
            <a:off x="911872" y="4075835"/>
            <a:ext cx="7634601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吸光度（</a:t>
            </a: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ja-JP" altLang="en-US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）＝ －</a:t>
            </a: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log T </a:t>
            </a:r>
            <a:r>
              <a:rPr lang="ja-JP" altLang="en-US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＝ －</a:t>
            </a: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log T</a:t>
            </a:r>
            <a:r>
              <a:rPr lang="ja-JP" altLang="en-US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(P</a:t>
            </a:r>
            <a:r>
              <a:rPr lang="en-US" altLang="ja-JP" sz="2400" b="1" baseline="-25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0</a:t>
            </a: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/P) </a:t>
            </a:r>
            <a:r>
              <a:rPr lang="ja-JP" altLang="en-US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＝ </a:t>
            </a:r>
            <a:r>
              <a:rPr lang="en-US" altLang="ja-JP" sz="2400" b="1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lang="ja-JP" altLang="en-US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endParaRPr lang="en-US" altLang="ja-JP" sz="24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77DCEA3-314F-52DA-5108-0A35042BAC51}"/>
              </a:ext>
            </a:extLst>
          </p:cNvPr>
          <p:cNvSpPr txBox="1"/>
          <p:nvPr/>
        </p:nvSpPr>
        <p:spPr>
          <a:xfrm>
            <a:off x="1088827" y="4471294"/>
            <a:ext cx="77777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T: 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透過率</a:t>
            </a:r>
          </a:p>
          <a:p>
            <a:r>
              <a:rPr lang="en-US" altLang="zh-TW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a:</a:t>
            </a:r>
            <a:r>
              <a:rPr lang="zh-TW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吸光係数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L/cm/g</a:t>
            </a:r>
            <a:r>
              <a:rPr lang="zh-TW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r>
              <a:rPr lang="en-US" altLang="zh-TW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b: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光路長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cm</a:t>
            </a:r>
            <a:r>
              <a:rPr lang="zh-TW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　　</a:t>
            </a:r>
            <a:r>
              <a:rPr lang="en-US" altLang="zh-TW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c: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試料濃度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（</a:t>
            </a:r>
            <a:r>
              <a:rPr lang="en-US" altLang="ja-JP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g/L</a:t>
            </a:r>
            <a:r>
              <a:rPr lang="ja-JP" altLang="en-US" sz="2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lang="en-US" altLang="ja-JP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FA580A5-052F-665B-4D0D-6DEA7CE13283}"/>
              </a:ext>
            </a:extLst>
          </p:cNvPr>
          <p:cNvSpPr txBox="1"/>
          <p:nvPr/>
        </p:nvSpPr>
        <p:spPr>
          <a:xfrm>
            <a:off x="4431587" y="8364660"/>
            <a:ext cx="4601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https://study-z.net/100091161</a:t>
            </a:r>
            <a:endParaRPr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A2F53DA-48EB-4530-11A5-36C645A2846D}"/>
              </a:ext>
            </a:extLst>
          </p:cNvPr>
          <p:cNvSpPr txBox="1"/>
          <p:nvPr/>
        </p:nvSpPr>
        <p:spPr>
          <a:xfrm>
            <a:off x="250643" y="5595703"/>
            <a:ext cx="100547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400" b="1" i="0" u="sng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測定の際の問題点</a:t>
            </a:r>
            <a:endParaRPr lang="en-US" altLang="ja-JP" sz="2400" b="1" i="0" u="sng" strike="noStrike" baseline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核酸の長さや配列により、吸光係数が変化するため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特定</a:t>
            </a:r>
            <a:r>
              <a:rPr lang="ja-JP" altLang="en-US" sz="2400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の波長における核酸の吸光係数</a:t>
            </a:r>
            <a:r>
              <a:rPr lang="en-US" altLang="ja-JP" sz="2400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ja-JP" altLang="en-US" sz="2400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を厳密に決定できない。</a:t>
            </a:r>
            <a:endParaRPr lang="en-US" altLang="ja-JP" sz="2400" i="0" u="none" strike="noStrike" baseline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8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-104484"/>
            <a:ext cx="9144000" cy="7988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96" name="Title 1"/>
          <p:cNvSpPr txBox="1">
            <a:spLocks/>
          </p:cNvSpPr>
          <p:nvPr/>
        </p:nvSpPr>
        <p:spPr bwMode="auto">
          <a:xfrm>
            <a:off x="33828" y="13152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DNA</a:t>
            </a:r>
            <a:r>
              <a:rPr lang="ja-JP" altLang="en-US" sz="3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の光計測</a:t>
            </a:r>
            <a:endParaRPr lang="en-US" altLang="ja-JP" sz="3000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53"/>
          <p:cNvSpPr>
            <a:spLocks noChangeArrowheads="1"/>
          </p:cNvSpPr>
          <p:nvPr/>
        </p:nvSpPr>
        <p:spPr bwMode="auto">
          <a:xfrm>
            <a:off x="8312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ja-JP" altLang="en-US" dirty="0"/>
          </a:p>
        </p:txBody>
      </p:sp>
      <p:grpSp>
        <p:nvGrpSpPr>
          <p:cNvPr id="33822" name="グループ化 33821">
            <a:extLst>
              <a:ext uri="{FF2B5EF4-FFF2-40B4-BE49-F238E27FC236}">
                <a16:creationId xmlns:a16="http://schemas.microsoft.com/office/drawing/2014/main" id="{76C9B72B-43EB-3465-5C60-0E6D65A3B796}"/>
              </a:ext>
            </a:extLst>
          </p:cNvPr>
          <p:cNvGrpSpPr/>
          <p:nvPr/>
        </p:nvGrpSpPr>
        <p:grpSpPr>
          <a:xfrm>
            <a:off x="463352" y="4212232"/>
            <a:ext cx="4347106" cy="2592054"/>
            <a:chOff x="1043608" y="1294770"/>
            <a:chExt cx="4347106" cy="2592054"/>
          </a:xfrm>
        </p:grpSpPr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A26D97DB-539C-C117-1B50-BBB6EA2D5185}"/>
                </a:ext>
              </a:extLst>
            </p:cNvPr>
            <p:cNvGrpSpPr/>
            <p:nvPr/>
          </p:nvGrpSpPr>
          <p:grpSpPr>
            <a:xfrm>
              <a:off x="1043608" y="1323828"/>
              <a:ext cx="3960440" cy="2394523"/>
              <a:chOff x="1043608" y="3661052"/>
              <a:chExt cx="3960440" cy="2394523"/>
            </a:xfrm>
          </p:grpSpPr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E4A53E77-B49E-2290-EE95-EA34B9A2F40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5836" t="57033" r="7165"/>
              <a:stretch/>
            </p:blipFill>
            <p:spPr>
              <a:xfrm>
                <a:off x="1043608" y="3661052"/>
                <a:ext cx="3960440" cy="2394523"/>
              </a:xfrm>
              <a:prstGeom prst="rect">
                <a:avLst/>
              </a:prstGeom>
            </p:spPr>
          </p:pic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D410355E-72AC-1A98-B051-EED48DB28A7B}"/>
                  </a:ext>
                </a:extLst>
              </p:cNvPr>
              <p:cNvCxnSpPr/>
              <p:nvPr/>
            </p:nvCxnSpPr>
            <p:spPr>
              <a:xfrm>
                <a:off x="3535767" y="4027921"/>
                <a:ext cx="0" cy="15120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F1C9C508-8784-A61F-DD45-B0BE7BE2689A}"/>
                </a:ext>
              </a:extLst>
            </p:cNvPr>
            <p:cNvSpPr/>
            <p:nvPr/>
          </p:nvSpPr>
          <p:spPr>
            <a:xfrm>
              <a:off x="2138586" y="3525187"/>
              <a:ext cx="1567948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波長（</a:t>
              </a:r>
              <a:r>
                <a:rPr lang="en-US" altLang="ja-JP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nm</a:t>
              </a:r>
              <a:r>
                <a:rPr lang="ja-JP" altLang="en-US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）</a:t>
              </a:r>
              <a:endParaRPr lang="en-US" altLang="ja-JP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8784384C-CF2D-FB6A-6E3A-1DE703771772}"/>
                </a:ext>
              </a:extLst>
            </p:cNvPr>
            <p:cNvSpPr/>
            <p:nvPr/>
          </p:nvSpPr>
          <p:spPr>
            <a:xfrm>
              <a:off x="2472338" y="3176577"/>
              <a:ext cx="608521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altLang="ja-JP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260</a:t>
              </a: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CEC8E66E-CFC6-A8F3-F1C7-398E51637377}"/>
                </a:ext>
              </a:extLst>
            </p:cNvPr>
            <p:cNvSpPr/>
            <p:nvPr/>
          </p:nvSpPr>
          <p:spPr>
            <a:xfrm>
              <a:off x="3082692" y="3176577"/>
              <a:ext cx="608521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altLang="ja-JP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280</a:t>
              </a:r>
            </a:p>
          </p:txBody>
        </p:sp>
        <p:sp>
          <p:nvSpPr>
            <p:cNvPr id="33795" name="フリーフォーム: 図形 33794">
              <a:extLst>
                <a:ext uri="{FF2B5EF4-FFF2-40B4-BE49-F238E27FC236}">
                  <a16:creationId xmlns:a16="http://schemas.microsoft.com/office/drawing/2014/main" id="{88248B5F-2FFD-E618-2E6C-83D774D1DCBB}"/>
                </a:ext>
              </a:extLst>
            </p:cNvPr>
            <p:cNvSpPr/>
            <p:nvPr/>
          </p:nvSpPr>
          <p:spPr>
            <a:xfrm>
              <a:off x="1783080" y="1601559"/>
              <a:ext cx="3074670" cy="1588770"/>
            </a:xfrm>
            <a:custGeom>
              <a:avLst/>
              <a:gdLst>
                <a:gd name="connsiteX0" fmla="*/ 0 w 3074670"/>
                <a:gd name="connsiteY0" fmla="*/ 0 h 1588770"/>
                <a:gd name="connsiteX1" fmla="*/ 251460 w 3074670"/>
                <a:gd name="connsiteY1" fmla="*/ 914400 h 1588770"/>
                <a:gd name="connsiteX2" fmla="*/ 422910 w 3074670"/>
                <a:gd name="connsiteY2" fmla="*/ 1257300 h 1588770"/>
                <a:gd name="connsiteX3" fmla="*/ 971550 w 3074670"/>
                <a:gd name="connsiteY3" fmla="*/ 628650 h 1588770"/>
                <a:gd name="connsiteX4" fmla="*/ 1405890 w 3074670"/>
                <a:gd name="connsiteY4" fmla="*/ 217170 h 1588770"/>
                <a:gd name="connsiteX5" fmla="*/ 1897380 w 3074670"/>
                <a:gd name="connsiteY5" fmla="*/ 148590 h 1588770"/>
                <a:gd name="connsiteX6" fmla="*/ 2411730 w 3074670"/>
                <a:gd name="connsiteY6" fmla="*/ 1051560 h 1588770"/>
                <a:gd name="connsiteX7" fmla="*/ 2628900 w 3074670"/>
                <a:gd name="connsiteY7" fmla="*/ 1405890 h 1588770"/>
                <a:gd name="connsiteX8" fmla="*/ 3074670 w 3074670"/>
                <a:gd name="connsiteY8" fmla="*/ 1588770 h 158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4670" h="1588770">
                  <a:moveTo>
                    <a:pt x="0" y="0"/>
                  </a:moveTo>
                  <a:cubicBezTo>
                    <a:pt x="90487" y="352425"/>
                    <a:pt x="180975" y="704850"/>
                    <a:pt x="251460" y="914400"/>
                  </a:cubicBezTo>
                  <a:cubicBezTo>
                    <a:pt x="321945" y="1123950"/>
                    <a:pt x="302895" y="1304925"/>
                    <a:pt x="422910" y="1257300"/>
                  </a:cubicBezTo>
                  <a:cubicBezTo>
                    <a:pt x="542925" y="1209675"/>
                    <a:pt x="807720" y="802005"/>
                    <a:pt x="971550" y="628650"/>
                  </a:cubicBezTo>
                  <a:cubicBezTo>
                    <a:pt x="1135380" y="455295"/>
                    <a:pt x="1251585" y="297180"/>
                    <a:pt x="1405890" y="217170"/>
                  </a:cubicBezTo>
                  <a:cubicBezTo>
                    <a:pt x="1560195" y="137160"/>
                    <a:pt x="1729740" y="9525"/>
                    <a:pt x="1897380" y="148590"/>
                  </a:cubicBezTo>
                  <a:cubicBezTo>
                    <a:pt x="2065020" y="287655"/>
                    <a:pt x="2289810" y="842010"/>
                    <a:pt x="2411730" y="1051560"/>
                  </a:cubicBezTo>
                  <a:cubicBezTo>
                    <a:pt x="2533650" y="1261110"/>
                    <a:pt x="2518410" y="1316355"/>
                    <a:pt x="2628900" y="1405890"/>
                  </a:cubicBezTo>
                  <a:cubicBezTo>
                    <a:pt x="2739390" y="1495425"/>
                    <a:pt x="2907030" y="1542097"/>
                    <a:pt x="3074670" y="1588770"/>
                  </a:cubicBezTo>
                </a:path>
              </a:pathLst>
            </a:cu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3804" name="直線矢印コネクタ 33803">
              <a:extLst>
                <a:ext uri="{FF2B5EF4-FFF2-40B4-BE49-F238E27FC236}">
                  <a16:creationId xmlns:a16="http://schemas.microsoft.com/office/drawing/2014/main" id="{54A92861-5BD5-72F1-D42F-D66B33EAE347}"/>
                </a:ext>
              </a:extLst>
            </p:cNvPr>
            <p:cNvCxnSpPr>
              <a:cxnSpLocks/>
            </p:cNvCxnSpPr>
            <p:nvPr/>
          </p:nvCxnSpPr>
          <p:spPr>
            <a:xfrm>
              <a:off x="2282570" y="1617828"/>
              <a:ext cx="168741" cy="3819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3A6B2AD1-E0F4-733A-CF56-734C757904B4}"/>
                </a:ext>
              </a:extLst>
            </p:cNvPr>
            <p:cNvSpPr/>
            <p:nvPr/>
          </p:nvSpPr>
          <p:spPr>
            <a:xfrm>
              <a:off x="1623864" y="1298144"/>
              <a:ext cx="1700995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altLang="ja-JP" sz="20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DNA</a:t>
              </a:r>
              <a:r>
                <a:rPr lang="ja-JP" altLang="en-US" sz="2000" b="1" dirty="0">
                  <a:latin typeface="+mn-ea"/>
                  <a:cs typeface="Arial" panose="020B0604020202020204" pitchFamily="34" charset="0"/>
                </a:rPr>
                <a:t>（</a:t>
              </a:r>
              <a:r>
                <a:rPr lang="ja-JP" altLang="en-US" sz="20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赤）</a:t>
              </a:r>
              <a:endPara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cxnSp>
          <p:nvCxnSpPr>
            <p:cNvPr id="33806" name="直線矢印コネクタ 33805">
              <a:extLst>
                <a:ext uri="{FF2B5EF4-FFF2-40B4-BE49-F238E27FC236}">
                  <a16:creationId xmlns:a16="http://schemas.microsoft.com/office/drawing/2014/main" id="{31D2F32D-DA7C-B9A8-6314-88A3A3EFE0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48555" y="1617828"/>
              <a:ext cx="268348" cy="3003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B0C93FB9-08EC-1460-BD5F-FE75F3DB7A8D}"/>
                </a:ext>
              </a:extLst>
            </p:cNvPr>
            <p:cNvSpPr/>
            <p:nvPr/>
          </p:nvSpPr>
          <p:spPr>
            <a:xfrm>
              <a:off x="3022632" y="1294770"/>
              <a:ext cx="2368082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sz="20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タンパク質</a:t>
              </a:r>
              <a:r>
                <a:rPr lang="ja-JP" altLang="en-US" sz="2000" b="1" dirty="0">
                  <a:latin typeface="+mn-ea"/>
                  <a:cs typeface="Arial" panose="020B0604020202020204" pitchFamily="34" charset="0"/>
                </a:rPr>
                <a:t>（</a:t>
              </a:r>
              <a:r>
                <a:rPr lang="ja-JP" altLang="en-US" sz="20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青）</a:t>
              </a:r>
              <a:endParaRPr lang="en-US" altLang="ja-JP" sz="20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3821" name="グループ化 33820">
            <a:extLst>
              <a:ext uri="{FF2B5EF4-FFF2-40B4-BE49-F238E27FC236}">
                <a16:creationId xmlns:a16="http://schemas.microsoft.com/office/drawing/2014/main" id="{9675FE2D-CC34-0ACA-5476-55458404C420}"/>
              </a:ext>
            </a:extLst>
          </p:cNvPr>
          <p:cNvGrpSpPr/>
          <p:nvPr/>
        </p:nvGrpSpPr>
        <p:grpSpPr>
          <a:xfrm>
            <a:off x="103312" y="1075978"/>
            <a:ext cx="4320480" cy="2588680"/>
            <a:chOff x="665462" y="4265842"/>
            <a:chExt cx="4320480" cy="2588680"/>
          </a:xfrm>
        </p:grpSpPr>
        <p:pic>
          <p:nvPicPr>
            <p:cNvPr id="33810" name="図 33809">
              <a:extLst>
                <a:ext uri="{FF2B5EF4-FFF2-40B4-BE49-F238E27FC236}">
                  <a16:creationId xmlns:a16="http://schemas.microsoft.com/office/drawing/2014/main" id="{3345EC3E-E5C1-9605-69FF-E4D5C5CAFF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5836" t="57033" r="7165"/>
            <a:stretch/>
          </p:blipFill>
          <p:spPr>
            <a:xfrm>
              <a:off x="1025502" y="4291526"/>
              <a:ext cx="3960440" cy="2394523"/>
            </a:xfrm>
            <a:prstGeom prst="rect">
              <a:avLst/>
            </a:prstGeom>
          </p:spPr>
        </p:pic>
        <p:sp>
          <p:nvSpPr>
            <p:cNvPr id="33812" name="正方形/長方形 33811">
              <a:extLst>
                <a:ext uri="{FF2B5EF4-FFF2-40B4-BE49-F238E27FC236}">
                  <a16:creationId xmlns:a16="http://schemas.microsoft.com/office/drawing/2014/main" id="{9FBD42D2-3531-2E12-0EB4-DBC57A28CDBC}"/>
                </a:ext>
              </a:extLst>
            </p:cNvPr>
            <p:cNvSpPr/>
            <p:nvPr/>
          </p:nvSpPr>
          <p:spPr>
            <a:xfrm>
              <a:off x="2120480" y="6492885"/>
              <a:ext cx="1567948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波長（</a:t>
              </a:r>
              <a:r>
                <a:rPr lang="en-US" altLang="ja-JP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nm</a:t>
              </a:r>
              <a:r>
                <a:rPr lang="ja-JP" altLang="en-US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）</a:t>
              </a:r>
              <a:endParaRPr lang="en-US" altLang="ja-JP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33813" name="正方形/長方形 33812">
              <a:extLst>
                <a:ext uri="{FF2B5EF4-FFF2-40B4-BE49-F238E27FC236}">
                  <a16:creationId xmlns:a16="http://schemas.microsoft.com/office/drawing/2014/main" id="{FAC5AA0B-8FAB-D459-3497-77899BBEADE3}"/>
                </a:ext>
              </a:extLst>
            </p:cNvPr>
            <p:cNvSpPr/>
            <p:nvPr/>
          </p:nvSpPr>
          <p:spPr>
            <a:xfrm>
              <a:off x="2454232" y="6144275"/>
              <a:ext cx="608521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altLang="ja-JP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260</a:t>
              </a:r>
            </a:p>
          </p:txBody>
        </p:sp>
        <p:sp>
          <p:nvSpPr>
            <p:cNvPr id="33815" name="正方形/長方形 33814">
              <a:extLst>
                <a:ext uri="{FF2B5EF4-FFF2-40B4-BE49-F238E27FC236}">
                  <a16:creationId xmlns:a16="http://schemas.microsoft.com/office/drawing/2014/main" id="{4EDA3350-635C-6928-BA5B-2B35F37270C3}"/>
                </a:ext>
              </a:extLst>
            </p:cNvPr>
            <p:cNvSpPr/>
            <p:nvPr/>
          </p:nvSpPr>
          <p:spPr>
            <a:xfrm>
              <a:off x="665462" y="4885849"/>
              <a:ext cx="432048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吸光度</a:t>
              </a:r>
              <a:endParaRPr lang="en-US" altLang="ja-JP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cxnSp>
          <p:nvCxnSpPr>
            <p:cNvPr id="33817" name="直線矢印コネクタ 33816">
              <a:extLst>
                <a:ext uri="{FF2B5EF4-FFF2-40B4-BE49-F238E27FC236}">
                  <a16:creationId xmlns:a16="http://schemas.microsoft.com/office/drawing/2014/main" id="{DADB7BAF-3A67-107C-1778-BC3BB7B83716}"/>
                </a:ext>
              </a:extLst>
            </p:cNvPr>
            <p:cNvCxnSpPr>
              <a:cxnSpLocks/>
            </p:cNvCxnSpPr>
            <p:nvPr/>
          </p:nvCxnSpPr>
          <p:spPr>
            <a:xfrm>
              <a:off x="2264464" y="4585526"/>
              <a:ext cx="168741" cy="3819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8" name="正方形/長方形 33817">
              <a:extLst>
                <a:ext uri="{FF2B5EF4-FFF2-40B4-BE49-F238E27FC236}">
                  <a16:creationId xmlns:a16="http://schemas.microsoft.com/office/drawing/2014/main" id="{3C3E2604-F6DB-0320-65E5-7CD5E37E4C89}"/>
                </a:ext>
              </a:extLst>
            </p:cNvPr>
            <p:cNvSpPr/>
            <p:nvPr/>
          </p:nvSpPr>
          <p:spPr>
            <a:xfrm>
              <a:off x="1811690" y="4265842"/>
              <a:ext cx="1700995" cy="3616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altLang="ja-JP" sz="2000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DNA</a:t>
              </a:r>
            </a:p>
          </p:txBody>
        </p:sp>
      </p:grpSp>
      <p:sp>
        <p:nvSpPr>
          <p:cNvPr id="33824" name="テキスト ボックス 33823">
            <a:extLst>
              <a:ext uri="{FF2B5EF4-FFF2-40B4-BE49-F238E27FC236}">
                <a16:creationId xmlns:a16="http://schemas.microsoft.com/office/drawing/2014/main" id="{9342D650-F2D4-1A25-FF38-3F715EA7E386}"/>
              </a:ext>
            </a:extLst>
          </p:cNvPr>
          <p:cNvSpPr txBox="1"/>
          <p:nvPr/>
        </p:nvSpPr>
        <p:spPr>
          <a:xfrm>
            <a:off x="4455003" y="808576"/>
            <a:ext cx="4736037" cy="2309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ja-JP" altLang="en-US" sz="1900" b="1" i="0" u="none" strike="noStrike" baseline="0" dirty="0">
                <a:latin typeface="Go033Pif"/>
              </a:rPr>
              <a:t>実際の測定</a:t>
            </a:r>
            <a:endParaRPr lang="en-US" altLang="ja-JP" sz="1900" b="1" i="0" u="none" strike="noStrike" baseline="0" dirty="0">
              <a:latin typeface="Go033Pif"/>
            </a:endParaRPr>
          </a:p>
          <a:p>
            <a:pPr>
              <a:lnSpc>
                <a:spcPts val="2500"/>
              </a:lnSpc>
            </a:pPr>
            <a:r>
              <a:rPr lang="ja-JP" altLang="en-US" sz="1900" dirty="0">
                <a:latin typeface="Go033Pif"/>
              </a:rPr>
              <a:t>　</a:t>
            </a:r>
            <a:r>
              <a:rPr lang="en-US" altLang="ja-JP" sz="1900" dirty="0">
                <a:latin typeface="Go033Pif"/>
              </a:rPr>
              <a:t>｢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の光の吸収が最大になる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260 nm 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の吸光度（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A260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）が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1.0 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となる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濃度は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50 ng/</a:t>
            </a:r>
            <a:r>
              <a:rPr lang="en-US" altLang="ja-JP" sz="1900" dirty="0" err="1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である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｣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という情報を用いる。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sz="1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A260</a:t>
            </a:r>
            <a:r>
              <a:rPr lang="ja-JP" altLang="en-US" sz="1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を求め、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｢1.0｣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lang="en-US" altLang="ja-JP" sz="1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A260</a:t>
            </a:r>
            <a:r>
              <a:rPr lang="ja-JP" altLang="en-US" sz="1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との比例関係</a:t>
            </a:r>
            <a:endParaRPr lang="en-US" altLang="ja-JP" sz="19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から測定対象の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濃度を求める。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＊光路長を一定することが重要である。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25" name="正方形/長方形 33824">
            <a:extLst>
              <a:ext uri="{FF2B5EF4-FFF2-40B4-BE49-F238E27FC236}">
                <a16:creationId xmlns:a16="http://schemas.microsoft.com/office/drawing/2014/main" id="{CDD395FD-5D57-F093-CBD3-C3C631F9C086}"/>
              </a:ext>
            </a:extLst>
          </p:cNvPr>
          <p:cNvSpPr/>
          <p:nvPr/>
        </p:nvSpPr>
        <p:spPr>
          <a:xfrm>
            <a:off x="103312" y="4790806"/>
            <a:ext cx="43204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吸光度</a:t>
            </a:r>
            <a:endParaRPr lang="en-US" altLang="ja-JP" b="1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3826" name="正方形/長方形 33825">
            <a:extLst>
              <a:ext uri="{FF2B5EF4-FFF2-40B4-BE49-F238E27FC236}">
                <a16:creationId xmlns:a16="http://schemas.microsoft.com/office/drawing/2014/main" id="{68D17A2A-3E9F-5710-CDA6-A60150F48B38}"/>
              </a:ext>
            </a:extLst>
          </p:cNvPr>
          <p:cNvSpPr/>
          <p:nvPr/>
        </p:nvSpPr>
        <p:spPr>
          <a:xfrm>
            <a:off x="9283" y="922788"/>
            <a:ext cx="1700995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827" name="正方形/長方形 33826">
            <a:extLst>
              <a:ext uri="{FF2B5EF4-FFF2-40B4-BE49-F238E27FC236}">
                <a16:creationId xmlns:a16="http://schemas.microsoft.com/office/drawing/2014/main" id="{2F04175F-4069-BB3D-7F19-88EA78FB7964}"/>
              </a:ext>
            </a:extLst>
          </p:cNvPr>
          <p:cNvSpPr/>
          <p:nvPr/>
        </p:nvSpPr>
        <p:spPr>
          <a:xfrm>
            <a:off x="12254" y="3961263"/>
            <a:ext cx="1700995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828" name="右中かっこ 33827">
            <a:extLst>
              <a:ext uri="{FF2B5EF4-FFF2-40B4-BE49-F238E27FC236}">
                <a16:creationId xmlns:a16="http://schemas.microsoft.com/office/drawing/2014/main" id="{2C2600D4-50B7-8F20-17FF-BC8AAD4D92B3}"/>
              </a:ext>
            </a:extLst>
          </p:cNvPr>
          <p:cNvSpPr/>
          <p:nvPr/>
        </p:nvSpPr>
        <p:spPr>
          <a:xfrm flipH="1">
            <a:off x="2197895" y="4679347"/>
            <a:ext cx="123929" cy="1419524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29" name="右中かっこ 33828">
            <a:extLst>
              <a:ext uri="{FF2B5EF4-FFF2-40B4-BE49-F238E27FC236}">
                <a16:creationId xmlns:a16="http://schemas.microsoft.com/office/drawing/2014/main" id="{ADE6B1A5-8A2A-49D4-4B29-34759EF8BA84}"/>
              </a:ext>
            </a:extLst>
          </p:cNvPr>
          <p:cNvSpPr/>
          <p:nvPr/>
        </p:nvSpPr>
        <p:spPr>
          <a:xfrm flipH="1">
            <a:off x="2828048" y="5446275"/>
            <a:ext cx="122487" cy="66151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30" name="正方形/長方形 33829">
            <a:extLst>
              <a:ext uri="{FF2B5EF4-FFF2-40B4-BE49-F238E27FC236}">
                <a16:creationId xmlns:a16="http://schemas.microsoft.com/office/drawing/2014/main" id="{B641A669-9FF2-7B69-0177-DCD6BBDB3FE2}"/>
              </a:ext>
            </a:extLst>
          </p:cNvPr>
          <p:cNvSpPr/>
          <p:nvPr/>
        </p:nvSpPr>
        <p:spPr>
          <a:xfrm>
            <a:off x="2327504" y="5569796"/>
            <a:ext cx="753962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3831" name="正方形/長方形 33830">
            <a:extLst>
              <a:ext uri="{FF2B5EF4-FFF2-40B4-BE49-F238E27FC236}">
                <a16:creationId xmlns:a16="http://schemas.microsoft.com/office/drawing/2014/main" id="{00033DD2-62A1-0F30-1B39-F0CE125756BA}"/>
              </a:ext>
            </a:extLst>
          </p:cNvPr>
          <p:cNvSpPr/>
          <p:nvPr/>
        </p:nvSpPr>
        <p:spPr>
          <a:xfrm>
            <a:off x="1321730" y="5805804"/>
            <a:ext cx="926917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1.8 x e</a:t>
            </a:r>
          </a:p>
        </p:txBody>
      </p:sp>
      <p:cxnSp>
        <p:nvCxnSpPr>
          <p:cNvPr id="33833" name="直線コネクタ 33832">
            <a:extLst>
              <a:ext uri="{FF2B5EF4-FFF2-40B4-BE49-F238E27FC236}">
                <a16:creationId xmlns:a16="http://schemas.microsoft.com/office/drawing/2014/main" id="{4D1F1CE9-52E8-FDF9-B519-B80980E58664}"/>
              </a:ext>
            </a:extLst>
          </p:cNvPr>
          <p:cNvCxnSpPr/>
          <p:nvPr/>
        </p:nvCxnSpPr>
        <p:spPr>
          <a:xfrm flipH="1">
            <a:off x="1947755" y="5420134"/>
            <a:ext cx="224304" cy="44203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4" name="テキスト ボックス 33833">
            <a:extLst>
              <a:ext uri="{FF2B5EF4-FFF2-40B4-BE49-F238E27FC236}">
                <a16:creationId xmlns:a16="http://schemas.microsoft.com/office/drawing/2014/main" id="{9D47279D-D6BA-778B-69C9-05B79060F844}"/>
              </a:ext>
            </a:extLst>
          </p:cNvPr>
          <p:cNvSpPr txBox="1"/>
          <p:nvPr/>
        </p:nvSpPr>
        <p:spPr>
          <a:xfrm>
            <a:off x="4443720" y="3964528"/>
            <a:ext cx="5012360" cy="2309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altLang="ja-JP" sz="19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ja-JP" altLang="en-US" sz="19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の純度の評価</a:t>
            </a:r>
            <a:endParaRPr lang="en-US" altLang="ja-JP" sz="19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260 nm 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と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280nm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の吸光度の［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A260/A280</a:t>
            </a:r>
          </a:p>
          <a:p>
            <a:pPr algn="l"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（または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OD260/OD280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）］を求める。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の純度が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の場合は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 A260/A280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の値は、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｢1.8｣</a:t>
            </a: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になる。この値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よりも低い場合は、タンパク質などの</a:t>
            </a:r>
            <a:r>
              <a:rPr lang="en-US" altLang="ja-JP" sz="190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</a:p>
          <a:p>
            <a:pPr algn="l">
              <a:lnSpc>
                <a:spcPts val="2500"/>
              </a:lnSpc>
            </a:pPr>
            <a:r>
              <a:rPr lang="ja-JP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以外の分子の混入が疑われる。</a:t>
            </a:r>
            <a:endParaRPr lang="en-US" altLang="ja-JP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5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7FB4A9AFE427940A233F620482391BC" ma:contentTypeVersion="11" ma:contentTypeDescription="新しいドキュメントを作成します。" ma:contentTypeScope="" ma:versionID="7d07c623fcf492d75176e4d028ce0b85">
  <xsd:schema xmlns:xsd="http://www.w3.org/2001/XMLSchema" xmlns:xs="http://www.w3.org/2001/XMLSchema" xmlns:p="http://schemas.microsoft.com/office/2006/metadata/properties" xmlns:ns2="3e488705-4b9b-4213-9659-66b8e8d9e444" xmlns:ns3="b2f9a78e-fb3f-494d-9ca8-51733c1c8360" targetNamespace="http://schemas.microsoft.com/office/2006/metadata/properties" ma:root="true" ma:fieldsID="990307faf57847a09444134dc20b3152" ns2:_="" ns3:_="">
    <xsd:import namespace="3e488705-4b9b-4213-9659-66b8e8d9e444"/>
    <xsd:import namespace="b2f9a78e-fb3f-494d-9ca8-51733c1c83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88705-4b9b-4213-9659-66b8e8d9e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9a78e-fb3f-494d-9ca8-51733c1c8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FA0AB5-3F36-4494-B623-75F76825A5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88705-4b9b-4213-9659-66b8e8d9e444"/>
    <ds:schemaRef ds:uri="b2f9a78e-fb3f-494d-9ca8-51733c1c8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51187C-AF2C-4FB4-9B8F-5B3754BCF8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E2A52F-3091-4653-851A-81CDD6F3191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2f9a78e-fb3f-494d-9ca8-51733c1c8360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3e488705-4b9b-4213-9659-66b8e8d9e44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49219</TotalTime>
  <Words>306</Words>
  <Application>Microsoft Office PowerPoint</Application>
  <PresentationFormat>画面に合わせる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Go033Pif</vt:lpstr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dbio</dc:creator>
  <cp:lastModifiedBy>z5005026 海老名 彩雪</cp:lastModifiedBy>
  <cp:revision>2945</cp:revision>
  <cp:lastPrinted>2024-09-19T01:43:39Z</cp:lastPrinted>
  <dcterms:created xsi:type="dcterms:W3CDTF">2014-06-07T09:35:31Z</dcterms:created>
  <dcterms:modified xsi:type="dcterms:W3CDTF">2025-02-21T03:35:07Z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0x01010047FB4A9AFE427940A233F620482391BC</vt:lpwstr>
  </property>
</Properties>
</file>