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1267" r:id="rId5"/>
    <p:sldId id="1017" r:id="rId6"/>
    <p:sldId id="1270" r:id="rId7"/>
    <p:sldId id="1282" r:id="rId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543"/>
    <a:srgbClr val="FF0066"/>
    <a:srgbClr val="FEFDF7"/>
    <a:srgbClr val="C9CDE8"/>
    <a:srgbClr val="FEF5CA"/>
    <a:srgbClr val="FEF7DB"/>
    <a:srgbClr val="FFFEF9"/>
    <a:srgbClr val="FFF9E6"/>
    <a:srgbClr val="E3EEC5"/>
    <a:srgbClr val="888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8" autoAdjust="0"/>
    <p:restoredTop sz="95380" autoAdjust="0"/>
  </p:normalViewPr>
  <p:slideViewPr>
    <p:cSldViewPr>
      <p:cViewPr varScale="1">
        <p:scale>
          <a:sx n="74" d="100"/>
          <a:sy n="74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-39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24EF7A8-63BF-4DA0-83B7-6815F93CC2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9421" cy="497597"/>
          </a:xfrm>
          <a:prstGeom prst="rect">
            <a:avLst/>
          </a:prstGeom>
        </p:spPr>
        <p:txBody>
          <a:bodyPr vert="horz" lIns="90557" tIns="45279" rIns="90557" bIns="452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AABB71-A4C0-4AB3-8498-3869F5F4D3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213" y="7"/>
            <a:ext cx="2949421" cy="497597"/>
          </a:xfrm>
          <a:prstGeom prst="rect">
            <a:avLst/>
          </a:prstGeom>
        </p:spPr>
        <p:txBody>
          <a:bodyPr vert="horz" lIns="90557" tIns="45279" rIns="90557" bIns="45279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46CD44-9499-4E28-A2AE-25347E173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41746"/>
            <a:ext cx="2949421" cy="497597"/>
          </a:xfrm>
          <a:prstGeom prst="rect">
            <a:avLst/>
          </a:prstGeom>
        </p:spPr>
        <p:txBody>
          <a:bodyPr vert="horz" lIns="90557" tIns="45279" rIns="90557" bIns="452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FC044E-0191-4954-9C90-6B8702BA9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213" y="9441746"/>
            <a:ext cx="2949421" cy="497597"/>
          </a:xfrm>
          <a:prstGeom prst="rect">
            <a:avLst/>
          </a:prstGeom>
        </p:spPr>
        <p:txBody>
          <a:bodyPr vert="horz" lIns="90557" tIns="45279" rIns="90557" bIns="45279" rtlCol="0" anchor="b"/>
          <a:lstStyle>
            <a:lvl1pPr algn="r">
              <a:defRPr sz="1200"/>
            </a:lvl1pPr>
          </a:lstStyle>
          <a:p>
            <a:fld id="{A988A924-C905-4D5A-9C2C-3B4EC82CC9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576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9787" cy="49696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4"/>
            <a:ext cx="2949787" cy="49696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21187"/>
            <a:ext cx="5445759" cy="4472701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7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7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F563DCE3-6F10-4CCE-9E8E-47ABB86D0B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68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774" indent="-28299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1960" indent="-226392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4744" indent="-226392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529" indent="-226392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313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097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881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8666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1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308263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05568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9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774" indent="-28299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1960" indent="-226392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4744" indent="-226392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529" indent="-226392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313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097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881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8666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3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179226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774" indent="-28299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1960" indent="-226392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4744" indent="-226392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529" indent="-226392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313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097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881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8666" indent="-226392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364233-4301-5443-AC17-DA502B56A2D3}" type="slidenum">
              <a:rPr lang="en-US" altLang="ja-JP" sz="1200">
                <a:latin typeface="Calibri" charset="0"/>
              </a:rPr>
              <a:pPr/>
              <a:t>4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58779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8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9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40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9646-B2DF-4F02-8D4A-1DB2581E75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222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1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29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2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60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4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0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5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-34144"/>
            <a:ext cx="9144000" cy="800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-204082" y="-32287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食物連鎖</a:t>
            </a:r>
            <a:endParaRPr lang="en-US" altLang="ja-JP" sz="3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323528" y="7965504"/>
            <a:ext cx="36724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➀ プラスチック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Dish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</a:t>
            </a:r>
            <a:r>
              <a:rPr lang="ja-JP" altLang="en-US" sz="20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ろ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紙（キムワイプ）を入れる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23528" y="8973616"/>
            <a:ext cx="367240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➂ 種子をまく。（蒸留水に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 完全に浸さない。）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860032" y="9765704"/>
            <a:ext cx="36724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➃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Dish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をアルミホイルで包み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種子を遮光する。→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℃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E98AA8-AFE0-E6CD-B35D-663E9718B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6" t="3680" r="4235" b="13561"/>
          <a:stretch/>
        </p:blipFill>
        <p:spPr>
          <a:xfrm>
            <a:off x="359532" y="766718"/>
            <a:ext cx="8424936" cy="595777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F95012-6CEB-B11A-A21D-05AC7F0232C9}"/>
              </a:ext>
            </a:extLst>
          </p:cNvPr>
          <p:cNvSpPr txBox="1"/>
          <p:nvPr/>
        </p:nvSpPr>
        <p:spPr>
          <a:xfrm>
            <a:off x="0" y="6487138"/>
            <a:ext cx="574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https://chuugakurika.com/2017/12/28/post-1218/</a:t>
            </a: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3D0D1E-914F-286A-22FF-B851EDD00190}"/>
              </a:ext>
            </a:extLst>
          </p:cNvPr>
          <p:cNvSpPr/>
          <p:nvPr/>
        </p:nvSpPr>
        <p:spPr>
          <a:xfrm>
            <a:off x="7452320" y="6021288"/>
            <a:ext cx="1008112" cy="389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84BF42B-F84C-AC60-A3FF-69AE8346F2CB}"/>
              </a:ext>
            </a:extLst>
          </p:cNvPr>
          <p:cNvSpPr/>
          <p:nvPr/>
        </p:nvSpPr>
        <p:spPr>
          <a:xfrm>
            <a:off x="6848760" y="5997035"/>
            <a:ext cx="2547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分解者</a:t>
            </a:r>
            <a:endParaRPr lang="en-US" altLang="ja-JP" sz="24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4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（細菌類など）</a:t>
            </a:r>
          </a:p>
        </p:txBody>
      </p:sp>
    </p:spTree>
    <p:extLst>
      <p:ext uri="{BB962C8B-B14F-4D97-AF65-F5344CB8AC3E}">
        <p14:creationId xmlns:p14="http://schemas.microsoft.com/office/powerpoint/2010/main" val="161657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5875" y="17562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545923" y="179929"/>
            <a:ext cx="8020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細胞呼吸の概要（ヒト）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B5785F-6758-4E5F-8743-6CBD9A34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0458" y="6542824"/>
            <a:ext cx="3703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19646-B2DF-4F02-8D4A-1DB2581E75B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66043162-809F-4637-A970-8BCE1439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452" y="1211372"/>
            <a:ext cx="3788073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①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細胞質ゾルでの反応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ATP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と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NADH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の産生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" name="Text Box 44">
            <a:extLst>
              <a:ext uri="{FF2B5EF4-FFF2-40B4-BE49-F238E27FC236}">
                <a16:creationId xmlns:a16="http://schemas.microsoft.com/office/drawing/2014/main" id="{3C455CC1-3027-4A90-8AA7-AD98DE82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949" y="2024478"/>
            <a:ext cx="3788073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①’,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②’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; 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ピルビン酸からアセチル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CoA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　　　 の生成はミトコンドリアの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        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マトリックスで行われる。　　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" name="Text Box 44">
            <a:extLst>
              <a:ext uri="{FF2B5EF4-FFF2-40B4-BE49-F238E27FC236}">
                <a16:creationId xmlns:a16="http://schemas.microsoft.com/office/drawing/2014/main" id="{063913F7-5278-4C58-9548-D94AB2501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949" y="3158591"/>
            <a:ext cx="3788073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② 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ミトコンドリア マトリックスでの反応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GTP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（後に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ATP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に変換）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NADH 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FADH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の産生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  CO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の放出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BA20BE65-95AB-4077-A7B5-856DEC8CF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932" y="4326180"/>
            <a:ext cx="3800839" cy="19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③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ミトコンドリア内膜での</a:t>
            </a: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酸素を必要</a:t>
            </a:r>
            <a:endParaRPr kumimoji="1" lang="en-US" altLang="ja-JP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とする反応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①と②で産生した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NADH, FADH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の酸化（プロトン（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</a:t>
            </a:r>
            <a:r>
              <a:rPr kumimoji="1" lang="ja-JP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）の回収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NAD</a:t>
            </a:r>
            <a:r>
              <a:rPr kumimoji="1" lang="ja-JP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と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FAD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の産生）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ATP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と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の生成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O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の消費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25E57C5-0D53-4EDA-A761-32CF386799F7}"/>
              </a:ext>
            </a:extLst>
          </p:cNvPr>
          <p:cNvGrpSpPr/>
          <p:nvPr/>
        </p:nvGrpSpPr>
        <p:grpSpPr>
          <a:xfrm>
            <a:off x="-30252" y="1449469"/>
            <a:ext cx="5258086" cy="5069092"/>
            <a:chOff x="0" y="1511353"/>
            <a:chExt cx="5258086" cy="506909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7DC4EBA-A808-4CDB-8E25-B154322D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11353"/>
              <a:ext cx="5258086" cy="5069092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7E386814-43CB-40E8-92E0-9A905A6766C1}"/>
                </a:ext>
              </a:extLst>
            </p:cNvPr>
            <p:cNvGrpSpPr/>
            <p:nvPr/>
          </p:nvGrpSpPr>
          <p:grpSpPr>
            <a:xfrm>
              <a:off x="930765" y="3418608"/>
              <a:ext cx="3314767" cy="331849"/>
              <a:chOff x="961241" y="3056346"/>
              <a:chExt cx="4023864" cy="402838"/>
            </a:xfrm>
          </p:grpSpPr>
          <p:cxnSp>
            <p:nvCxnSpPr>
              <p:cNvPr id="14" name="直線矢印コネクタ 13">
                <a:extLst>
                  <a:ext uri="{FF2B5EF4-FFF2-40B4-BE49-F238E27FC236}">
                    <a16:creationId xmlns:a16="http://schemas.microsoft.com/office/drawing/2014/main" id="{2A5A71C2-FF8E-4F28-9119-262C8A158B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8438" y="3232600"/>
                <a:ext cx="827999" cy="0"/>
              </a:xfrm>
              <a:prstGeom prst="straightConnector1">
                <a:avLst/>
              </a:prstGeom>
              <a:ln w="19050">
                <a:solidFill>
                  <a:srgbClr val="6D5B83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 Box 44">
                <a:extLst>
                  <a:ext uri="{FF2B5EF4-FFF2-40B4-BE49-F238E27FC236}">
                    <a16:creationId xmlns:a16="http://schemas.microsoft.com/office/drawing/2014/main" id="{D6AAE07F-F794-4453-9977-4047A973E5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5032" y="3141609"/>
                <a:ext cx="732539" cy="317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NAD</a:t>
                </a:r>
                <a:r>
                  <a:rPr kumimoji="1" lang="ja-JP" altLang="en-US" sz="11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＋</a:t>
                </a:r>
                <a:endParaRPr kumimoji="1" lang="en-US" altLang="ja-JP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cxnSp>
            <p:nvCxnSpPr>
              <p:cNvPr id="16" name="直線矢印コネクタ 15">
                <a:extLst>
                  <a:ext uri="{FF2B5EF4-FFF2-40B4-BE49-F238E27FC236}">
                    <a16:creationId xmlns:a16="http://schemas.microsoft.com/office/drawing/2014/main" id="{B5988C01-D6EA-4E3F-BD3F-AF5FB848E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241" y="3253811"/>
                <a:ext cx="288000" cy="0"/>
              </a:xfrm>
              <a:prstGeom prst="straightConnector1">
                <a:avLst/>
              </a:prstGeom>
              <a:ln w="19050">
                <a:solidFill>
                  <a:srgbClr val="6D5B83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2A1F703D-1176-4463-B31D-320552C5B5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854" y="3212976"/>
                <a:ext cx="684001" cy="0"/>
              </a:xfrm>
              <a:prstGeom prst="straightConnector1">
                <a:avLst/>
              </a:prstGeom>
              <a:ln w="19050">
                <a:solidFill>
                  <a:srgbClr val="6D5B83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 Box 44">
                <a:extLst>
                  <a:ext uri="{FF2B5EF4-FFF2-40B4-BE49-F238E27FC236}">
                    <a16:creationId xmlns:a16="http://schemas.microsoft.com/office/drawing/2014/main" id="{84DEA990-FA26-46F1-B5C3-3221B2740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9524" y="3056346"/>
                <a:ext cx="732539" cy="317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NADH</a:t>
                </a:r>
                <a:endParaRPr kumimoji="1" lang="en-US" altLang="ja-JP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cxnSp>
            <p:nvCxnSpPr>
              <p:cNvPr id="20" name="直線矢印コネクタ 19">
                <a:extLst>
                  <a:ext uri="{FF2B5EF4-FFF2-40B4-BE49-F238E27FC236}">
                    <a16:creationId xmlns:a16="http://schemas.microsoft.com/office/drawing/2014/main" id="{EAAEB965-9CA9-42F7-8714-132D22D61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5105" y="3207371"/>
                <a:ext cx="540000" cy="0"/>
              </a:xfrm>
              <a:prstGeom prst="straightConnector1">
                <a:avLst/>
              </a:prstGeom>
              <a:ln w="19050">
                <a:solidFill>
                  <a:srgbClr val="6D5B83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81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-34144"/>
            <a:ext cx="9144000" cy="578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0" y="-57844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土の中に存在する分解者の検出の流れ</a:t>
            </a:r>
            <a:endParaRPr lang="en-US" altLang="ja-JP" sz="3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323528" y="7965504"/>
            <a:ext cx="36724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➀ プラスチック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Dish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</a:t>
            </a:r>
            <a:r>
              <a:rPr lang="ja-JP" altLang="en-US" sz="20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ろ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紙（キムワイプ）を入れる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23528" y="8973616"/>
            <a:ext cx="367240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➂ 種子をまく。（蒸留水に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 完全に浸さない。）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860032" y="9765704"/>
            <a:ext cx="36724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➃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Dish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をアルミホイルで包み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種子を遮光する。→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℃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E50D5EE-6921-DCB6-9CCE-AC7E3900D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85" t="2321" b="59742"/>
          <a:stretch/>
        </p:blipFill>
        <p:spPr>
          <a:xfrm>
            <a:off x="1808524" y="5096333"/>
            <a:ext cx="3302120" cy="160753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F884EE7-5F4C-4DEF-2443-DE169AAC29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08" t="26624" b="9767"/>
          <a:stretch/>
        </p:blipFill>
        <p:spPr>
          <a:xfrm>
            <a:off x="3707904" y="1155032"/>
            <a:ext cx="936104" cy="107529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9862B3A-9A73-A933-357F-D2068C8DE9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55" t="8443" r="39050" b="5862"/>
          <a:stretch/>
        </p:blipFill>
        <p:spPr>
          <a:xfrm>
            <a:off x="1547663" y="1074780"/>
            <a:ext cx="1191647" cy="11522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8910C95-0B78-E16C-E3B0-6BF7B6FB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45" y="2713957"/>
            <a:ext cx="1990136" cy="13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4">
            <a:extLst>
              <a:ext uri="{FF2B5EF4-FFF2-40B4-BE49-F238E27FC236}">
                <a16:creationId xmlns:a16="http://schemas.microsoft.com/office/drawing/2014/main" id="{9C2E5C56-3892-94BF-9CCC-8791EAAE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" y="602680"/>
            <a:ext cx="6507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．デンプンを含む培地（デンプン培地）の作製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5FE4CEF4-B3AB-F4C9-6B06-D9543C422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86" y="971064"/>
            <a:ext cx="409378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デンプン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（グルコースからなる多糖）；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分解者（細菌類など）の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呼吸の材料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id="{ED85C1E4-DBBF-15FE-C5AE-B1A22EFE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" y="2373310"/>
            <a:ext cx="24559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．土の加熱処理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75075913-3FDA-501E-F48C-0015201FC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86" y="2995084"/>
            <a:ext cx="3483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土の中の分解者の死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EBE4DB2A-D072-9CEA-735E-110F4C53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" y="4248881"/>
            <a:ext cx="91520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3</a:t>
            </a: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．デンプン培地で “加熱処理した土”または“加熱処理なしの土”の培養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 → 培養後の培地中のデンプンの存在の検証（ヨウ素デンプン反応）</a:t>
            </a:r>
            <a:endParaRPr lang="en-US" altLang="ja-JP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6B04029F-BD96-7F10-05E8-518F1C3C7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429" y="5193632"/>
            <a:ext cx="44187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分解者が生存；デンプン無し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　　　　　 （呼吸で消費）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5" name="Text Box 44">
            <a:extLst>
              <a:ext uri="{FF2B5EF4-FFF2-40B4-BE49-F238E27FC236}">
                <a16:creationId xmlns:a16="http://schemas.microsoft.com/office/drawing/2014/main" id="{088C824C-59D5-9B0A-639B-4211A6A1C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429" y="6100717"/>
            <a:ext cx="44187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分解者が死亡</a:t>
            </a:r>
            <a:r>
              <a:rPr lang="ja-JP" altLang="en-US" sz="200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；デンプン在り　　　　　　</a:t>
            </a:r>
            <a:endParaRPr lang="en-US" altLang="ja-JP" sz="2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8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-34144"/>
            <a:ext cx="9144000" cy="578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0" y="-81290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土の中にいる微生物の培養</a:t>
            </a:r>
            <a:endParaRPr lang="en-US" altLang="ja-JP" sz="3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53"/>
          <p:cNvSpPr>
            <a:spLocks noChangeArrowheads="1"/>
          </p:cNvSpPr>
          <p:nvPr/>
        </p:nvSpPr>
        <p:spPr bwMode="auto">
          <a:xfrm>
            <a:off x="8312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8814" y="556628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r>
              <a:rPr lang="ja-JP" altLang="en-US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試料と試薬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323528" y="7965504"/>
            <a:ext cx="36724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➀ プラスチック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Dish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</a:t>
            </a:r>
            <a:r>
              <a:rPr lang="ja-JP" altLang="en-US" sz="20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ろ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紙（キムワイプ）を入れる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23528" y="8973616"/>
            <a:ext cx="367240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➂ 種子をまく。（蒸留水に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 完全に浸さない。）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860032" y="9765704"/>
            <a:ext cx="36724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➃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Dish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をアルミホイルで包み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種子を遮光する。→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</a:t>
            </a:r>
            <a:r>
              <a:rPr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℃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835696" y="552832"/>
            <a:ext cx="5940660" cy="373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 寒天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でんぷん（片栗粉）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）蒸留水　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）土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8D1A2C-305F-21A2-8348-C03A59CA3398}"/>
              </a:ext>
            </a:extLst>
          </p:cNvPr>
          <p:cNvSpPr txBox="1"/>
          <p:nvPr/>
        </p:nvSpPr>
        <p:spPr>
          <a:xfrm>
            <a:off x="89756" y="1233591"/>
            <a:ext cx="896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ja-JP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　寒天培地の作製</a:t>
            </a:r>
            <a:endParaRPr lang="en-US" altLang="ja-JP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アルミホイルをシャーレで型どりし、皿とその蓋を作製する（図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ii)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アルミホイル皿と蓋を紫外線で滅菌する。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波長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254nm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の紫外線を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2mJ/cm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秒間、照射する。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iii) 100mL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の水に、寒天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、片栗粉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0.5g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を加えて作った溶液を弱火で加熱する。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　溶液が透明になるまでかき混ぜる。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iv) iii)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の溶液をアルミホイル皿に注ぐ。溶液が固まるのを待つ。</a:t>
            </a:r>
          </a:p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DAA2996-A45E-EA8A-1139-8E369C692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62" r="27808" b="51270"/>
          <a:stretch/>
        </p:blipFill>
        <p:spPr>
          <a:xfrm>
            <a:off x="6590636" y="4901190"/>
            <a:ext cx="1751550" cy="154530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520EC62-96EB-67F7-B6E4-C94C4C4CC7A5}"/>
              </a:ext>
            </a:extLst>
          </p:cNvPr>
          <p:cNvSpPr/>
          <p:nvPr/>
        </p:nvSpPr>
        <p:spPr>
          <a:xfrm>
            <a:off x="23150" y="945559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</a:t>
            </a:r>
            <a:r>
              <a:rPr lang="ja-JP" altLang="en-US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実験操作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5EDF68-A484-8466-E53F-AED8CD340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28" y="4940988"/>
            <a:ext cx="2077806" cy="155631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29B64D-B904-B526-BBF0-EF85CA9BDC4B}"/>
              </a:ext>
            </a:extLst>
          </p:cNvPr>
          <p:cNvSpPr/>
          <p:nvPr/>
        </p:nvSpPr>
        <p:spPr>
          <a:xfrm>
            <a:off x="707014" y="6490942"/>
            <a:ext cx="2398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図</a:t>
            </a:r>
            <a:r>
              <a: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1: </a:t>
            </a: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アルミホイル皿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BE0E05-2927-ACEC-041A-0665860814C5}"/>
              </a:ext>
            </a:extLst>
          </p:cNvPr>
          <p:cNvSpPr txBox="1"/>
          <p:nvPr/>
        </p:nvSpPr>
        <p:spPr>
          <a:xfrm>
            <a:off x="63231" y="3240417"/>
            <a:ext cx="871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ja-JP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　土の調整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燃焼皿に土を載せて、ガスバーナーで加熱する（図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ii)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加熱処理をしない土を残しておく。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AE04FB0-FE92-EDAF-CC41-2F0CCB712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8" t="6432" r="57055" b="16873"/>
          <a:stretch/>
        </p:blipFill>
        <p:spPr>
          <a:xfrm>
            <a:off x="3849925" y="4923811"/>
            <a:ext cx="1570545" cy="155631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2D5866-9A43-DA69-4301-8D33895E34F6}"/>
              </a:ext>
            </a:extLst>
          </p:cNvPr>
          <p:cNvSpPr txBox="1"/>
          <p:nvPr/>
        </p:nvSpPr>
        <p:spPr>
          <a:xfrm>
            <a:off x="60612" y="4210416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ja-JP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　微生物の培養</a:t>
            </a:r>
            <a:endParaRPr lang="en-US" altLang="ja-JP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作製した寒天培地に土をのせ蓋をして、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37℃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で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日間培養する（図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B11C75-8297-6183-60BE-2903FF5CA70F}"/>
              </a:ext>
            </a:extLst>
          </p:cNvPr>
          <p:cNvSpPr/>
          <p:nvPr/>
        </p:nvSpPr>
        <p:spPr>
          <a:xfrm>
            <a:off x="3563888" y="6500228"/>
            <a:ext cx="2398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図</a:t>
            </a:r>
            <a:r>
              <a: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2: </a:t>
            </a: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土の加熱処理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8494A28-2AB1-8103-3EA8-2753B3E63D61}"/>
              </a:ext>
            </a:extLst>
          </p:cNvPr>
          <p:cNvSpPr/>
          <p:nvPr/>
        </p:nvSpPr>
        <p:spPr>
          <a:xfrm>
            <a:off x="6710386" y="6490175"/>
            <a:ext cx="2398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図</a:t>
            </a:r>
            <a:r>
              <a: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3: </a:t>
            </a: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土の培養</a:t>
            </a:r>
          </a:p>
        </p:txBody>
      </p:sp>
    </p:spTree>
    <p:extLst>
      <p:ext uri="{BB962C8B-B14F-4D97-AF65-F5344CB8AC3E}">
        <p14:creationId xmlns:p14="http://schemas.microsoft.com/office/powerpoint/2010/main" val="495068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7FB4A9AFE427940A233F620482391BC" ma:contentTypeVersion="11" ma:contentTypeDescription="新しいドキュメントを作成します。" ma:contentTypeScope="" ma:versionID="7d07c623fcf492d75176e4d028ce0b85">
  <xsd:schema xmlns:xsd="http://www.w3.org/2001/XMLSchema" xmlns:xs="http://www.w3.org/2001/XMLSchema" xmlns:p="http://schemas.microsoft.com/office/2006/metadata/properties" xmlns:ns2="3e488705-4b9b-4213-9659-66b8e8d9e444" xmlns:ns3="b2f9a78e-fb3f-494d-9ca8-51733c1c8360" targetNamespace="http://schemas.microsoft.com/office/2006/metadata/properties" ma:root="true" ma:fieldsID="990307faf57847a09444134dc20b3152" ns2:_="" ns3:_="">
    <xsd:import namespace="3e488705-4b9b-4213-9659-66b8e8d9e444"/>
    <xsd:import namespace="b2f9a78e-fb3f-494d-9ca8-51733c1c8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88705-4b9b-4213-9659-66b8e8d9e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9a78e-fb3f-494d-9ca8-51733c1c83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2A52F-3091-4653-851A-81CDD6F31916}">
  <ds:schemaRefs>
    <ds:schemaRef ds:uri="3e488705-4b9b-4213-9659-66b8e8d9e444"/>
    <ds:schemaRef ds:uri="http://purl.org/dc/elements/1.1/"/>
    <ds:schemaRef ds:uri="http://schemas.microsoft.com/office/2006/metadata/properties"/>
    <ds:schemaRef ds:uri="b2f9a78e-fb3f-494d-9ca8-51733c1c836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51187C-AF2C-4FB4-9B8F-5B3754BCF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A0AB5-3F36-4494-B623-75F76825A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88705-4b9b-4213-9659-66b8e8d9e444"/>
    <ds:schemaRef ds:uri="b2f9a78e-fb3f-494d-9ca8-51733c1c8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49627</TotalTime>
  <Words>627</Words>
  <Application>Microsoft Office PowerPoint</Application>
  <PresentationFormat>画面に合わせる (4:3)</PresentationFormat>
  <Paragraphs>75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dbio</dc:creator>
  <cp:lastModifiedBy>z5005026 海老名 彩雪</cp:lastModifiedBy>
  <cp:revision>2957</cp:revision>
  <cp:lastPrinted>2024-10-01T05:42:02Z</cp:lastPrinted>
  <dcterms:created xsi:type="dcterms:W3CDTF">2014-06-07T09:35:31Z</dcterms:created>
  <dcterms:modified xsi:type="dcterms:W3CDTF">2025-02-25T04:51:47Z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0x01010047FB4A9AFE427940A233F620482391BC</vt:lpwstr>
  </property>
</Properties>
</file>