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1251" r:id="rId5"/>
    <p:sldId id="1297" r:id="rId6"/>
    <p:sldId id="1194" r:id="rId7"/>
    <p:sldId id="1197" r:id="rId8"/>
    <p:sldId id="1198" r:id="rId9"/>
    <p:sldId id="1200" r:id="rId10"/>
    <p:sldId id="1254" r:id="rId11"/>
    <p:sldId id="1253" r:id="rId12"/>
    <p:sldId id="1204" r:id="rId13"/>
  </p:sldIdLst>
  <p:sldSz cx="9144000" cy="6858000" type="screen4x3"/>
  <p:notesSz cx="9939338" cy="68072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3543"/>
    <a:srgbClr val="FF0066"/>
    <a:srgbClr val="FEFDF7"/>
    <a:srgbClr val="C9CDE8"/>
    <a:srgbClr val="FEF5CA"/>
    <a:srgbClr val="FEF7DB"/>
    <a:srgbClr val="FFFEF9"/>
    <a:srgbClr val="FFF9E6"/>
    <a:srgbClr val="E3EEC5"/>
    <a:srgbClr val="888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98" autoAdjust="0"/>
    <p:restoredTop sz="95380" autoAdjust="0"/>
  </p:normalViewPr>
  <p:slideViewPr>
    <p:cSldViewPr>
      <p:cViewPr varScale="1">
        <p:scale>
          <a:sx n="113" d="100"/>
          <a:sy n="113" d="100"/>
        </p:scale>
        <p:origin x="1146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4" d="100"/>
        <a:sy n="154" d="100"/>
      </p:scale>
      <p:origin x="0" y="-39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F24EF7A8-63BF-4DA0-83B7-6815F93CC2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" y="6"/>
            <a:ext cx="4306513" cy="340791"/>
          </a:xfrm>
          <a:prstGeom prst="rect">
            <a:avLst/>
          </a:prstGeom>
        </p:spPr>
        <p:txBody>
          <a:bodyPr vert="horz" lIns="90557" tIns="45279" rIns="90557" bIns="4527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0AABB71-A4C0-4AB3-8498-3869F5F4D3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0540" y="6"/>
            <a:ext cx="4306513" cy="340791"/>
          </a:xfrm>
          <a:prstGeom prst="rect">
            <a:avLst/>
          </a:prstGeom>
        </p:spPr>
        <p:txBody>
          <a:bodyPr vert="horz" lIns="90557" tIns="45279" rIns="90557" bIns="45279" rtlCol="0"/>
          <a:lstStyle>
            <a:lvl1pPr algn="r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846CD44-9499-4E28-A2AE-25347E1736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" y="6466412"/>
            <a:ext cx="4306513" cy="340791"/>
          </a:xfrm>
          <a:prstGeom prst="rect">
            <a:avLst/>
          </a:prstGeom>
        </p:spPr>
        <p:txBody>
          <a:bodyPr vert="horz" lIns="90557" tIns="45279" rIns="90557" bIns="4527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0FC044E-0191-4954-9C90-6B8702BA99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0540" y="6466412"/>
            <a:ext cx="4306513" cy="340791"/>
          </a:xfrm>
          <a:prstGeom prst="rect">
            <a:avLst/>
          </a:prstGeom>
        </p:spPr>
        <p:txBody>
          <a:bodyPr vert="horz" lIns="90557" tIns="45279" rIns="90557" bIns="45279" rtlCol="0" anchor="b"/>
          <a:lstStyle>
            <a:lvl1pPr algn="r">
              <a:defRPr sz="1200"/>
            </a:lvl1pPr>
          </a:lstStyle>
          <a:p>
            <a:fld id="{A988A924-C905-4D5A-9C2C-3B4EC82CC9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657663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8" y="2"/>
            <a:ext cx="4307047" cy="34036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30000" y="2"/>
            <a:ext cx="4307047" cy="340360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270250" y="511175"/>
            <a:ext cx="3398838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9" y="3233421"/>
            <a:ext cx="7951468" cy="3063240"/>
          </a:xfrm>
          <a:prstGeom prst="rect">
            <a:avLst/>
          </a:prstGeom>
        </p:spPr>
        <p:txBody>
          <a:bodyPr vert="horz" lIns="91427" tIns="45713" rIns="91427" bIns="4571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8" y="6465660"/>
            <a:ext cx="4307047" cy="340360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30000" y="6465660"/>
            <a:ext cx="4307047" cy="340360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F563DCE3-6F10-4CCE-9E8E-47ABB86D0B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7268136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5774" indent="-28299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1960" indent="-226392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744" indent="-226392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7529" indent="-226392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0313" indent="-226392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3097" indent="-226392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5881" indent="-226392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8666" indent="-226392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364233-4301-5443-AC17-DA502B56A2D3}" type="slidenum">
              <a:rPr lang="en-US" altLang="ja-JP" sz="1200">
                <a:latin typeface="Calibri" charset="0"/>
              </a:rPr>
              <a:pPr/>
              <a:t>1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900" dirty="0"/>
          </a:p>
        </p:txBody>
      </p:sp>
    </p:spTree>
    <p:extLst>
      <p:ext uri="{BB962C8B-B14F-4D97-AF65-F5344CB8AC3E}">
        <p14:creationId xmlns:p14="http://schemas.microsoft.com/office/powerpoint/2010/main" val="64264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1145" indent="-285056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0223" indent="-22804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6313" indent="-22804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2403" indent="-22804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08492" indent="-228044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64581" indent="-228044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0671" indent="-228044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76761" indent="-228044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364233-4301-5443-AC17-DA502B56A2D3}" type="slidenum">
              <a:rPr lang="en-US" altLang="ja-JP" sz="1200">
                <a:latin typeface="Calibri" charset="0"/>
              </a:rPr>
              <a:pPr/>
              <a:t>2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900" dirty="0"/>
          </a:p>
        </p:txBody>
      </p:sp>
    </p:spTree>
    <p:extLst>
      <p:ext uri="{BB962C8B-B14F-4D97-AF65-F5344CB8AC3E}">
        <p14:creationId xmlns:p14="http://schemas.microsoft.com/office/powerpoint/2010/main" val="394234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49B6A1-46A4-45F7-9CCD-98FB26ECCAC0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3356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49B6A1-46A4-45F7-9CCD-98FB26ECCAC0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2382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49B6A1-46A4-45F7-9CCD-98FB26ECCAC0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305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49B6A1-46A4-45F7-9CCD-98FB26ECCAC0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8246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49B6A1-46A4-45F7-9CCD-98FB26ECCAC0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162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4891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8297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7400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19646-B2DF-4F02-8D4A-1DB2581E75B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72229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181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829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5205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560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844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4043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43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3841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905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-34144"/>
            <a:ext cx="9144000" cy="5789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96" name="Title 1"/>
          <p:cNvSpPr txBox="1">
            <a:spLocks/>
          </p:cNvSpPr>
          <p:nvPr/>
        </p:nvSpPr>
        <p:spPr bwMode="auto">
          <a:xfrm>
            <a:off x="0" y="-57844"/>
            <a:ext cx="9144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3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エタノール沈殿による</a:t>
            </a:r>
            <a:r>
              <a:rPr lang="en-US" altLang="ja-JP" sz="3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DNA</a:t>
            </a:r>
            <a:r>
              <a:rPr lang="ja-JP" altLang="en-US" sz="3000" b="1" dirty="0" err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の抽</a:t>
            </a:r>
            <a:r>
              <a:rPr lang="ja-JP" altLang="en-US" sz="3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出</a:t>
            </a:r>
            <a:endParaRPr lang="en-US" altLang="ja-JP" sz="3000" b="1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9" name="正方形/長方形 153"/>
          <p:cNvSpPr>
            <a:spLocks noChangeArrowheads="1"/>
          </p:cNvSpPr>
          <p:nvPr/>
        </p:nvSpPr>
        <p:spPr bwMode="auto">
          <a:xfrm>
            <a:off x="8312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18814" y="556628"/>
            <a:ext cx="252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A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 試料と試薬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323528" y="7965504"/>
            <a:ext cx="367240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➀ プラスチック</a:t>
            </a:r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Dish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に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   </a:t>
            </a:r>
            <a:r>
              <a:rPr lang="ja-JP" altLang="en-US" sz="20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ろ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紙（キムワイプ）を入れる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35496" y="2138531"/>
            <a:ext cx="3672408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➀ 小さなつぼみを</a:t>
            </a:r>
            <a:endParaRPr lang="en-US" altLang="ja-JP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ハサミで切り取る。</a:t>
            </a:r>
            <a:endParaRPr lang="en-US" altLang="ja-JP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endParaRPr lang="en-US" altLang="ja-JP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323528" y="8973616"/>
            <a:ext cx="3672408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➂ 種子をまく。（蒸留水に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 完全に浸さない。）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4860032" y="9765704"/>
            <a:ext cx="367240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➃ </a:t>
            </a:r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Dish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をアルミホイルで包み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種子を遮光する。→ </a:t>
            </a:r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24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℃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23150" y="1742836"/>
            <a:ext cx="252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B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 実験操作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35496" y="582588"/>
            <a:ext cx="93711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 </a:t>
            </a:r>
            <a:r>
              <a:rPr lang="en-US" altLang="ja-JP" sz="20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）</a:t>
            </a:r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100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％エタノール　　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）中性洗剤（界面活性剤）　　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）蒸留水　　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）塩（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）　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）ブロッコリー、バナナ　　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vi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DNA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抽出液（蒸留水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50mL;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塩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587mg;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中性洗剤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1mL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r="50842" b="76439"/>
          <a:stretch/>
        </p:blipFill>
        <p:spPr>
          <a:xfrm>
            <a:off x="153988" y="2735803"/>
            <a:ext cx="2063116" cy="1329804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3"/>
          <a:srcRect l="67602" t="65698" b="5949"/>
          <a:stretch/>
        </p:blipFill>
        <p:spPr>
          <a:xfrm>
            <a:off x="4813424" y="5135984"/>
            <a:ext cx="1368152" cy="1610137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3"/>
          <a:srcRect l="50395" b="77338"/>
          <a:stretch/>
        </p:blipFill>
        <p:spPr>
          <a:xfrm>
            <a:off x="2877716" y="2807811"/>
            <a:ext cx="2081893" cy="1279004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3"/>
          <a:srcRect t="35139" r="32804" b="39594"/>
          <a:stretch/>
        </p:blipFill>
        <p:spPr>
          <a:xfrm>
            <a:off x="5855444" y="2807811"/>
            <a:ext cx="2820144" cy="1426096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/>
          <a:srcRect l="68022" t="30604" r="-1289" b="40144"/>
          <a:stretch/>
        </p:blipFill>
        <p:spPr>
          <a:xfrm>
            <a:off x="287105" y="5090367"/>
            <a:ext cx="1396191" cy="1651001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3"/>
          <a:srcRect t="68101" r="66566" b="3321"/>
          <a:stretch/>
        </p:blipFill>
        <p:spPr>
          <a:xfrm>
            <a:off x="2331876" y="5155505"/>
            <a:ext cx="1403212" cy="1612901"/>
          </a:xfrm>
          <a:prstGeom prst="rect">
            <a:avLst/>
          </a:prstGeom>
        </p:spPr>
      </p:pic>
      <p:sp>
        <p:nvSpPr>
          <p:cNvPr id="35" name="正方形/長方形 34"/>
          <p:cNvSpPr/>
          <p:nvPr/>
        </p:nvSpPr>
        <p:spPr>
          <a:xfrm>
            <a:off x="2445668" y="2134339"/>
            <a:ext cx="3672408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➁ ブロッコリー </a:t>
            </a:r>
            <a:r>
              <a:rPr lang="en-US" altLang="ja-JP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5g</a:t>
            </a: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に蒸留水</a:t>
            </a:r>
            <a:endParaRPr lang="en-US" altLang="ja-JP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lang="en-US" altLang="ja-JP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2mL</a:t>
            </a: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を加えて、すり潰す。</a:t>
            </a:r>
            <a:endParaRPr lang="en-US" altLang="ja-JP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endParaRPr lang="en-US" altLang="ja-JP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5372596" y="2141856"/>
            <a:ext cx="424847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➂ </a:t>
            </a:r>
            <a:r>
              <a:rPr lang="en-US" altLang="ja-JP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DNA</a:t>
            </a: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抽出液 </a:t>
            </a:r>
            <a:r>
              <a:rPr lang="en-US" altLang="ja-JP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50 mL</a:t>
            </a: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を作製し</a:t>
            </a:r>
            <a:endParaRPr lang="en-US" altLang="ja-JP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ブロッコリーを加える。（</a:t>
            </a:r>
            <a:r>
              <a:rPr lang="en-US" altLang="ja-JP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10</a:t>
            </a: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分間放置）</a:t>
            </a:r>
            <a:endParaRPr lang="en-US" altLang="ja-JP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35496" y="4263116"/>
            <a:ext cx="3672408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➃ 茶こしでろ過し</a:t>
            </a:r>
            <a:endParaRPr lang="en-US" altLang="ja-JP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lang="ja-JP" altLang="en-US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ろ</a:t>
            </a: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液を集める。</a:t>
            </a:r>
            <a:endParaRPr lang="en-US" altLang="ja-JP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endParaRPr lang="en-US" altLang="ja-JP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1895656" y="4267308"/>
            <a:ext cx="2376264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➄ ろ液</a:t>
            </a:r>
            <a:r>
              <a:rPr lang="en-US" altLang="ja-JP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20mL</a:t>
            </a: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に</a:t>
            </a:r>
            <a:r>
              <a:rPr lang="en-US" altLang="ja-JP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100</a:t>
            </a: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％</a:t>
            </a:r>
            <a:endParaRPr lang="en-US" altLang="ja-JP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エタノール</a:t>
            </a:r>
            <a:r>
              <a:rPr lang="en-US" altLang="ja-JP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40mL</a:t>
            </a: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を</a:t>
            </a:r>
            <a:endParaRPr lang="en-US" altLang="ja-JP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ゆっくり加えていく。</a:t>
            </a:r>
            <a:endParaRPr lang="en-US" altLang="ja-JP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211960" y="4267308"/>
            <a:ext cx="276170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➅ エタノールの液面に</a:t>
            </a:r>
            <a:endParaRPr lang="en-US" altLang="ja-JP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白い</a:t>
            </a:r>
            <a:r>
              <a:rPr lang="en-US" altLang="ja-JP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DNA</a:t>
            </a: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が観察される。</a:t>
            </a:r>
            <a:endParaRPr lang="en-US" altLang="ja-JP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6888956" y="4291499"/>
            <a:ext cx="1787500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⑦ </a:t>
            </a:r>
            <a:r>
              <a:rPr lang="en-US" altLang="ja-JP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DNA</a:t>
            </a:r>
            <a:r>
              <a:rPr lang="ja-JP" altLang="en-US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の洗浄</a:t>
            </a:r>
            <a:endParaRPr lang="en-US" altLang="ja-JP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6876256" y="4869160"/>
            <a:ext cx="2376264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ja-JP" sz="16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</a:t>
            </a:r>
            <a: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. </a:t>
            </a:r>
            <a:r>
              <a:rPr lang="ja-JP" altLang="en-US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チップで</a:t>
            </a:r>
            <a: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DNA</a:t>
            </a:r>
            <a:r>
              <a:rPr lang="ja-JP" altLang="en-US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を</a:t>
            </a:r>
            <a: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70</a:t>
            </a:r>
            <a:r>
              <a:rPr lang="ja-JP" altLang="en-US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％</a:t>
            </a:r>
            <a:endParaRPr lang="en-US" altLang="ja-JP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ja-JP" altLang="en-US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エタノール入りの</a:t>
            </a:r>
            <a: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1.5mL</a:t>
            </a:r>
          </a:p>
          <a:p>
            <a:pPr>
              <a:lnSpc>
                <a:spcPts val="2100"/>
              </a:lnSpc>
            </a:pPr>
            <a:r>
              <a:rPr lang="ja-JP" altLang="en-US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チューブに回収する。</a:t>
            </a:r>
            <a:endParaRPr lang="en-US" altLang="ja-JP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6876256" y="5887730"/>
            <a:ext cx="2376264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ii. </a:t>
            </a:r>
            <a:r>
              <a:rPr lang="ja-JP" altLang="en-US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チップで</a:t>
            </a:r>
            <a: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DNA</a:t>
            </a:r>
            <a:r>
              <a:rPr lang="ja-JP" altLang="en-US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を蒸留水入りの</a:t>
            </a:r>
            <a: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1.5mL</a:t>
            </a:r>
            <a:r>
              <a:rPr lang="ja-JP" altLang="en-US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チューブに回収する。</a:t>
            </a:r>
            <a:endParaRPr lang="en-US" altLang="ja-JP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40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16656"/>
            <a:ext cx="9144000" cy="5789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96" name="Title 1"/>
          <p:cNvSpPr txBox="1">
            <a:spLocks/>
          </p:cNvSpPr>
          <p:nvPr/>
        </p:nvSpPr>
        <p:spPr bwMode="auto">
          <a:xfrm>
            <a:off x="0" y="-57844"/>
            <a:ext cx="9144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3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植物体からの</a:t>
            </a:r>
            <a:r>
              <a:rPr lang="en-US" altLang="ja-JP" sz="3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DNA</a:t>
            </a:r>
            <a:r>
              <a:rPr lang="ja-JP" altLang="en-US" sz="3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抽出方法</a:t>
            </a:r>
            <a:endParaRPr lang="en-US" altLang="ja-JP" sz="3000" b="1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9" name="正方形/長方形 153"/>
          <p:cNvSpPr>
            <a:spLocks noChangeArrowheads="1"/>
          </p:cNvSpPr>
          <p:nvPr/>
        </p:nvSpPr>
        <p:spPr bwMode="auto">
          <a:xfrm>
            <a:off x="8312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81990" y="1255367"/>
            <a:ext cx="448117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</a:t>
            </a:r>
            <a:r>
              <a:rPr lang="ja-JP" altLang="en-US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．植物体</a:t>
            </a:r>
            <a:r>
              <a:rPr lang="en-US" altLang="ja-JP" sz="1700" b="1" dirty="0">
                <a:solidFill>
                  <a:srgbClr val="FF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5g</a:t>
            </a:r>
            <a:r>
              <a:rPr lang="ja-JP" altLang="en-US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に</a:t>
            </a:r>
            <a:r>
              <a:rPr lang="en-US" altLang="ja-JP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5ml</a:t>
            </a:r>
            <a:r>
              <a:rPr lang="ja-JP" altLang="en-US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の蒸溜水を加えて</a:t>
            </a:r>
            <a:endParaRPr lang="en-US" altLang="ja-JP" sz="1700" b="1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r>
              <a:rPr lang="ja-JP" altLang="en-US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  すりつ潰す。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CFE8D07-BC96-8F63-4D5F-633FB1043864}"/>
              </a:ext>
            </a:extLst>
          </p:cNvPr>
          <p:cNvSpPr/>
          <p:nvPr/>
        </p:nvSpPr>
        <p:spPr>
          <a:xfrm>
            <a:off x="74004" y="1969748"/>
            <a:ext cx="5075729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2</a:t>
            </a:r>
            <a:r>
              <a:rPr lang="ja-JP" altLang="en-US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．すり潰した</a:t>
            </a:r>
            <a:r>
              <a:rPr lang="en-US" altLang="ja-JP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DNA</a:t>
            </a:r>
            <a:r>
              <a:rPr lang="ja-JP" altLang="en-US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抽出液</a:t>
            </a:r>
            <a:r>
              <a:rPr lang="ja-JP" alt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（蒸留水</a:t>
            </a:r>
            <a:r>
              <a:rPr lang="en-US" altLang="ja-JP" sz="1700" b="1" dirty="0">
                <a:latin typeface="Arial" panose="020B0604020202020204" pitchFamily="34" charset="0"/>
                <a:cs typeface="Arial" panose="020B0604020202020204" pitchFamily="34" charset="0"/>
              </a:rPr>
              <a:t>50mL; </a:t>
            </a:r>
          </a:p>
          <a:p>
            <a:r>
              <a:rPr lang="ja-JP" alt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　　 塩</a:t>
            </a:r>
            <a:r>
              <a:rPr lang="en-US" altLang="ja-JP" sz="1700" b="1" dirty="0">
                <a:latin typeface="Arial" panose="020B0604020202020204" pitchFamily="34" charset="0"/>
                <a:cs typeface="Arial" panose="020B0604020202020204" pitchFamily="34" charset="0"/>
              </a:rPr>
              <a:t>587mg; </a:t>
            </a:r>
            <a:r>
              <a:rPr lang="ja-JP" alt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中性洗剤</a:t>
            </a:r>
            <a:r>
              <a:rPr lang="ja-JP" altLang="en-US" sz="17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＊</a:t>
            </a:r>
            <a:r>
              <a:rPr lang="en-US" altLang="ja-JP" sz="1700" b="1" dirty="0">
                <a:latin typeface="Arial" panose="020B0604020202020204" pitchFamily="34" charset="0"/>
                <a:cs typeface="Arial" panose="020B0604020202020204" pitchFamily="34" charset="0"/>
              </a:rPr>
              <a:t>1mL</a:t>
            </a:r>
            <a:r>
              <a:rPr lang="ja-JP" alt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）を加える。</a:t>
            </a:r>
            <a:endParaRPr lang="en-US" altLang="ja-JP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　　 </a:t>
            </a:r>
            <a:r>
              <a:rPr lang="en-US" altLang="ja-JP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ja-JP" altLang="en-US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分間放置（室温）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BBA9570-D229-0A6E-7D5F-4C46B8FB9FC7}"/>
              </a:ext>
            </a:extLst>
          </p:cNvPr>
          <p:cNvSpPr/>
          <p:nvPr/>
        </p:nvSpPr>
        <p:spPr>
          <a:xfrm>
            <a:off x="74005" y="4178152"/>
            <a:ext cx="507572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3</a:t>
            </a:r>
            <a:r>
              <a:rPr lang="ja-JP" altLang="en-US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．茶こしでろ液を集める</a:t>
            </a:r>
            <a:r>
              <a:rPr lang="ja-JP" alt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BC5267D-1FC1-16D6-4D43-C95470881936}"/>
              </a:ext>
            </a:extLst>
          </p:cNvPr>
          <p:cNvSpPr/>
          <p:nvPr/>
        </p:nvSpPr>
        <p:spPr>
          <a:xfrm>
            <a:off x="72335" y="4829671"/>
            <a:ext cx="50757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4</a:t>
            </a:r>
            <a:r>
              <a:rPr lang="ja-JP" altLang="en-US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．ろ液（</a:t>
            </a:r>
            <a:r>
              <a:rPr lang="en-US" altLang="ja-JP" sz="1700" b="1" dirty="0">
                <a:solidFill>
                  <a:srgbClr val="FF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20mL</a:t>
            </a:r>
            <a:r>
              <a:rPr lang="ja-JP" altLang="en-US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）に</a:t>
            </a:r>
            <a:r>
              <a:rPr lang="en-US" altLang="ja-JP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100%</a:t>
            </a:r>
            <a:r>
              <a:rPr lang="ja-JP" altLang="en-US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エタノール</a:t>
            </a:r>
            <a:endParaRPr lang="en-US" altLang="ja-JP" sz="1700" b="1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r>
              <a:rPr lang="ja-JP" altLang="en-US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  </a:t>
            </a:r>
            <a:r>
              <a:rPr lang="en-US" altLang="ja-JP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40mL</a:t>
            </a:r>
            <a:r>
              <a:rPr lang="ja-JP" altLang="en-US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をゆっくり加える</a:t>
            </a:r>
            <a:r>
              <a:rPr lang="ja-JP" alt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77B0794-E428-CC69-36BD-B46371B1DEA3}"/>
              </a:ext>
            </a:extLst>
          </p:cNvPr>
          <p:cNvSpPr/>
          <p:nvPr/>
        </p:nvSpPr>
        <p:spPr>
          <a:xfrm>
            <a:off x="58433" y="5590128"/>
            <a:ext cx="43293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700" u="sng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＊中性洗剤の組成</a:t>
            </a:r>
            <a:endParaRPr lang="en-US" altLang="ja-JP" sz="1700" u="sng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r>
              <a:rPr lang="ja-JP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　　界面活性剤　［</a:t>
            </a:r>
            <a:r>
              <a:rPr lang="en-US" altLang="ja-JP" sz="1700" dirty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ja-JP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％　アルキルヒドロキシ</a:t>
            </a:r>
            <a:endParaRPr lang="en-US" altLang="ja-JP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　　　　　　　　　　スルホベタイン（</a:t>
            </a:r>
            <a:r>
              <a:rPr lang="en-US" altLang="ja-JP" sz="1700" dirty="0">
                <a:latin typeface="Arial" panose="020B0604020202020204" pitchFamily="34" charset="0"/>
                <a:cs typeface="Arial" panose="020B0604020202020204" pitchFamily="34" charset="0"/>
              </a:rPr>
              <a:t>HSB</a:t>
            </a:r>
            <a:r>
              <a:rPr lang="ja-JP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）］</a:t>
            </a:r>
            <a:endParaRPr lang="en-US" altLang="ja-JP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　　安定化剤、除菌剤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48CC97B-0B45-E0F0-E4AB-2DA88B57CF5F}"/>
              </a:ext>
            </a:extLst>
          </p:cNvPr>
          <p:cNvSpPr/>
          <p:nvPr/>
        </p:nvSpPr>
        <p:spPr>
          <a:xfrm>
            <a:off x="4583760" y="1257906"/>
            <a:ext cx="448117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</a:t>
            </a:r>
            <a:r>
              <a:rPr lang="ja-JP" altLang="en-US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．植物体</a:t>
            </a:r>
            <a:r>
              <a:rPr lang="en-US" altLang="ja-JP" sz="1700" b="1" dirty="0">
                <a:solidFill>
                  <a:srgbClr val="FF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0.3g</a:t>
            </a:r>
            <a:r>
              <a:rPr lang="ja-JP" altLang="en-US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をすりつ潰す。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EE8DED1-2FC6-11E5-B591-605518A8CD97}"/>
              </a:ext>
            </a:extLst>
          </p:cNvPr>
          <p:cNvSpPr/>
          <p:nvPr/>
        </p:nvSpPr>
        <p:spPr>
          <a:xfrm>
            <a:off x="4577154" y="1970415"/>
            <a:ext cx="5075729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2</a:t>
            </a:r>
            <a:r>
              <a:rPr lang="ja-JP" altLang="en-US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．すり潰した植物体に</a:t>
            </a:r>
            <a:r>
              <a:rPr lang="en-US" altLang="ja-JP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DNA</a:t>
            </a:r>
            <a:r>
              <a:rPr lang="ja-JP" altLang="en-US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抽出液</a:t>
            </a:r>
            <a:r>
              <a:rPr lang="ja-JP" altLang="en-US" sz="1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（</a:t>
            </a:r>
            <a:r>
              <a:rPr lang="ja-JP" altLang="en-US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研究用）</a:t>
            </a:r>
            <a:r>
              <a:rPr lang="ja-JP" alt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　　 　</a:t>
            </a:r>
            <a:endParaRPr lang="en-US" altLang="ja-JP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　　を</a:t>
            </a:r>
            <a:r>
              <a:rPr lang="en-US" altLang="ja-JP" sz="1700" b="1" dirty="0">
                <a:latin typeface="Arial" panose="020B0604020202020204" pitchFamily="34" charset="0"/>
                <a:cs typeface="Arial" panose="020B0604020202020204" pitchFamily="34" charset="0"/>
              </a:rPr>
              <a:t>1000μL</a:t>
            </a:r>
            <a:r>
              <a:rPr lang="ja-JP" alt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加える。</a:t>
            </a:r>
            <a:endParaRPr lang="en-US" altLang="ja-JP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</a:t>
            </a:r>
            <a:r>
              <a:rPr lang="en-US" altLang="ja-JP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ja-JP" altLang="en-US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時間放置（</a:t>
            </a:r>
            <a:r>
              <a:rPr lang="en-US" altLang="ja-JP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ja-JP" altLang="en-US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℃）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44CF2C-6ED5-A138-2E9B-7FA8FC6DFCDF}"/>
              </a:ext>
            </a:extLst>
          </p:cNvPr>
          <p:cNvSpPr/>
          <p:nvPr/>
        </p:nvSpPr>
        <p:spPr>
          <a:xfrm>
            <a:off x="4608839" y="4172526"/>
            <a:ext cx="507572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3</a:t>
            </a:r>
            <a:r>
              <a:rPr lang="ja-JP" altLang="en-US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．</a:t>
            </a:r>
            <a:r>
              <a:rPr lang="en-US" altLang="ja-JP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1.5mL</a:t>
            </a:r>
            <a:r>
              <a:rPr lang="ja-JP" altLang="en-US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チュｰブに上清</a:t>
            </a:r>
            <a:r>
              <a:rPr lang="ja-JP" altLang="en-US" sz="1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（</a:t>
            </a:r>
            <a:r>
              <a:rPr lang="en-US" altLang="ja-JP" sz="1700" b="1" dirty="0">
                <a:solidFill>
                  <a:srgbClr val="FF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400μL</a:t>
            </a:r>
            <a:r>
              <a:rPr lang="ja-JP" altLang="en-US" sz="1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）を</a:t>
            </a:r>
            <a:r>
              <a:rPr lang="ja-JP" altLang="en-US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回収する</a:t>
            </a:r>
            <a:r>
              <a:rPr lang="ja-JP" alt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070E613-7381-320B-45A0-F5ABB8CDE176}"/>
              </a:ext>
            </a:extLst>
          </p:cNvPr>
          <p:cNvSpPr/>
          <p:nvPr/>
        </p:nvSpPr>
        <p:spPr>
          <a:xfrm>
            <a:off x="4608839" y="4835839"/>
            <a:ext cx="507572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4</a:t>
            </a:r>
            <a:r>
              <a:rPr lang="ja-JP" altLang="en-US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．上清に</a:t>
            </a:r>
            <a:r>
              <a:rPr lang="en-US" altLang="ja-JP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100%</a:t>
            </a:r>
            <a:r>
              <a:rPr lang="ja-JP" altLang="en-US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エタノール</a:t>
            </a:r>
            <a:r>
              <a:rPr lang="en-US" altLang="ja-JP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800μL</a:t>
            </a:r>
            <a:r>
              <a:rPr lang="ja-JP" altLang="en-US" sz="17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を加える</a:t>
            </a:r>
            <a:r>
              <a:rPr lang="ja-JP" alt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B586A7F-F2CA-9EF0-BD1D-205BB8FCC563}"/>
              </a:ext>
            </a:extLst>
          </p:cNvPr>
          <p:cNvSpPr txBox="1"/>
          <p:nvPr/>
        </p:nvSpPr>
        <p:spPr>
          <a:xfrm>
            <a:off x="537882" y="2937718"/>
            <a:ext cx="33726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u="sng" dirty="0">
                <a:latin typeface="Arial" panose="020B0604020202020204" pitchFamily="34" charset="0"/>
                <a:cs typeface="Arial" panose="020B0604020202020204" pitchFamily="34" charset="0"/>
              </a:rPr>
              <a:t>DNA</a:t>
            </a:r>
            <a:r>
              <a:rPr lang="ja-JP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抽出液の組成</a:t>
            </a:r>
            <a:endParaRPr lang="en-US" altLang="ja-JP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NaCl 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（塩）－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mM</a:t>
            </a:r>
          </a:p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　界面活性剤（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HSB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）－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0.64 %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3D00557-87E7-68F9-6992-5BDB9E393078}"/>
              </a:ext>
            </a:extLst>
          </p:cNvPr>
          <p:cNvSpPr txBox="1"/>
          <p:nvPr/>
        </p:nvSpPr>
        <p:spPr>
          <a:xfrm>
            <a:off x="4860032" y="2648635"/>
            <a:ext cx="33726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u="sng" dirty="0">
                <a:latin typeface="Arial" panose="020B0604020202020204" pitchFamily="34" charset="0"/>
                <a:cs typeface="Arial" panose="020B0604020202020204" pitchFamily="34" charset="0"/>
              </a:rPr>
              <a:t>DNA</a:t>
            </a:r>
            <a:r>
              <a:rPr lang="ja-JP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抽出液の組成</a:t>
            </a:r>
            <a:endParaRPr lang="en-US" altLang="ja-JP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NaCl 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（塩）－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mM</a:t>
            </a:r>
          </a:p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　界面活性剤（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SDS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）－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0.5 %</a:t>
            </a:r>
          </a:p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ja-JP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タンパク質分解酵素</a:t>
            </a:r>
            <a:endParaRPr lang="en-US" altLang="ja-JP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CCAB6BFD-823B-15B4-677F-12023DA0A3DB}"/>
              </a:ext>
            </a:extLst>
          </p:cNvPr>
          <p:cNvCxnSpPr/>
          <p:nvPr/>
        </p:nvCxnSpPr>
        <p:spPr>
          <a:xfrm>
            <a:off x="4387805" y="632475"/>
            <a:ext cx="0" cy="619035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346F977-269D-D868-D6B0-4C7214CC91F7}"/>
              </a:ext>
            </a:extLst>
          </p:cNvPr>
          <p:cNvSpPr/>
          <p:nvPr/>
        </p:nvSpPr>
        <p:spPr>
          <a:xfrm>
            <a:off x="1187624" y="664976"/>
            <a:ext cx="2667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抽出方法－</a:t>
            </a:r>
            <a:r>
              <a:rPr lang="en-US" altLang="ja-JP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</a:t>
            </a:r>
            <a:r>
              <a:rPr lang="ja-JP" altLang="en-US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（簡易法）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7348F28-1C8C-B33D-AC91-42EE1C0F4A46}"/>
              </a:ext>
            </a:extLst>
          </p:cNvPr>
          <p:cNvSpPr/>
          <p:nvPr/>
        </p:nvSpPr>
        <p:spPr>
          <a:xfrm>
            <a:off x="5652120" y="669250"/>
            <a:ext cx="3240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抽出方法－</a:t>
            </a:r>
            <a:r>
              <a:rPr lang="en-US" altLang="ja-JP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2</a:t>
            </a:r>
            <a:r>
              <a:rPr lang="ja-JP" altLang="en-US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（通常の方法）</a:t>
            </a:r>
          </a:p>
        </p:txBody>
      </p:sp>
    </p:spTree>
    <p:extLst>
      <p:ext uri="{BB962C8B-B14F-4D97-AF65-F5344CB8AC3E}">
        <p14:creationId xmlns:p14="http://schemas.microsoft.com/office/powerpoint/2010/main" val="628489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1003E5C9-AED6-4601-BF38-CBC41D36C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915" y="5136082"/>
            <a:ext cx="1951543" cy="134738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EDCDB18E-EF44-4BEF-814E-0825BA690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098" y="1842774"/>
            <a:ext cx="2030209" cy="1396704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-15875" y="-116401"/>
            <a:ext cx="9144000" cy="819150"/>
          </a:xfrm>
          <a:prstGeom prst="rect">
            <a:avLst/>
          </a:prstGeom>
          <a:solidFill>
            <a:srgbClr val="E2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3323" name="Text Box 44"/>
          <p:cNvSpPr txBox="1">
            <a:spLocks noChangeArrowheads="1"/>
          </p:cNvSpPr>
          <p:nvPr/>
        </p:nvSpPr>
        <p:spPr bwMode="auto">
          <a:xfrm>
            <a:off x="579376" y="69504"/>
            <a:ext cx="802040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ja-JP" altLang="en-US" sz="3000" b="1"/>
              <a:t>核酸の基本構造単位： ヌクレオチド</a:t>
            </a:r>
            <a:endParaRPr lang="en-US" altLang="ja-JP" sz="3000" b="1"/>
          </a:p>
        </p:txBody>
      </p:sp>
      <p:sp>
        <p:nvSpPr>
          <p:cNvPr id="13315" name="正方形/長方形 15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180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B24B1BE-B61A-4CD1-93B9-B77ECA434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878" y="6520259"/>
            <a:ext cx="418626" cy="365125"/>
          </a:xfrm>
        </p:spPr>
        <p:txBody>
          <a:bodyPr/>
          <a:lstStyle/>
          <a:p>
            <a:pPr>
              <a:defRPr/>
            </a:pPr>
            <a:fld id="{23319646-B2DF-4F02-8D4A-1DB2581E75B6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  <p:sp>
        <p:nvSpPr>
          <p:cNvPr id="242" name="Text Box 44">
            <a:extLst>
              <a:ext uri="{FF2B5EF4-FFF2-40B4-BE49-F238E27FC236}">
                <a16:creationId xmlns:a16="http://schemas.microsoft.com/office/drawing/2014/main" id="{5288C29E-27DC-40B9-98B2-2BB36C27C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452" y="1928853"/>
            <a:ext cx="10463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en-US" altLang="ja-JP" sz="16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H</a:t>
            </a:r>
            <a:r>
              <a:rPr lang="en-US" altLang="ja-JP" sz="1600" baseline="-250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lang="en-US" altLang="ja-JP" sz="16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1B11BD94-6F01-47E1-BD87-89D712F33DCB}"/>
              </a:ext>
            </a:extLst>
          </p:cNvPr>
          <p:cNvCxnSpPr/>
          <p:nvPr/>
        </p:nvCxnSpPr>
        <p:spPr>
          <a:xfrm>
            <a:off x="1563748" y="2187923"/>
            <a:ext cx="7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Text Box 44">
            <a:extLst>
              <a:ext uri="{FF2B5EF4-FFF2-40B4-BE49-F238E27FC236}">
                <a16:creationId xmlns:a16="http://schemas.microsoft.com/office/drawing/2014/main" id="{F17E38D8-B9CD-4310-B65C-F0D3EE668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567" y="1790354"/>
            <a:ext cx="10463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en-US" altLang="ja-JP" sz="16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H</a:t>
            </a:r>
            <a:r>
              <a:rPr lang="en-US" altLang="ja-JP" sz="1600" baseline="-250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lang="en-US" altLang="ja-JP" sz="16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263" name="Text Box 44">
            <a:extLst>
              <a:ext uri="{FF2B5EF4-FFF2-40B4-BE49-F238E27FC236}">
                <a16:creationId xmlns:a16="http://schemas.microsoft.com/office/drawing/2014/main" id="{B8A1B3EF-F9E6-454C-AB7C-AB86C8553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422" y="2785009"/>
            <a:ext cx="16244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ja-JP" altLang="en-US" sz="16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エステル結合</a:t>
            </a:r>
            <a:endParaRPr lang="en-US" altLang="ja-JP" sz="16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F9C7E42D-879E-42F9-B8B8-54C39DC39900}"/>
              </a:ext>
            </a:extLst>
          </p:cNvPr>
          <p:cNvCxnSpPr>
            <a:cxnSpLocks/>
          </p:cNvCxnSpPr>
          <p:nvPr/>
        </p:nvCxnSpPr>
        <p:spPr>
          <a:xfrm flipV="1">
            <a:off x="1707893" y="2256803"/>
            <a:ext cx="0" cy="54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図 18">
            <a:extLst>
              <a:ext uri="{FF2B5EF4-FFF2-40B4-BE49-F238E27FC236}">
                <a16:creationId xmlns:a16="http://schemas.microsoft.com/office/drawing/2014/main" id="{62BEC495-1B42-4D2C-A54F-B0F55DF3B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504" y="766374"/>
            <a:ext cx="1554480" cy="1135380"/>
          </a:xfrm>
          <a:prstGeom prst="rect">
            <a:avLst/>
          </a:prstGeom>
        </p:spPr>
      </p:pic>
      <p:pic>
        <p:nvPicPr>
          <p:cNvPr id="380" name="図 379">
            <a:extLst>
              <a:ext uri="{FF2B5EF4-FFF2-40B4-BE49-F238E27FC236}">
                <a16:creationId xmlns:a16="http://schemas.microsoft.com/office/drawing/2014/main" id="{84940D79-8DB9-4A0D-BB56-E1E919ED69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514"/>
          <a:stretch/>
        </p:blipFill>
        <p:spPr>
          <a:xfrm>
            <a:off x="3285079" y="3767560"/>
            <a:ext cx="1145117" cy="1324536"/>
          </a:xfrm>
          <a:prstGeom prst="rect">
            <a:avLst/>
          </a:prstGeom>
        </p:spPr>
      </p:pic>
      <p:sp>
        <p:nvSpPr>
          <p:cNvPr id="382" name="Text Box 44">
            <a:extLst>
              <a:ext uri="{FF2B5EF4-FFF2-40B4-BE49-F238E27FC236}">
                <a16:creationId xmlns:a16="http://schemas.microsoft.com/office/drawing/2014/main" id="{673581CF-7EA9-4AEC-BEBD-6DB630E1D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0642" y="5173299"/>
            <a:ext cx="10463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en-US" altLang="ja-JP" sz="16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H</a:t>
            </a:r>
            <a:r>
              <a:rPr lang="en-US" altLang="ja-JP" sz="1600" baseline="-250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lang="en-US" altLang="ja-JP" sz="16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83" name="Text Box 44">
            <a:extLst>
              <a:ext uri="{FF2B5EF4-FFF2-40B4-BE49-F238E27FC236}">
                <a16:creationId xmlns:a16="http://schemas.microsoft.com/office/drawing/2014/main" id="{38BADF8A-0D42-4269-B3E5-6393F0E6E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38" y="5108661"/>
            <a:ext cx="10245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ja-JP" altLang="en-US" sz="16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グリコシド</a:t>
            </a:r>
            <a:endParaRPr lang="en-US" altLang="ja-JP" sz="16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ja-JP" altLang="en-US" sz="16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結合</a:t>
            </a:r>
            <a:endParaRPr lang="en-US" altLang="ja-JP" sz="16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85" name="直線コネクタ 384">
            <a:extLst>
              <a:ext uri="{FF2B5EF4-FFF2-40B4-BE49-F238E27FC236}">
                <a16:creationId xmlns:a16="http://schemas.microsoft.com/office/drawing/2014/main" id="{B6C30E07-6E28-4230-8AFE-B6D5A185FA09}"/>
              </a:ext>
            </a:extLst>
          </p:cNvPr>
          <p:cNvCxnSpPr/>
          <p:nvPr/>
        </p:nvCxnSpPr>
        <p:spPr>
          <a:xfrm>
            <a:off x="1647124" y="5479569"/>
            <a:ext cx="72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6" name="Text Box 44">
            <a:extLst>
              <a:ext uri="{FF2B5EF4-FFF2-40B4-BE49-F238E27FC236}">
                <a16:creationId xmlns:a16="http://schemas.microsoft.com/office/drawing/2014/main" id="{5C946F08-857B-4626-998E-62F33E22D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943" y="5082000"/>
            <a:ext cx="10463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en-US" altLang="ja-JP" sz="16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H</a:t>
            </a:r>
            <a:r>
              <a:rPr lang="en-US" altLang="ja-JP" sz="1600" baseline="-250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lang="en-US" altLang="ja-JP" sz="16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87" name="Text Box 44">
            <a:extLst>
              <a:ext uri="{FF2B5EF4-FFF2-40B4-BE49-F238E27FC236}">
                <a16:creationId xmlns:a16="http://schemas.microsoft.com/office/drawing/2014/main" id="{6EACF668-3AC0-4DCB-8B43-972FF2510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165" y="6075777"/>
            <a:ext cx="16244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ja-JP" altLang="en-US" sz="16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エステル結合</a:t>
            </a:r>
            <a:endParaRPr lang="en-US" altLang="ja-JP" sz="16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88" name="直線矢印コネクタ 387">
            <a:extLst>
              <a:ext uri="{FF2B5EF4-FFF2-40B4-BE49-F238E27FC236}">
                <a16:creationId xmlns:a16="http://schemas.microsoft.com/office/drawing/2014/main" id="{FE456096-07F0-472C-8791-423C68A1AD15}"/>
              </a:ext>
            </a:extLst>
          </p:cNvPr>
          <p:cNvCxnSpPr>
            <a:cxnSpLocks/>
          </p:cNvCxnSpPr>
          <p:nvPr/>
        </p:nvCxnSpPr>
        <p:spPr>
          <a:xfrm flipV="1">
            <a:off x="1791269" y="5548449"/>
            <a:ext cx="0" cy="504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27">
            <a:extLst>
              <a:ext uri="{FF2B5EF4-FFF2-40B4-BE49-F238E27FC236}">
                <a16:creationId xmlns:a16="http://schemas.microsoft.com/office/drawing/2014/main" id="{1268DBC8-221F-4EA5-A60F-9E6AD3E14F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656"/>
          <a:stretch/>
        </p:blipFill>
        <p:spPr>
          <a:xfrm>
            <a:off x="716589" y="1749874"/>
            <a:ext cx="882387" cy="899072"/>
          </a:xfrm>
          <a:prstGeom prst="rect">
            <a:avLst/>
          </a:prstGeom>
        </p:spPr>
      </p:pic>
      <p:pic>
        <p:nvPicPr>
          <p:cNvPr id="457" name="図 456">
            <a:extLst>
              <a:ext uri="{FF2B5EF4-FFF2-40B4-BE49-F238E27FC236}">
                <a16:creationId xmlns:a16="http://schemas.microsoft.com/office/drawing/2014/main" id="{165D11A2-8DAC-446E-BF53-A951DA6DA4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656"/>
          <a:stretch/>
        </p:blipFill>
        <p:spPr>
          <a:xfrm>
            <a:off x="728790" y="5047117"/>
            <a:ext cx="882387" cy="899072"/>
          </a:xfrm>
          <a:prstGeom prst="rect">
            <a:avLst/>
          </a:prstGeom>
        </p:spPr>
      </p:pic>
      <p:sp>
        <p:nvSpPr>
          <p:cNvPr id="458" name="Text Box 44">
            <a:extLst>
              <a:ext uri="{FF2B5EF4-FFF2-40B4-BE49-F238E27FC236}">
                <a16:creationId xmlns:a16="http://schemas.microsoft.com/office/drawing/2014/main" id="{3D5562C5-6C6C-4833-B7C8-75FD7B297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752981"/>
            <a:ext cx="12463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ja-JP" sz="2000" b="1"/>
              <a:t>DNA</a:t>
            </a:r>
          </a:p>
        </p:txBody>
      </p:sp>
      <p:sp>
        <p:nvSpPr>
          <p:cNvPr id="459" name="Text Box 44">
            <a:extLst>
              <a:ext uri="{FF2B5EF4-FFF2-40B4-BE49-F238E27FC236}">
                <a16:creationId xmlns:a16="http://schemas.microsoft.com/office/drawing/2014/main" id="{A05B3B11-119D-4594-ACF8-FE11157BA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04" y="3849325"/>
            <a:ext cx="12463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ja-JP" sz="2000" b="1"/>
              <a:t>RNA</a:t>
            </a:r>
          </a:p>
        </p:txBody>
      </p:sp>
      <p:sp>
        <p:nvSpPr>
          <p:cNvPr id="460" name="Text Box 44">
            <a:extLst>
              <a:ext uri="{FF2B5EF4-FFF2-40B4-BE49-F238E27FC236}">
                <a16:creationId xmlns:a16="http://schemas.microsoft.com/office/drawing/2014/main" id="{721C95F6-1CDB-426F-8E4C-EF637675B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422" y="1377816"/>
            <a:ext cx="12463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000" b="1"/>
              <a:t>リン酸</a:t>
            </a:r>
            <a:endParaRPr lang="en-US" altLang="ja-JP" sz="2000" b="1"/>
          </a:p>
        </p:txBody>
      </p:sp>
      <p:sp>
        <p:nvSpPr>
          <p:cNvPr id="461" name="Text Box 44">
            <a:extLst>
              <a:ext uri="{FF2B5EF4-FFF2-40B4-BE49-F238E27FC236}">
                <a16:creationId xmlns:a16="http://schemas.microsoft.com/office/drawing/2014/main" id="{F8E1A6F3-E1AB-47EA-8D18-4E721E499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497" y="907622"/>
            <a:ext cx="24250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ja-JP" altLang="en-US" sz="2000" b="1"/>
              <a:t>塩基 </a:t>
            </a:r>
            <a:endParaRPr lang="en-US" altLang="ja-JP" sz="2000" b="1"/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ja-JP" altLang="en-US" sz="2000" b="1"/>
              <a:t>（アデニン）</a:t>
            </a:r>
            <a:endParaRPr lang="en-US" altLang="ja-JP" sz="2000" b="1"/>
          </a:p>
        </p:txBody>
      </p:sp>
      <p:sp>
        <p:nvSpPr>
          <p:cNvPr id="462" name="Text Box 44">
            <a:extLst>
              <a:ext uri="{FF2B5EF4-FFF2-40B4-BE49-F238E27FC236}">
                <a16:creationId xmlns:a16="http://schemas.microsoft.com/office/drawing/2014/main" id="{88C49F27-FE0E-435A-802D-CDB02F0AB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204" y="3205980"/>
            <a:ext cx="30328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ja-JP" sz="2000" b="1" dirty="0"/>
              <a:t>β-D-</a:t>
            </a:r>
            <a:r>
              <a:rPr lang="ja-JP" altLang="en-US" sz="2000" b="1" dirty="0"/>
              <a:t>デオキシリボース</a:t>
            </a:r>
            <a:endParaRPr lang="en-US" altLang="ja-JP" sz="2000" b="1" dirty="0"/>
          </a:p>
        </p:txBody>
      </p:sp>
      <p:sp>
        <p:nvSpPr>
          <p:cNvPr id="463" name="Text Box 44">
            <a:extLst>
              <a:ext uri="{FF2B5EF4-FFF2-40B4-BE49-F238E27FC236}">
                <a16:creationId xmlns:a16="http://schemas.microsoft.com/office/drawing/2014/main" id="{EA5EBECD-1161-484B-85B6-450EE52A5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162" y="4018040"/>
            <a:ext cx="24250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ja-JP" altLang="en-US" sz="2000" b="1"/>
              <a:t>塩基 </a:t>
            </a:r>
            <a:endParaRPr lang="en-US" altLang="ja-JP" sz="2000" b="1"/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ja-JP" altLang="en-US" sz="2000" b="1"/>
              <a:t>（シトシン）</a:t>
            </a:r>
            <a:endParaRPr lang="en-US" altLang="ja-JP" sz="2000" b="1"/>
          </a:p>
        </p:txBody>
      </p:sp>
      <p:sp>
        <p:nvSpPr>
          <p:cNvPr id="464" name="Text Box 44">
            <a:extLst>
              <a:ext uri="{FF2B5EF4-FFF2-40B4-BE49-F238E27FC236}">
                <a16:creationId xmlns:a16="http://schemas.microsoft.com/office/drawing/2014/main" id="{7396FBC8-8689-4409-BE1C-D481BE054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913" y="6400171"/>
            <a:ext cx="17850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ja-JP" sz="2000" b="1"/>
              <a:t>β-D-</a:t>
            </a:r>
            <a:r>
              <a:rPr lang="ja-JP" altLang="en-US" sz="2000" b="1"/>
              <a:t>リボース</a:t>
            </a:r>
            <a:endParaRPr lang="en-US" altLang="ja-JP" sz="2000" b="1"/>
          </a:p>
        </p:txBody>
      </p:sp>
      <p:sp>
        <p:nvSpPr>
          <p:cNvPr id="465" name="Text Box 44">
            <a:extLst>
              <a:ext uri="{FF2B5EF4-FFF2-40B4-BE49-F238E27FC236}">
                <a16:creationId xmlns:a16="http://schemas.microsoft.com/office/drawing/2014/main" id="{42373587-5106-40D5-869F-D20712ACE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83" y="4642272"/>
            <a:ext cx="12463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000" b="1"/>
              <a:t>リン酸</a:t>
            </a:r>
            <a:endParaRPr lang="en-US" altLang="ja-JP" sz="2000" b="1"/>
          </a:p>
        </p:txBody>
      </p:sp>
      <p:sp>
        <p:nvSpPr>
          <p:cNvPr id="466" name="Text Box 44">
            <a:extLst>
              <a:ext uri="{FF2B5EF4-FFF2-40B4-BE49-F238E27FC236}">
                <a16:creationId xmlns:a16="http://schemas.microsoft.com/office/drawing/2014/main" id="{792051B8-EB0D-4680-9994-664F6AB74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3031" y="958694"/>
            <a:ext cx="4099437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600"/>
              </a:spcBef>
              <a:buFontTx/>
              <a:buNone/>
              <a:defRPr/>
            </a:pPr>
            <a:r>
              <a:rPr lang="en-US" altLang="ja-JP" sz="2000" b="1" dirty="0"/>
              <a:t>1. </a:t>
            </a:r>
            <a:r>
              <a:rPr lang="ja-JP" altLang="en-US" sz="2000" b="1" dirty="0"/>
              <a:t>リン酸基は細胞中では水素イオン　</a:t>
            </a:r>
            <a:endParaRPr lang="en-US" altLang="ja-JP" sz="2000" b="1" dirty="0"/>
          </a:p>
          <a:p>
            <a:pPr>
              <a:spcBef>
                <a:spcPts val="600"/>
              </a:spcBef>
              <a:buFontTx/>
              <a:buNone/>
              <a:defRPr/>
            </a:pPr>
            <a:r>
              <a:rPr lang="ja-JP" altLang="en-US" sz="2000" b="1" dirty="0"/>
              <a:t>　 （</a:t>
            </a:r>
            <a:r>
              <a:rPr lang="en-US" altLang="ja-JP" sz="2000" b="1" dirty="0"/>
              <a:t>H</a:t>
            </a:r>
            <a:r>
              <a:rPr lang="ja-JP" altLang="en-US" sz="2000" b="1" baseline="30000" dirty="0"/>
              <a:t>＋</a:t>
            </a:r>
            <a:r>
              <a:rPr lang="ja-JP" altLang="en-US" sz="2000" b="1" dirty="0"/>
              <a:t>）放出する。従って、</a:t>
            </a:r>
            <a:r>
              <a:rPr lang="ja-JP" altLang="en-US" sz="2000" b="1" dirty="0">
                <a:solidFill>
                  <a:srgbClr val="FF0000"/>
                </a:solidFill>
              </a:rPr>
              <a:t>ヌクレオ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buFontTx/>
              <a:buNone/>
              <a:defRPr/>
            </a:pPr>
            <a:r>
              <a:rPr lang="ja-JP" altLang="en-US" sz="2000" b="1" dirty="0">
                <a:solidFill>
                  <a:srgbClr val="FF0000"/>
                </a:solidFill>
              </a:rPr>
              <a:t>　　チド（核酸）は負の電荷をもつ。</a:t>
            </a:r>
            <a:endParaRPr lang="en-US" altLang="ja-JP" sz="2000" b="1" dirty="0">
              <a:solidFill>
                <a:srgbClr val="FF0000"/>
              </a:solidFill>
            </a:endParaRPr>
          </a:p>
        </p:txBody>
      </p:sp>
      <p:sp>
        <p:nvSpPr>
          <p:cNvPr id="243" name="Text Box 44">
            <a:extLst>
              <a:ext uri="{FF2B5EF4-FFF2-40B4-BE49-F238E27FC236}">
                <a16:creationId xmlns:a16="http://schemas.microsoft.com/office/drawing/2014/main" id="{94CF51A2-D430-4422-8536-186D3BAFD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692" y="1918319"/>
            <a:ext cx="1055776" cy="5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ja-JP" altLang="en-US" sz="16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グリコシド</a:t>
            </a:r>
            <a:endParaRPr lang="en-US" altLang="ja-JP" sz="16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ja-JP" altLang="en-US" sz="16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結合</a:t>
            </a:r>
            <a:endParaRPr lang="en-US" altLang="ja-JP" sz="16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7" name="Text Box 44">
            <a:extLst>
              <a:ext uri="{FF2B5EF4-FFF2-40B4-BE49-F238E27FC236}">
                <a16:creationId xmlns:a16="http://schemas.microsoft.com/office/drawing/2014/main" id="{09035B1E-135D-41F6-8CF5-D81F1F5EC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3031" y="2683127"/>
            <a:ext cx="409943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600"/>
              </a:spcBef>
              <a:buFontTx/>
              <a:buNone/>
              <a:defRPr/>
            </a:pPr>
            <a:r>
              <a:rPr lang="en-US" altLang="ja-JP" sz="2000" b="1" dirty="0"/>
              <a:t>2. </a:t>
            </a:r>
            <a:r>
              <a:rPr lang="ja-JP" altLang="en-US" sz="2000" b="1" dirty="0"/>
              <a:t>ヌクレオチドからリン酸基を除いた</a:t>
            </a:r>
            <a:endParaRPr lang="en-US" altLang="ja-JP" sz="2000" b="1" dirty="0"/>
          </a:p>
          <a:p>
            <a:pPr>
              <a:spcBef>
                <a:spcPts val="600"/>
              </a:spcBef>
              <a:buFontTx/>
              <a:buNone/>
              <a:defRPr/>
            </a:pPr>
            <a:r>
              <a:rPr lang="ja-JP" altLang="en-US" sz="2000" b="1" dirty="0"/>
              <a:t>　  構造を「ヌクレオ</a:t>
            </a:r>
            <a:r>
              <a:rPr lang="ja-JP" altLang="en-US" sz="2000" b="1" u="sng" dirty="0">
                <a:solidFill>
                  <a:srgbClr val="FF0000"/>
                </a:solidFill>
              </a:rPr>
              <a:t>シ</a:t>
            </a:r>
            <a:r>
              <a:rPr lang="ja-JP" altLang="en-US" sz="2000" b="1" dirty="0"/>
              <a:t>ド」と呼ぶ。</a:t>
            </a:r>
            <a:endParaRPr lang="en-US" altLang="ja-JP" sz="2000" b="1" dirty="0"/>
          </a:p>
        </p:txBody>
      </p:sp>
      <p:sp>
        <p:nvSpPr>
          <p:cNvPr id="468" name="Text Box 44">
            <a:extLst>
              <a:ext uri="{FF2B5EF4-FFF2-40B4-BE49-F238E27FC236}">
                <a16:creationId xmlns:a16="http://schemas.microsoft.com/office/drawing/2014/main" id="{EE244F4A-5631-46A6-B480-6FE487915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3031" y="4082978"/>
            <a:ext cx="4099437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600"/>
              </a:spcBef>
              <a:buFontTx/>
              <a:buNone/>
              <a:defRPr/>
            </a:pPr>
            <a:r>
              <a:rPr lang="en-US" altLang="ja-JP" sz="2000" b="1" dirty="0"/>
              <a:t>3. </a:t>
            </a:r>
            <a:r>
              <a:rPr lang="ja-JP" altLang="en-US" sz="2000" b="1" dirty="0"/>
              <a:t>ヌクレオチド上の炭素の位置を</a:t>
            </a:r>
            <a:endParaRPr lang="en-US" altLang="ja-JP" sz="2000" b="1" dirty="0"/>
          </a:p>
          <a:p>
            <a:pPr>
              <a:spcBef>
                <a:spcPts val="600"/>
              </a:spcBef>
              <a:buFontTx/>
              <a:buNone/>
              <a:defRPr/>
            </a:pPr>
            <a:r>
              <a:rPr lang="ja-JP" altLang="en-US" sz="2000" b="1" dirty="0"/>
              <a:t>　  記載する場合は、数字に</a:t>
            </a:r>
            <a:endParaRPr lang="en-US" altLang="ja-JP" sz="2000" b="1" dirty="0"/>
          </a:p>
          <a:p>
            <a:pPr>
              <a:spcBef>
                <a:spcPts val="600"/>
              </a:spcBef>
              <a:buFontTx/>
              <a:buNone/>
              <a:defRPr/>
            </a:pPr>
            <a:r>
              <a:rPr lang="ja-JP" altLang="en-US" sz="2000" b="1" dirty="0"/>
              <a:t>　　「</a:t>
            </a:r>
            <a:r>
              <a:rPr lang="en-US" altLang="ja-JP" sz="2000" b="1" dirty="0"/>
              <a:t>’(</a:t>
            </a:r>
            <a:r>
              <a:rPr lang="ja-JP" altLang="en-US" sz="2000" b="1" dirty="0"/>
              <a:t>ダッシュ</a:t>
            </a:r>
            <a:r>
              <a:rPr lang="en-US" altLang="ja-JP" sz="2000" b="1" dirty="0"/>
              <a:t>)</a:t>
            </a:r>
            <a:r>
              <a:rPr lang="ja-JP" altLang="en-US" sz="2000" b="1" dirty="0"/>
              <a:t>」をつける。</a:t>
            </a:r>
            <a:endParaRPr lang="en-US" altLang="ja-JP" sz="2000" b="1" dirty="0"/>
          </a:p>
        </p:txBody>
      </p:sp>
      <p:sp>
        <p:nvSpPr>
          <p:cNvPr id="469" name="Text Box 44">
            <a:extLst>
              <a:ext uri="{FF2B5EF4-FFF2-40B4-BE49-F238E27FC236}">
                <a16:creationId xmlns:a16="http://schemas.microsoft.com/office/drawing/2014/main" id="{173BAE87-B6F9-4214-8EC7-C9E964BE3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762" y="5847687"/>
            <a:ext cx="409943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000" b="1" dirty="0"/>
              <a:t>4. </a:t>
            </a:r>
            <a:r>
              <a:rPr lang="ja-JP" altLang="en-US" sz="2000" b="1" dirty="0"/>
              <a:t>ヌクレオチドの糖は、</a:t>
            </a:r>
            <a:r>
              <a:rPr lang="en-US" altLang="ja-JP" sz="2000" b="1" dirty="0"/>
              <a:t>β </a:t>
            </a:r>
            <a:r>
              <a:rPr lang="ja-JP" altLang="en-US" sz="2000" b="1" dirty="0"/>
              <a:t>アノマーで　</a:t>
            </a:r>
            <a:endParaRPr lang="en-US" altLang="ja-JP" sz="2000" b="1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b="1" dirty="0"/>
              <a:t>　  ある。　</a:t>
            </a:r>
            <a:endParaRPr lang="en-US" altLang="ja-JP" sz="2000" b="1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b="1" dirty="0"/>
              <a:t>　　　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2900480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-15875" y="-350572"/>
            <a:ext cx="9144000" cy="819150"/>
          </a:xfrm>
          <a:prstGeom prst="rect">
            <a:avLst/>
          </a:prstGeom>
          <a:solidFill>
            <a:srgbClr val="E2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3323" name="Text Box 44"/>
          <p:cNvSpPr txBox="1">
            <a:spLocks noChangeArrowheads="1"/>
          </p:cNvSpPr>
          <p:nvPr/>
        </p:nvSpPr>
        <p:spPr bwMode="auto">
          <a:xfrm>
            <a:off x="568225" y="-19704"/>
            <a:ext cx="802040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ja-JP" altLang="en-US" sz="3000" b="1"/>
              <a:t>ヌクレオチド間の結合：　</a:t>
            </a:r>
            <a:r>
              <a:rPr lang="en-US" altLang="ja-JP" sz="3000" b="1"/>
              <a:t>DNA</a:t>
            </a:r>
            <a:r>
              <a:rPr lang="ja-JP" altLang="en-US" sz="3000" b="1"/>
              <a:t>鎖の形成</a:t>
            </a:r>
            <a:endParaRPr lang="en-US" altLang="ja-JP" sz="3000" b="1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B24B1BE-B61A-4CD1-93B9-B77ECA434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2440" y="6372722"/>
            <a:ext cx="418626" cy="365125"/>
          </a:xfrm>
        </p:spPr>
        <p:txBody>
          <a:bodyPr/>
          <a:lstStyle/>
          <a:p>
            <a:pPr>
              <a:defRPr/>
            </a:pPr>
            <a:fld id="{23319646-B2DF-4F02-8D4A-1DB2581E75B6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1FEB9A7-A7AD-428F-B747-EBCD89A604DE}"/>
              </a:ext>
            </a:extLst>
          </p:cNvPr>
          <p:cNvGrpSpPr/>
          <p:nvPr/>
        </p:nvGrpSpPr>
        <p:grpSpPr>
          <a:xfrm>
            <a:off x="93662" y="856324"/>
            <a:ext cx="2366820" cy="6021288"/>
            <a:chOff x="1023255" y="739049"/>
            <a:chExt cx="2366820" cy="6021288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4A2248A6-29DE-4B0A-9DD1-1F87BDD92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3255" y="739049"/>
              <a:ext cx="2366820" cy="6021288"/>
            </a:xfrm>
            <a:prstGeom prst="rect">
              <a:avLst/>
            </a:prstGeom>
          </p:spPr>
        </p:pic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50F6E05E-B8CD-492D-A260-82CB8D554EB6}"/>
                </a:ext>
              </a:extLst>
            </p:cNvPr>
            <p:cNvSpPr/>
            <p:nvPr/>
          </p:nvSpPr>
          <p:spPr>
            <a:xfrm>
              <a:off x="1812015" y="2492132"/>
              <a:ext cx="144016" cy="1440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正方形/長方形 116">
              <a:extLst>
                <a:ext uri="{FF2B5EF4-FFF2-40B4-BE49-F238E27FC236}">
                  <a16:creationId xmlns:a16="http://schemas.microsoft.com/office/drawing/2014/main" id="{C1086162-BE08-4EAC-B634-3DBE24930387}"/>
                </a:ext>
              </a:extLst>
            </p:cNvPr>
            <p:cNvSpPr/>
            <p:nvPr/>
          </p:nvSpPr>
          <p:spPr>
            <a:xfrm>
              <a:off x="1677106" y="2852560"/>
              <a:ext cx="302812" cy="15904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正方形/長方形 117">
              <a:extLst>
                <a:ext uri="{FF2B5EF4-FFF2-40B4-BE49-F238E27FC236}">
                  <a16:creationId xmlns:a16="http://schemas.microsoft.com/office/drawing/2014/main" id="{BB02C0E6-7B95-4255-ABEF-BC5B8CA0E8D1}"/>
                </a:ext>
              </a:extLst>
            </p:cNvPr>
            <p:cNvSpPr/>
            <p:nvPr/>
          </p:nvSpPr>
          <p:spPr>
            <a:xfrm>
              <a:off x="2052893" y="4530978"/>
              <a:ext cx="108000" cy="1440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正方形/長方形 118">
              <a:extLst>
                <a:ext uri="{FF2B5EF4-FFF2-40B4-BE49-F238E27FC236}">
                  <a16:creationId xmlns:a16="http://schemas.microsoft.com/office/drawing/2014/main" id="{36AC8C78-19F4-4A73-85BD-FD3401F3DDB4}"/>
                </a:ext>
              </a:extLst>
            </p:cNvPr>
            <p:cNvSpPr/>
            <p:nvPr/>
          </p:nvSpPr>
          <p:spPr>
            <a:xfrm>
              <a:off x="1909395" y="4873186"/>
              <a:ext cx="302812" cy="14401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左中かっこ 20">
              <a:extLst>
                <a:ext uri="{FF2B5EF4-FFF2-40B4-BE49-F238E27FC236}">
                  <a16:creationId xmlns:a16="http://schemas.microsoft.com/office/drawing/2014/main" id="{37E5704F-A2F2-4733-9715-06A6939A88EB}"/>
                </a:ext>
              </a:extLst>
            </p:cNvPr>
            <p:cNvSpPr/>
            <p:nvPr/>
          </p:nvSpPr>
          <p:spPr>
            <a:xfrm flipH="1">
              <a:off x="2033505" y="2537194"/>
              <a:ext cx="144014" cy="445481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左中かっこ 123">
              <a:extLst>
                <a:ext uri="{FF2B5EF4-FFF2-40B4-BE49-F238E27FC236}">
                  <a16:creationId xmlns:a16="http://schemas.microsoft.com/office/drawing/2014/main" id="{95AD155A-0DC6-4F3C-9E88-DC957CBB5EFF}"/>
                </a:ext>
              </a:extLst>
            </p:cNvPr>
            <p:cNvSpPr/>
            <p:nvPr/>
          </p:nvSpPr>
          <p:spPr>
            <a:xfrm flipH="1">
              <a:off x="2267746" y="4562153"/>
              <a:ext cx="144014" cy="445481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2" name="グループ化 131">
            <a:extLst>
              <a:ext uri="{FF2B5EF4-FFF2-40B4-BE49-F238E27FC236}">
                <a16:creationId xmlns:a16="http://schemas.microsoft.com/office/drawing/2014/main" id="{4A03D95A-FE58-43BD-867D-D3F1F5232FDE}"/>
              </a:ext>
            </a:extLst>
          </p:cNvPr>
          <p:cNvGrpSpPr/>
          <p:nvPr/>
        </p:nvGrpSpPr>
        <p:grpSpPr>
          <a:xfrm>
            <a:off x="2541638" y="4016707"/>
            <a:ext cx="840653" cy="734199"/>
            <a:chOff x="2915816" y="2042820"/>
            <a:chExt cx="1440160" cy="867248"/>
          </a:xfrm>
        </p:grpSpPr>
        <p:cxnSp>
          <p:nvCxnSpPr>
            <p:cNvPr id="133" name="直線矢印コネクタ 132">
              <a:extLst>
                <a:ext uri="{FF2B5EF4-FFF2-40B4-BE49-F238E27FC236}">
                  <a16:creationId xmlns:a16="http://schemas.microsoft.com/office/drawing/2014/main" id="{A4828963-9864-4CAF-B033-8E92C3895CBE}"/>
                </a:ext>
              </a:extLst>
            </p:cNvPr>
            <p:cNvCxnSpPr/>
            <p:nvPr/>
          </p:nvCxnSpPr>
          <p:spPr>
            <a:xfrm>
              <a:off x="2915816" y="2902929"/>
              <a:ext cx="144016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円弧 133">
              <a:extLst>
                <a:ext uri="{FF2B5EF4-FFF2-40B4-BE49-F238E27FC236}">
                  <a16:creationId xmlns:a16="http://schemas.microsoft.com/office/drawing/2014/main" id="{E5A501A8-FDED-4705-BAB4-187F7940EB24}"/>
                </a:ext>
              </a:extLst>
            </p:cNvPr>
            <p:cNvSpPr/>
            <p:nvPr/>
          </p:nvSpPr>
          <p:spPr>
            <a:xfrm rot="5655964">
              <a:off x="2949033" y="2066869"/>
              <a:ext cx="867248" cy="819150"/>
            </a:xfrm>
            <a:prstGeom prst="arc">
              <a:avLst/>
            </a:prstGeom>
            <a:ln w="15875"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5" name="Text Box 44">
            <a:extLst>
              <a:ext uri="{FF2B5EF4-FFF2-40B4-BE49-F238E27FC236}">
                <a16:creationId xmlns:a16="http://schemas.microsoft.com/office/drawing/2014/main" id="{7B16683C-BC55-4FB0-9D82-8B0E5EA22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008" y="2224476"/>
            <a:ext cx="8798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ja-JP" sz="2000"/>
              <a:t>H</a:t>
            </a:r>
            <a:r>
              <a:rPr lang="en-US" altLang="ja-JP" sz="2000" baseline="-25000"/>
              <a:t>2</a:t>
            </a:r>
            <a:r>
              <a:rPr lang="en-US" altLang="ja-JP" sz="2000"/>
              <a:t>O</a:t>
            </a:r>
          </a:p>
        </p:txBody>
      </p:sp>
      <p:sp>
        <p:nvSpPr>
          <p:cNvPr id="136" name="Text Box 44">
            <a:extLst>
              <a:ext uri="{FF2B5EF4-FFF2-40B4-BE49-F238E27FC236}">
                <a16:creationId xmlns:a16="http://schemas.microsoft.com/office/drawing/2014/main" id="{AB6D0A89-557C-4512-B246-28487B0C6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506" y="3927954"/>
            <a:ext cx="8798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ja-JP" sz="2000"/>
              <a:t>H</a:t>
            </a:r>
            <a:r>
              <a:rPr lang="en-US" altLang="ja-JP" sz="2000" baseline="-25000"/>
              <a:t>2</a:t>
            </a:r>
            <a:r>
              <a:rPr lang="en-US" altLang="ja-JP" sz="2000"/>
              <a:t>O</a:t>
            </a:r>
          </a:p>
        </p:txBody>
      </p:sp>
      <p:pic>
        <p:nvPicPr>
          <p:cNvPr id="448" name="図 447">
            <a:extLst>
              <a:ext uri="{FF2B5EF4-FFF2-40B4-BE49-F238E27FC236}">
                <a16:creationId xmlns:a16="http://schemas.microsoft.com/office/drawing/2014/main" id="{88DEBAD6-36A8-4346-A131-FF2EE96A2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296" y="865388"/>
            <a:ext cx="2536864" cy="5633814"/>
          </a:xfrm>
          <a:prstGeom prst="rect">
            <a:avLst/>
          </a:prstGeom>
        </p:spPr>
      </p:pic>
      <p:sp>
        <p:nvSpPr>
          <p:cNvPr id="140" name="Text Box 44">
            <a:extLst>
              <a:ext uri="{FF2B5EF4-FFF2-40B4-BE49-F238E27FC236}">
                <a16:creationId xmlns:a16="http://schemas.microsoft.com/office/drawing/2014/main" id="{A7F1B0CC-67C9-4774-9B48-F12DEC96B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55" y="491276"/>
            <a:ext cx="38970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b="1"/>
              <a:t>ホスホジエステル結合（点線内）</a:t>
            </a:r>
            <a:endParaRPr lang="en-US" altLang="ja-JP" sz="2000" b="1"/>
          </a:p>
        </p:txBody>
      </p:sp>
      <p:sp>
        <p:nvSpPr>
          <p:cNvPr id="450" name="正方形/長方形 449">
            <a:extLst>
              <a:ext uri="{FF2B5EF4-FFF2-40B4-BE49-F238E27FC236}">
                <a16:creationId xmlns:a16="http://schemas.microsoft.com/office/drawing/2014/main" id="{0611972B-27FF-4C9B-8D5E-7A37FDE5D241}"/>
              </a:ext>
            </a:extLst>
          </p:cNvPr>
          <p:cNvSpPr/>
          <p:nvPr/>
        </p:nvSpPr>
        <p:spPr>
          <a:xfrm>
            <a:off x="4049914" y="4551312"/>
            <a:ext cx="937550" cy="86409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4" name="正方形/長方形 143">
            <a:extLst>
              <a:ext uri="{FF2B5EF4-FFF2-40B4-BE49-F238E27FC236}">
                <a16:creationId xmlns:a16="http://schemas.microsoft.com/office/drawing/2014/main" id="{A7B673AB-8D4C-445C-B987-23CF81A0C9CB}"/>
              </a:ext>
            </a:extLst>
          </p:cNvPr>
          <p:cNvSpPr/>
          <p:nvPr/>
        </p:nvSpPr>
        <p:spPr>
          <a:xfrm>
            <a:off x="3820996" y="2788519"/>
            <a:ext cx="937550" cy="86409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Text Box 44">
            <a:extLst>
              <a:ext uri="{FF2B5EF4-FFF2-40B4-BE49-F238E27FC236}">
                <a16:creationId xmlns:a16="http://schemas.microsoft.com/office/drawing/2014/main" id="{0DA1C2F8-DE46-44CE-86FA-B1EBD2810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493" y="484698"/>
            <a:ext cx="26324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b="1"/>
              <a:t>核酸の表記と方向</a:t>
            </a:r>
            <a:endParaRPr lang="en-US" altLang="ja-JP" sz="2000" b="1"/>
          </a:p>
        </p:txBody>
      </p:sp>
      <p:grpSp>
        <p:nvGrpSpPr>
          <p:cNvPr id="468" name="グループ化 467">
            <a:extLst>
              <a:ext uri="{FF2B5EF4-FFF2-40B4-BE49-F238E27FC236}">
                <a16:creationId xmlns:a16="http://schemas.microsoft.com/office/drawing/2014/main" id="{5C365C10-88FF-41BA-9E06-89388BC91883}"/>
              </a:ext>
            </a:extLst>
          </p:cNvPr>
          <p:cNvGrpSpPr/>
          <p:nvPr/>
        </p:nvGrpSpPr>
        <p:grpSpPr>
          <a:xfrm>
            <a:off x="6513012" y="1928574"/>
            <a:ext cx="1838007" cy="987725"/>
            <a:chOff x="6001292" y="1829162"/>
            <a:chExt cx="1178068" cy="987725"/>
          </a:xfrm>
        </p:grpSpPr>
        <p:cxnSp>
          <p:nvCxnSpPr>
            <p:cNvPr id="453" name="直線コネクタ 452">
              <a:extLst>
                <a:ext uri="{FF2B5EF4-FFF2-40B4-BE49-F238E27FC236}">
                  <a16:creationId xmlns:a16="http://schemas.microsoft.com/office/drawing/2014/main" id="{3145BDBA-7517-48E3-ADB0-601FCD931455}"/>
                </a:ext>
              </a:extLst>
            </p:cNvPr>
            <p:cNvCxnSpPr>
              <a:cxnSpLocks/>
            </p:cNvCxnSpPr>
            <p:nvPr/>
          </p:nvCxnSpPr>
          <p:spPr>
            <a:xfrm>
              <a:off x="6001292" y="2492896"/>
              <a:ext cx="248221" cy="3082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直線コネクタ 454">
              <a:extLst>
                <a:ext uri="{FF2B5EF4-FFF2-40B4-BE49-F238E27FC236}">
                  <a16:creationId xmlns:a16="http://schemas.microsoft.com/office/drawing/2014/main" id="{6A4490B6-A566-409B-85A3-17294925EDAA}"/>
                </a:ext>
              </a:extLst>
            </p:cNvPr>
            <p:cNvCxnSpPr/>
            <p:nvPr/>
          </p:nvCxnSpPr>
          <p:spPr>
            <a:xfrm>
              <a:off x="6242246" y="1829162"/>
              <a:ext cx="0" cy="97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線コネクタ 149">
              <a:extLst>
                <a:ext uri="{FF2B5EF4-FFF2-40B4-BE49-F238E27FC236}">
                  <a16:creationId xmlns:a16="http://schemas.microsoft.com/office/drawing/2014/main" id="{334A0B88-0E5C-4A5D-8400-32117843922A}"/>
                </a:ext>
              </a:extLst>
            </p:cNvPr>
            <p:cNvCxnSpPr/>
            <p:nvPr/>
          </p:nvCxnSpPr>
          <p:spPr>
            <a:xfrm>
              <a:off x="6239686" y="2335234"/>
              <a:ext cx="360040" cy="4816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コネクタ 150">
              <a:extLst>
                <a:ext uri="{FF2B5EF4-FFF2-40B4-BE49-F238E27FC236}">
                  <a16:creationId xmlns:a16="http://schemas.microsoft.com/office/drawing/2014/main" id="{85FEC4FE-D72E-44DC-B159-17D3C2AB7E36}"/>
                </a:ext>
              </a:extLst>
            </p:cNvPr>
            <p:cNvCxnSpPr/>
            <p:nvPr/>
          </p:nvCxnSpPr>
          <p:spPr>
            <a:xfrm>
              <a:off x="6590945" y="1829162"/>
              <a:ext cx="0" cy="97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線コネクタ 151">
              <a:extLst>
                <a:ext uri="{FF2B5EF4-FFF2-40B4-BE49-F238E27FC236}">
                  <a16:creationId xmlns:a16="http://schemas.microsoft.com/office/drawing/2014/main" id="{8C9A44EE-184E-4DAD-8A76-6524A003AD5A}"/>
                </a:ext>
              </a:extLst>
            </p:cNvPr>
            <p:cNvCxnSpPr/>
            <p:nvPr/>
          </p:nvCxnSpPr>
          <p:spPr>
            <a:xfrm>
              <a:off x="6588224" y="2335234"/>
              <a:ext cx="360040" cy="4816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線コネクタ 152">
              <a:extLst>
                <a:ext uri="{FF2B5EF4-FFF2-40B4-BE49-F238E27FC236}">
                  <a16:creationId xmlns:a16="http://schemas.microsoft.com/office/drawing/2014/main" id="{F29677E0-265E-417A-88AE-8305D449F8A9}"/>
                </a:ext>
              </a:extLst>
            </p:cNvPr>
            <p:cNvCxnSpPr/>
            <p:nvPr/>
          </p:nvCxnSpPr>
          <p:spPr>
            <a:xfrm>
              <a:off x="6939483" y="1829162"/>
              <a:ext cx="0" cy="97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線コネクタ 160">
              <a:extLst>
                <a:ext uri="{FF2B5EF4-FFF2-40B4-BE49-F238E27FC236}">
                  <a16:creationId xmlns:a16="http://schemas.microsoft.com/office/drawing/2014/main" id="{C22723E2-E3DE-4089-94FF-8A8C58E2C82C}"/>
                </a:ext>
              </a:extLst>
            </p:cNvPr>
            <p:cNvCxnSpPr>
              <a:cxnSpLocks/>
            </p:cNvCxnSpPr>
            <p:nvPr/>
          </p:nvCxnSpPr>
          <p:spPr>
            <a:xfrm>
              <a:off x="6931139" y="2342184"/>
              <a:ext cx="248221" cy="3082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グループ化 161">
            <a:extLst>
              <a:ext uri="{FF2B5EF4-FFF2-40B4-BE49-F238E27FC236}">
                <a16:creationId xmlns:a16="http://schemas.microsoft.com/office/drawing/2014/main" id="{307B90AF-5C4A-4EAD-819E-40A5B37B2BE7}"/>
              </a:ext>
            </a:extLst>
          </p:cNvPr>
          <p:cNvGrpSpPr/>
          <p:nvPr/>
        </p:nvGrpSpPr>
        <p:grpSpPr>
          <a:xfrm>
            <a:off x="6716711" y="1558659"/>
            <a:ext cx="355830" cy="381788"/>
            <a:chOff x="4072154" y="1661499"/>
            <a:chExt cx="355830" cy="381788"/>
          </a:xfrm>
        </p:grpSpPr>
        <p:sp>
          <p:nvSpPr>
            <p:cNvPr id="163" name="正方形/長方形 162">
              <a:extLst>
                <a:ext uri="{FF2B5EF4-FFF2-40B4-BE49-F238E27FC236}">
                  <a16:creationId xmlns:a16="http://schemas.microsoft.com/office/drawing/2014/main" id="{8A856F3B-4F19-4BA0-82C2-DBAF2870F951}"/>
                </a:ext>
              </a:extLst>
            </p:cNvPr>
            <p:cNvSpPr/>
            <p:nvPr/>
          </p:nvSpPr>
          <p:spPr>
            <a:xfrm>
              <a:off x="4072154" y="1673955"/>
              <a:ext cx="353460" cy="369332"/>
            </a:xfrm>
            <a:prstGeom prst="rect">
              <a:avLst/>
            </a:prstGeom>
            <a:solidFill>
              <a:srgbClr val="F7FE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4" name="Text Box 44">
              <a:extLst>
                <a:ext uri="{FF2B5EF4-FFF2-40B4-BE49-F238E27FC236}">
                  <a16:creationId xmlns:a16="http://schemas.microsoft.com/office/drawing/2014/main" id="{B1790EC3-FE90-4951-B029-95E8580DB3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1533" y="1661499"/>
              <a:ext cx="34645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ts val="0"/>
                </a:spcBef>
                <a:buNone/>
                <a:defRPr/>
              </a:pPr>
              <a:r>
                <a:rPr lang="en-US" altLang="ja-JP" sz="1800" b="1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65" name="グループ化 164">
            <a:extLst>
              <a:ext uri="{FF2B5EF4-FFF2-40B4-BE49-F238E27FC236}">
                <a16:creationId xmlns:a16="http://schemas.microsoft.com/office/drawing/2014/main" id="{0914B698-94CC-4DD0-A319-6F4FC2BAF1FB}"/>
              </a:ext>
            </a:extLst>
          </p:cNvPr>
          <p:cNvGrpSpPr/>
          <p:nvPr/>
        </p:nvGrpSpPr>
        <p:grpSpPr>
          <a:xfrm>
            <a:off x="7260214" y="1556792"/>
            <a:ext cx="355830" cy="381788"/>
            <a:chOff x="4072154" y="1661499"/>
            <a:chExt cx="355830" cy="381788"/>
          </a:xfrm>
        </p:grpSpPr>
        <p:sp>
          <p:nvSpPr>
            <p:cNvPr id="166" name="正方形/長方形 165">
              <a:extLst>
                <a:ext uri="{FF2B5EF4-FFF2-40B4-BE49-F238E27FC236}">
                  <a16:creationId xmlns:a16="http://schemas.microsoft.com/office/drawing/2014/main" id="{2AA727EA-8826-404F-8A9B-06295117431F}"/>
                </a:ext>
              </a:extLst>
            </p:cNvPr>
            <p:cNvSpPr/>
            <p:nvPr/>
          </p:nvSpPr>
          <p:spPr>
            <a:xfrm>
              <a:off x="4072154" y="1673955"/>
              <a:ext cx="353460" cy="369332"/>
            </a:xfrm>
            <a:prstGeom prst="rect">
              <a:avLst/>
            </a:prstGeom>
            <a:solidFill>
              <a:srgbClr val="F7FE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7" name="Text Box 44">
              <a:extLst>
                <a:ext uri="{FF2B5EF4-FFF2-40B4-BE49-F238E27FC236}">
                  <a16:creationId xmlns:a16="http://schemas.microsoft.com/office/drawing/2014/main" id="{27A91993-A63D-4278-96A9-320920184D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1533" y="1661499"/>
              <a:ext cx="34645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ts val="0"/>
                </a:spcBef>
                <a:buNone/>
                <a:defRPr/>
              </a:pPr>
              <a:r>
                <a:rPr lang="en-US" altLang="ja-JP" sz="1800" b="1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69" name="グループ化 168">
            <a:extLst>
              <a:ext uri="{FF2B5EF4-FFF2-40B4-BE49-F238E27FC236}">
                <a16:creationId xmlns:a16="http://schemas.microsoft.com/office/drawing/2014/main" id="{33958D38-0B05-4FCE-8FE4-AA53CFFD789C}"/>
              </a:ext>
            </a:extLst>
          </p:cNvPr>
          <p:cNvGrpSpPr/>
          <p:nvPr/>
        </p:nvGrpSpPr>
        <p:grpSpPr>
          <a:xfrm>
            <a:off x="7801933" y="1561894"/>
            <a:ext cx="355830" cy="381788"/>
            <a:chOff x="4072154" y="1661499"/>
            <a:chExt cx="355830" cy="381788"/>
          </a:xfrm>
        </p:grpSpPr>
        <p:sp>
          <p:nvSpPr>
            <p:cNvPr id="170" name="正方形/長方形 169">
              <a:extLst>
                <a:ext uri="{FF2B5EF4-FFF2-40B4-BE49-F238E27FC236}">
                  <a16:creationId xmlns:a16="http://schemas.microsoft.com/office/drawing/2014/main" id="{8DF9CA36-C8D2-42BD-9DF8-994D87066645}"/>
                </a:ext>
              </a:extLst>
            </p:cNvPr>
            <p:cNvSpPr/>
            <p:nvPr/>
          </p:nvSpPr>
          <p:spPr>
            <a:xfrm>
              <a:off x="4072154" y="1673955"/>
              <a:ext cx="353460" cy="369332"/>
            </a:xfrm>
            <a:prstGeom prst="rect">
              <a:avLst/>
            </a:prstGeom>
            <a:solidFill>
              <a:srgbClr val="F7FEFF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1" name="Text Box 44">
              <a:extLst>
                <a:ext uri="{FF2B5EF4-FFF2-40B4-BE49-F238E27FC236}">
                  <a16:creationId xmlns:a16="http://schemas.microsoft.com/office/drawing/2014/main" id="{A818003C-948C-4388-875B-A88FA0EBAE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1533" y="1661499"/>
              <a:ext cx="34645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ts val="0"/>
                </a:spcBef>
                <a:buNone/>
                <a:defRPr/>
              </a:pPr>
              <a:r>
                <a:rPr lang="en-US" altLang="ja-JP" sz="1800" b="1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</a:t>
              </a:r>
            </a:p>
          </p:txBody>
        </p:sp>
      </p:grpSp>
      <p:sp>
        <p:nvSpPr>
          <p:cNvPr id="172" name="Text Box 44">
            <a:extLst>
              <a:ext uri="{FF2B5EF4-FFF2-40B4-BE49-F238E27FC236}">
                <a16:creationId xmlns:a16="http://schemas.microsoft.com/office/drawing/2014/main" id="{815DBD9F-D566-4277-B361-75B011873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382" y="2380427"/>
            <a:ext cx="3464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ja-JP" sz="1800" b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69" name="正方形/長方形 468">
            <a:extLst>
              <a:ext uri="{FF2B5EF4-FFF2-40B4-BE49-F238E27FC236}">
                <a16:creationId xmlns:a16="http://schemas.microsoft.com/office/drawing/2014/main" id="{DA98564F-061E-4410-88F8-6C3AB4ED6A9F}"/>
              </a:ext>
            </a:extLst>
          </p:cNvPr>
          <p:cNvSpPr/>
          <p:nvPr/>
        </p:nvSpPr>
        <p:spPr>
          <a:xfrm>
            <a:off x="4662362" y="6302954"/>
            <a:ext cx="325102" cy="185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4" name="Text Box 44">
            <a:extLst>
              <a:ext uri="{FF2B5EF4-FFF2-40B4-BE49-F238E27FC236}">
                <a16:creationId xmlns:a16="http://schemas.microsoft.com/office/drawing/2014/main" id="{9F9D342C-D1C6-4006-B619-1D6FBDB4B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607" y="6232210"/>
            <a:ext cx="879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ja-JP" sz="1800" b="1"/>
              <a:t>OH</a:t>
            </a:r>
          </a:p>
        </p:txBody>
      </p:sp>
      <p:sp>
        <p:nvSpPr>
          <p:cNvPr id="175" name="Text Box 44">
            <a:extLst>
              <a:ext uri="{FF2B5EF4-FFF2-40B4-BE49-F238E27FC236}">
                <a16:creationId xmlns:a16="http://schemas.microsoft.com/office/drawing/2014/main" id="{364F9342-CF8A-4730-B453-FE345261A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4167" y="2648415"/>
            <a:ext cx="879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ja-JP" sz="1800" b="1"/>
              <a:t>OH</a:t>
            </a:r>
          </a:p>
        </p:txBody>
      </p:sp>
      <p:grpSp>
        <p:nvGrpSpPr>
          <p:cNvPr id="470" name="グループ化 469">
            <a:extLst>
              <a:ext uri="{FF2B5EF4-FFF2-40B4-BE49-F238E27FC236}">
                <a16:creationId xmlns:a16="http://schemas.microsoft.com/office/drawing/2014/main" id="{8600C071-9D0B-4EE6-A8D9-29CBAA36B509}"/>
              </a:ext>
            </a:extLst>
          </p:cNvPr>
          <p:cNvGrpSpPr/>
          <p:nvPr/>
        </p:nvGrpSpPr>
        <p:grpSpPr>
          <a:xfrm>
            <a:off x="6726090" y="2155158"/>
            <a:ext cx="638779" cy="1134839"/>
            <a:chOff x="6214369" y="2055746"/>
            <a:chExt cx="638779" cy="1134839"/>
          </a:xfrm>
        </p:grpSpPr>
        <p:sp>
          <p:nvSpPr>
            <p:cNvPr id="176" name="Text Box 44">
              <a:extLst>
                <a:ext uri="{FF2B5EF4-FFF2-40B4-BE49-F238E27FC236}">
                  <a16:creationId xmlns:a16="http://schemas.microsoft.com/office/drawing/2014/main" id="{739309C6-A9AF-44F2-BAF6-A78C13EA7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4369" y="2821253"/>
              <a:ext cx="48637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ts val="0"/>
                </a:spcBef>
                <a:buNone/>
                <a:defRPr/>
              </a:pPr>
              <a:r>
                <a:rPr lang="en-US" altLang="ja-JP" sz="180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5’</a:t>
              </a:r>
            </a:p>
          </p:txBody>
        </p:sp>
        <p:sp>
          <p:nvSpPr>
            <p:cNvPr id="177" name="Text Box 44">
              <a:extLst>
                <a:ext uri="{FF2B5EF4-FFF2-40B4-BE49-F238E27FC236}">
                  <a16:creationId xmlns:a16="http://schemas.microsoft.com/office/drawing/2014/main" id="{02FEE396-BCA3-4C6A-AB44-5FC0CFE10C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6769" y="2055746"/>
              <a:ext cx="48637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ts val="0"/>
                </a:spcBef>
                <a:buNone/>
                <a:defRPr/>
              </a:pPr>
              <a:r>
                <a:rPr lang="en-US" altLang="ja-JP" sz="180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3’</a:t>
              </a:r>
            </a:p>
          </p:txBody>
        </p:sp>
      </p:grpSp>
      <p:grpSp>
        <p:nvGrpSpPr>
          <p:cNvPr id="179" name="グループ化 178">
            <a:extLst>
              <a:ext uri="{FF2B5EF4-FFF2-40B4-BE49-F238E27FC236}">
                <a16:creationId xmlns:a16="http://schemas.microsoft.com/office/drawing/2014/main" id="{8585C330-1521-4670-A2F5-A92535EF757D}"/>
              </a:ext>
            </a:extLst>
          </p:cNvPr>
          <p:cNvGrpSpPr/>
          <p:nvPr/>
        </p:nvGrpSpPr>
        <p:grpSpPr>
          <a:xfrm>
            <a:off x="7275556" y="2150145"/>
            <a:ext cx="638779" cy="1134839"/>
            <a:chOff x="6214369" y="2055746"/>
            <a:chExt cx="638779" cy="1134839"/>
          </a:xfrm>
        </p:grpSpPr>
        <p:sp>
          <p:nvSpPr>
            <p:cNvPr id="180" name="Text Box 44">
              <a:extLst>
                <a:ext uri="{FF2B5EF4-FFF2-40B4-BE49-F238E27FC236}">
                  <a16:creationId xmlns:a16="http://schemas.microsoft.com/office/drawing/2014/main" id="{2F6F9F89-F44B-457D-A5C5-D01A9D1A36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4369" y="2821253"/>
              <a:ext cx="48637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ts val="0"/>
                </a:spcBef>
                <a:buNone/>
                <a:defRPr/>
              </a:pPr>
              <a:r>
                <a:rPr lang="en-US" altLang="ja-JP" sz="180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5’</a:t>
              </a:r>
            </a:p>
          </p:txBody>
        </p:sp>
        <p:sp>
          <p:nvSpPr>
            <p:cNvPr id="181" name="Text Box 44">
              <a:extLst>
                <a:ext uri="{FF2B5EF4-FFF2-40B4-BE49-F238E27FC236}">
                  <a16:creationId xmlns:a16="http://schemas.microsoft.com/office/drawing/2014/main" id="{77C4F30A-751E-4466-BA2F-1D52A72823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6769" y="2055746"/>
              <a:ext cx="48637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ts val="0"/>
                </a:spcBef>
                <a:buNone/>
                <a:defRPr/>
              </a:pPr>
              <a:r>
                <a:rPr lang="en-US" altLang="ja-JP" sz="180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3’</a:t>
              </a:r>
            </a:p>
          </p:txBody>
        </p:sp>
      </p:grpSp>
      <p:grpSp>
        <p:nvGrpSpPr>
          <p:cNvPr id="182" name="グループ化 181">
            <a:extLst>
              <a:ext uri="{FF2B5EF4-FFF2-40B4-BE49-F238E27FC236}">
                <a16:creationId xmlns:a16="http://schemas.microsoft.com/office/drawing/2014/main" id="{579DBBC0-B270-4E8E-9B6A-7FAA9672A4B1}"/>
              </a:ext>
            </a:extLst>
          </p:cNvPr>
          <p:cNvGrpSpPr/>
          <p:nvPr/>
        </p:nvGrpSpPr>
        <p:grpSpPr>
          <a:xfrm>
            <a:off x="7835367" y="2150145"/>
            <a:ext cx="638779" cy="1134839"/>
            <a:chOff x="6214369" y="2055746"/>
            <a:chExt cx="638779" cy="1134839"/>
          </a:xfrm>
        </p:grpSpPr>
        <p:sp>
          <p:nvSpPr>
            <p:cNvPr id="183" name="Text Box 44">
              <a:extLst>
                <a:ext uri="{FF2B5EF4-FFF2-40B4-BE49-F238E27FC236}">
                  <a16:creationId xmlns:a16="http://schemas.microsoft.com/office/drawing/2014/main" id="{CB795DDA-0C58-49E8-AFC5-013006B81E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4369" y="2821253"/>
              <a:ext cx="48637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ts val="0"/>
                </a:spcBef>
                <a:buNone/>
                <a:defRPr/>
              </a:pPr>
              <a:r>
                <a:rPr lang="en-US" altLang="ja-JP" sz="180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5’</a:t>
              </a:r>
            </a:p>
          </p:txBody>
        </p:sp>
        <p:sp>
          <p:nvSpPr>
            <p:cNvPr id="184" name="Text Box 44">
              <a:extLst>
                <a:ext uri="{FF2B5EF4-FFF2-40B4-BE49-F238E27FC236}">
                  <a16:creationId xmlns:a16="http://schemas.microsoft.com/office/drawing/2014/main" id="{5CE4E544-B175-4CB7-B90E-2A3C409F6D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6769" y="2055746"/>
              <a:ext cx="48637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ts val="0"/>
                </a:spcBef>
                <a:buNone/>
                <a:defRPr/>
              </a:pPr>
              <a:r>
                <a:rPr lang="en-US" altLang="ja-JP" sz="180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3’</a:t>
              </a:r>
            </a:p>
          </p:txBody>
        </p:sp>
      </p:grpSp>
      <p:sp>
        <p:nvSpPr>
          <p:cNvPr id="13315" name="正方形/長方形 15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1800"/>
          </a:p>
        </p:txBody>
      </p:sp>
      <p:sp>
        <p:nvSpPr>
          <p:cNvPr id="185" name="Text Box 44">
            <a:extLst>
              <a:ext uri="{FF2B5EF4-FFF2-40B4-BE49-F238E27FC236}">
                <a16:creationId xmlns:a16="http://schemas.microsoft.com/office/drawing/2014/main" id="{D86004D8-F575-4C02-A707-687F29ECB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9122" y="3970203"/>
            <a:ext cx="26324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000" b="1"/>
              <a:t>5’</a:t>
            </a:r>
            <a:r>
              <a:rPr lang="ja-JP" altLang="en-US" sz="2000" b="1"/>
              <a:t>　</a:t>
            </a:r>
            <a:r>
              <a:rPr lang="en-US" altLang="ja-JP" sz="2000" b="1"/>
              <a:t>A – C – T </a:t>
            </a:r>
            <a:r>
              <a:rPr lang="ja-JP" altLang="en-US" sz="2000" b="1"/>
              <a:t>　</a:t>
            </a:r>
            <a:r>
              <a:rPr lang="en-US" altLang="ja-JP" sz="2000" b="1"/>
              <a:t>3'</a:t>
            </a:r>
          </a:p>
        </p:txBody>
      </p:sp>
      <p:cxnSp>
        <p:nvCxnSpPr>
          <p:cNvPr id="472" name="直線矢印コネクタ 471">
            <a:extLst>
              <a:ext uri="{FF2B5EF4-FFF2-40B4-BE49-F238E27FC236}">
                <a16:creationId xmlns:a16="http://schemas.microsoft.com/office/drawing/2014/main" id="{AB8872A2-B318-498D-AEA4-033469282AF1}"/>
              </a:ext>
            </a:extLst>
          </p:cNvPr>
          <p:cNvCxnSpPr/>
          <p:nvPr/>
        </p:nvCxnSpPr>
        <p:spPr>
          <a:xfrm>
            <a:off x="6989025" y="5147757"/>
            <a:ext cx="133067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ext Box 44">
            <a:extLst>
              <a:ext uri="{FF2B5EF4-FFF2-40B4-BE49-F238E27FC236}">
                <a16:creationId xmlns:a16="http://schemas.microsoft.com/office/drawing/2014/main" id="{54395E5E-06B0-4B64-9FD6-BB9218E38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0143" y="5498330"/>
            <a:ext cx="17284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b="1"/>
              <a:t>核酸の向きは</a:t>
            </a:r>
            <a:endParaRPr lang="en-US" altLang="ja-JP" sz="2000" b="1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000" b="1"/>
              <a:t>5’ </a:t>
            </a:r>
            <a:r>
              <a:rPr lang="ja-JP" altLang="en-US" sz="2000" b="1"/>
              <a:t>→ </a:t>
            </a:r>
            <a:r>
              <a:rPr lang="en-US" altLang="ja-JP" sz="2000" b="1"/>
              <a:t>3’</a:t>
            </a: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77110B25-C343-4609-835D-9A8C1F0A8716}"/>
              </a:ext>
            </a:extLst>
          </p:cNvPr>
          <p:cNvGrpSpPr/>
          <p:nvPr/>
        </p:nvGrpSpPr>
        <p:grpSpPr>
          <a:xfrm>
            <a:off x="2541638" y="2351268"/>
            <a:ext cx="879888" cy="675133"/>
            <a:chOff x="2915816" y="2042820"/>
            <a:chExt cx="1440160" cy="867248"/>
          </a:xfrm>
        </p:grpSpPr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D50751A5-25F7-486D-8E93-6A670E9C1D9F}"/>
                </a:ext>
              </a:extLst>
            </p:cNvPr>
            <p:cNvCxnSpPr/>
            <p:nvPr/>
          </p:nvCxnSpPr>
          <p:spPr>
            <a:xfrm>
              <a:off x="2915816" y="2902929"/>
              <a:ext cx="144016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円弧 29">
              <a:extLst>
                <a:ext uri="{FF2B5EF4-FFF2-40B4-BE49-F238E27FC236}">
                  <a16:creationId xmlns:a16="http://schemas.microsoft.com/office/drawing/2014/main" id="{FA2FEDD3-F017-40ED-B54F-B6B7D2303186}"/>
                </a:ext>
              </a:extLst>
            </p:cNvPr>
            <p:cNvSpPr/>
            <p:nvPr/>
          </p:nvSpPr>
          <p:spPr>
            <a:xfrm rot="5655964">
              <a:off x="2949033" y="2066869"/>
              <a:ext cx="867248" cy="819150"/>
            </a:xfrm>
            <a:prstGeom prst="arc">
              <a:avLst/>
            </a:prstGeom>
            <a:ln w="15875"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6163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-15875" y="-227911"/>
            <a:ext cx="9144000" cy="819150"/>
          </a:xfrm>
          <a:prstGeom prst="rect">
            <a:avLst/>
          </a:prstGeom>
          <a:solidFill>
            <a:srgbClr val="E2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3323" name="Text Box 44"/>
          <p:cNvSpPr txBox="1">
            <a:spLocks noChangeArrowheads="1"/>
          </p:cNvSpPr>
          <p:nvPr/>
        </p:nvSpPr>
        <p:spPr bwMode="auto">
          <a:xfrm>
            <a:off x="568225" y="36051"/>
            <a:ext cx="802040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ja-JP" sz="3000" b="1"/>
              <a:t>DNA</a:t>
            </a:r>
            <a:r>
              <a:rPr lang="ja-JP" altLang="en-US" sz="3000" b="1"/>
              <a:t>鎖同士の結合： 水素結合</a:t>
            </a:r>
            <a:endParaRPr lang="en-US" altLang="ja-JP" sz="3000" b="1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B24B1BE-B61A-4CD1-93B9-B77ECA434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2440" y="6372722"/>
            <a:ext cx="418626" cy="365125"/>
          </a:xfrm>
        </p:spPr>
        <p:txBody>
          <a:bodyPr/>
          <a:lstStyle/>
          <a:p>
            <a:pPr>
              <a:defRPr/>
            </a:pPr>
            <a:fld id="{23319646-B2DF-4F02-8D4A-1DB2581E75B6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  <p:sp>
        <p:nvSpPr>
          <p:cNvPr id="13315" name="正方形/長方形 15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180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407D1A5-2BF1-45C9-BF6F-078F09DE1B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48" b="27204"/>
          <a:stretch/>
        </p:blipFill>
        <p:spPr>
          <a:xfrm>
            <a:off x="1113557" y="3323993"/>
            <a:ext cx="3600400" cy="2954877"/>
          </a:xfrm>
          <a:prstGeom prst="rect">
            <a:avLst/>
          </a:prstGeom>
        </p:spPr>
      </p:pic>
      <p:sp>
        <p:nvSpPr>
          <p:cNvPr id="86" name="Text Box 44">
            <a:extLst>
              <a:ext uri="{FF2B5EF4-FFF2-40B4-BE49-F238E27FC236}">
                <a16:creationId xmlns:a16="http://schemas.microsoft.com/office/drawing/2014/main" id="{C0868757-E0F8-42C8-9C6E-4C5C05D45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63" y="631839"/>
            <a:ext cx="8576555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1900" b="1"/>
              <a:t>水素結合： </a:t>
            </a:r>
            <a:r>
              <a:rPr lang="ja-JP" altLang="en-US" sz="1900"/>
              <a:t>負に荷電した原子と正に荷電した水素の間の静電引力</a:t>
            </a:r>
            <a:endParaRPr lang="en-US" altLang="ja-JP" sz="1900"/>
          </a:p>
        </p:txBody>
      </p:sp>
      <p:sp>
        <p:nvSpPr>
          <p:cNvPr id="87" name="Text Box 44">
            <a:extLst>
              <a:ext uri="{FF2B5EF4-FFF2-40B4-BE49-F238E27FC236}">
                <a16:creationId xmlns:a16="http://schemas.microsoft.com/office/drawing/2014/main" id="{86A59947-5E79-457A-886A-7312C9F96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663" y="1031381"/>
            <a:ext cx="857655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1900"/>
              <a:t>負に荷電した原子</a:t>
            </a:r>
            <a:r>
              <a:rPr lang="ja-JP" altLang="en-US" sz="1900" b="1"/>
              <a:t>：　</a:t>
            </a:r>
            <a:r>
              <a:rPr lang="ja-JP" altLang="en-US" sz="1900"/>
              <a:t>結合した電気陰性度に差がある</a:t>
            </a:r>
            <a:r>
              <a:rPr lang="en-US" altLang="ja-JP" sz="1900"/>
              <a:t>2</a:t>
            </a:r>
            <a:r>
              <a:rPr lang="ja-JP" altLang="en-US" sz="1900" err="1"/>
              <a:t>つの</a:t>
            </a:r>
            <a:r>
              <a:rPr lang="ja-JP" altLang="en-US" sz="1900"/>
              <a:t>原子のうち</a:t>
            </a:r>
            <a:endParaRPr lang="en-US" altLang="ja-JP" sz="190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1900"/>
              <a:t>　　　　　　　　　　        電気陰性度の大きいの方のもの</a:t>
            </a:r>
            <a:endParaRPr lang="en-US" altLang="ja-JP" sz="1900"/>
          </a:p>
        </p:txBody>
      </p:sp>
      <p:sp>
        <p:nvSpPr>
          <p:cNvPr id="88" name="Text Box 44">
            <a:extLst>
              <a:ext uri="{FF2B5EF4-FFF2-40B4-BE49-F238E27FC236}">
                <a16:creationId xmlns:a16="http://schemas.microsoft.com/office/drawing/2014/main" id="{E31721AE-D317-473C-AE41-E8DC48D5C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14" y="1746359"/>
            <a:ext cx="7320534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1900"/>
              <a:t>例： </a:t>
            </a:r>
            <a:r>
              <a:rPr lang="en-US" altLang="ja-JP" sz="1900"/>
              <a:t>C = O (</a:t>
            </a:r>
            <a:r>
              <a:rPr lang="ja-JP" altLang="en-US" sz="1900"/>
              <a:t>炭素と酸素</a:t>
            </a:r>
            <a:r>
              <a:rPr lang="en-US" altLang="ja-JP" sz="1900"/>
              <a:t>)</a:t>
            </a:r>
            <a:r>
              <a:rPr lang="ja-JP" altLang="en-US" sz="1900"/>
              <a:t>の酸素　　　　　</a:t>
            </a:r>
            <a:r>
              <a:rPr lang="en-US" altLang="ja-JP" sz="1900"/>
              <a:t>C = N</a:t>
            </a:r>
            <a:r>
              <a:rPr lang="ja-JP" altLang="en-US" sz="1900"/>
              <a:t> （炭素と窒素</a:t>
            </a:r>
            <a:r>
              <a:rPr lang="en-US" altLang="ja-JP" sz="1900"/>
              <a:t>)</a:t>
            </a:r>
            <a:r>
              <a:rPr lang="ja-JP" altLang="en-US" sz="1900"/>
              <a:t>の窒素</a:t>
            </a:r>
            <a:endParaRPr lang="en-US" altLang="ja-JP" sz="1900"/>
          </a:p>
        </p:txBody>
      </p:sp>
      <p:sp>
        <p:nvSpPr>
          <p:cNvPr id="89" name="Text Box 44">
            <a:extLst>
              <a:ext uri="{FF2B5EF4-FFF2-40B4-BE49-F238E27FC236}">
                <a16:creationId xmlns:a16="http://schemas.microsoft.com/office/drawing/2014/main" id="{9D48963A-517A-46AF-9D52-F01E1B4C4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0612" y="2527721"/>
            <a:ext cx="2349484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1900"/>
              <a:t>C = O</a:t>
            </a:r>
            <a:r>
              <a:rPr lang="ja-JP" altLang="en-US" sz="1900" baseline="14000"/>
              <a:t> </a:t>
            </a:r>
            <a:r>
              <a:rPr lang="en-US" altLang="ja-JP" sz="2800" baseline="14000">
                <a:solidFill>
                  <a:srgbClr val="FF0000"/>
                </a:solidFill>
              </a:rPr>
              <a:t>------</a:t>
            </a:r>
            <a:r>
              <a:rPr lang="ja-JP" altLang="en-US" sz="2800" baseline="14000">
                <a:solidFill>
                  <a:srgbClr val="FF0000"/>
                </a:solidFill>
              </a:rPr>
              <a:t> </a:t>
            </a:r>
            <a:r>
              <a:rPr lang="en-US" altLang="ja-JP" sz="1900"/>
              <a:t>H - N </a:t>
            </a: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3A92D2C9-F99C-443F-9E25-5C52291411FF}"/>
              </a:ext>
            </a:extLst>
          </p:cNvPr>
          <p:cNvCxnSpPr/>
          <p:nvPr/>
        </p:nvCxnSpPr>
        <p:spPr>
          <a:xfrm>
            <a:off x="3166536" y="2441037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06D9D81-39CD-486F-94F9-3D4B16B0248A}"/>
              </a:ext>
            </a:extLst>
          </p:cNvPr>
          <p:cNvSpPr/>
          <p:nvPr/>
        </p:nvSpPr>
        <p:spPr>
          <a:xfrm>
            <a:off x="2992380" y="2145128"/>
            <a:ext cx="36099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90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ja-JP" altLang="en-US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440B1D21-410B-47C0-8910-7A9B34A9BD7F}"/>
              </a:ext>
            </a:extLst>
          </p:cNvPr>
          <p:cNvGrpSpPr/>
          <p:nvPr/>
        </p:nvGrpSpPr>
        <p:grpSpPr>
          <a:xfrm>
            <a:off x="5246852" y="2100350"/>
            <a:ext cx="2349484" cy="921256"/>
            <a:chOff x="5030828" y="2110554"/>
            <a:chExt cx="2349484" cy="921256"/>
          </a:xfrm>
        </p:grpSpPr>
        <p:sp>
          <p:nvSpPr>
            <p:cNvPr id="94" name="Text Box 44">
              <a:extLst>
                <a:ext uri="{FF2B5EF4-FFF2-40B4-BE49-F238E27FC236}">
                  <a16:creationId xmlns:a16="http://schemas.microsoft.com/office/drawing/2014/main" id="{3E923B6E-5A83-42BF-B772-B8AF6852BA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0828" y="2481996"/>
              <a:ext cx="234948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ts val="0"/>
                </a:spcBef>
                <a:buFontTx/>
                <a:buNone/>
                <a:defRPr/>
              </a:pPr>
              <a:r>
                <a:rPr lang="ja-JP" altLang="en-US" sz="2000"/>
                <a:t>　　   </a:t>
              </a:r>
              <a:r>
                <a:rPr lang="en-US" altLang="ja-JP" sz="1900"/>
                <a:t>N</a:t>
              </a:r>
              <a:r>
                <a:rPr lang="ja-JP" altLang="en-US" sz="3600" baseline="14000"/>
                <a:t> </a:t>
              </a:r>
              <a:r>
                <a:rPr lang="en-US" altLang="ja-JP" sz="2800" baseline="14000">
                  <a:solidFill>
                    <a:srgbClr val="FF0000"/>
                  </a:solidFill>
                </a:rPr>
                <a:t>------</a:t>
              </a:r>
              <a:r>
                <a:rPr lang="ja-JP" altLang="en-US" sz="2800" baseline="14000">
                  <a:solidFill>
                    <a:srgbClr val="FF0000"/>
                  </a:solidFill>
                </a:rPr>
                <a:t> </a:t>
              </a:r>
              <a:r>
                <a:rPr lang="en-US" altLang="ja-JP" sz="1900"/>
                <a:t>H - N </a:t>
              </a:r>
            </a:p>
          </p:txBody>
        </p:sp>
        <p:cxnSp>
          <p:nvCxnSpPr>
            <p:cNvPr id="95" name="直線コネクタ 94">
              <a:extLst>
                <a:ext uri="{FF2B5EF4-FFF2-40B4-BE49-F238E27FC236}">
                  <a16:creationId xmlns:a16="http://schemas.microsoft.com/office/drawing/2014/main" id="{FEA93382-7B11-4167-A047-707E2AE3B63C}"/>
                </a:ext>
              </a:extLst>
            </p:cNvPr>
            <p:cNvCxnSpPr/>
            <p:nvPr/>
          </p:nvCxnSpPr>
          <p:spPr>
            <a:xfrm>
              <a:off x="6937111" y="2417614"/>
              <a:ext cx="0" cy="180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B1E59A90-1B4F-4994-BA9E-8606154F89F9}"/>
                </a:ext>
              </a:extLst>
            </p:cNvPr>
            <p:cNvSpPr/>
            <p:nvPr/>
          </p:nvSpPr>
          <p:spPr>
            <a:xfrm>
              <a:off x="6751804" y="2110554"/>
              <a:ext cx="360996" cy="38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90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ja-JP" altLang="en-US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Text Box 44">
              <a:extLst>
                <a:ext uri="{FF2B5EF4-FFF2-40B4-BE49-F238E27FC236}">
                  <a16:creationId xmlns:a16="http://schemas.microsoft.com/office/drawing/2014/main" id="{F7893E72-6E5A-45BA-890C-67062FEEAA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44069">
              <a:off x="5450214" y="2416621"/>
              <a:ext cx="390279" cy="384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ts val="0"/>
                </a:spcBef>
                <a:buFontTx/>
                <a:buNone/>
                <a:defRPr/>
              </a:pPr>
              <a:r>
                <a:rPr lang="en-US" altLang="ja-JP" sz="1900"/>
                <a:t>=</a:t>
              </a:r>
            </a:p>
          </p:txBody>
        </p:sp>
        <p:sp>
          <p:nvSpPr>
            <p:cNvPr id="98" name="正方形/長方形 97">
              <a:extLst>
                <a:ext uri="{FF2B5EF4-FFF2-40B4-BE49-F238E27FC236}">
                  <a16:creationId xmlns:a16="http://schemas.microsoft.com/office/drawing/2014/main" id="{E3BE613D-F01F-4F48-8BF8-A3DAD6A8FA6E}"/>
                </a:ext>
              </a:extLst>
            </p:cNvPr>
            <p:cNvSpPr/>
            <p:nvPr/>
          </p:nvSpPr>
          <p:spPr>
            <a:xfrm>
              <a:off x="5223741" y="2275403"/>
              <a:ext cx="360996" cy="38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90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ja-JP" altLang="en-US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E5F998A5-2E41-4938-804A-FDB1855803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2445" y="2852235"/>
              <a:ext cx="122292" cy="1795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Text Box 44">
            <a:extLst>
              <a:ext uri="{FF2B5EF4-FFF2-40B4-BE49-F238E27FC236}">
                <a16:creationId xmlns:a16="http://schemas.microsoft.com/office/drawing/2014/main" id="{4BA611A0-16AA-4F6A-A93F-10918A835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557" y="6284639"/>
            <a:ext cx="1133560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1900"/>
              <a:t>DNA</a:t>
            </a:r>
            <a:r>
              <a:rPr lang="ja-JP" altLang="en-US" sz="1900"/>
              <a:t>鎖</a:t>
            </a:r>
            <a:endParaRPr lang="en-US" altLang="ja-JP" sz="1900"/>
          </a:p>
        </p:txBody>
      </p:sp>
      <p:sp>
        <p:nvSpPr>
          <p:cNvPr id="105" name="Text Box 44">
            <a:extLst>
              <a:ext uri="{FF2B5EF4-FFF2-40B4-BE49-F238E27FC236}">
                <a16:creationId xmlns:a16="http://schemas.microsoft.com/office/drawing/2014/main" id="{B52BE4A6-0C88-407C-B827-754A51EEF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773" y="6278870"/>
            <a:ext cx="1133560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1900"/>
              <a:t>DNA</a:t>
            </a:r>
            <a:r>
              <a:rPr lang="ja-JP" altLang="en-US" sz="1900"/>
              <a:t>鎖</a:t>
            </a:r>
            <a:endParaRPr lang="en-US" altLang="ja-JP" sz="1900"/>
          </a:p>
        </p:txBody>
      </p:sp>
      <p:sp>
        <p:nvSpPr>
          <p:cNvPr id="106" name="Text Box 44">
            <a:extLst>
              <a:ext uri="{FF2B5EF4-FFF2-40B4-BE49-F238E27FC236}">
                <a16:creationId xmlns:a16="http://schemas.microsoft.com/office/drawing/2014/main" id="{F0F603B7-1FE9-4C2A-B439-B153DE48E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25" y="3483441"/>
            <a:ext cx="11335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1800"/>
              <a:t>アデニン</a:t>
            </a:r>
            <a:endParaRPr lang="en-US" altLang="ja-JP" sz="1800"/>
          </a:p>
        </p:txBody>
      </p:sp>
      <p:sp>
        <p:nvSpPr>
          <p:cNvPr id="107" name="Text Box 44">
            <a:extLst>
              <a:ext uri="{FF2B5EF4-FFF2-40B4-BE49-F238E27FC236}">
                <a16:creationId xmlns:a16="http://schemas.microsoft.com/office/drawing/2014/main" id="{B27FE2B2-4FF2-4C9E-9C3B-EF7471AAD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47" y="4809064"/>
            <a:ext cx="11335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1800"/>
              <a:t>グアニン</a:t>
            </a:r>
            <a:endParaRPr lang="en-US" altLang="ja-JP" sz="1800"/>
          </a:p>
        </p:txBody>
      </p:sp>
      <p:sp>
        <p:nvSpPr>
          <p:cNvPr id="108" name="Text Box 44">
            <a:extLst>
              <a:ext uri="{FF2B5EF4-FFF2-40B4-BE49-F238E27FC236}">
                <a16:creationId xmlns:a16="http://schemas.microsoft.com/office/drawing/2014/main" id="{6DCD53A1-0044-43E7-B21C-F1F1FE884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873" y="3476744"/>
            <a:ext cx="11335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1800"/>
              <a:t>チミン</a:t>
            </a:r>
            <a:endParaRPr lang="en-US" altLang="ja-JP" sz="1800"/>
          </a:p>
        </p:txBody>
      </p:sp>
      <p:sp>
        <p:nvSpPr>
          <p:cNvPr id="109" name="Text Box 44">
            <a:extLst>
              <a:ext uri="{FF2B5EF4-FFF2-40B4-BE49-F238E27FC236}">
                <a16:creationId xmlns:a16="http://schemas.microsoft.com/office/drawing/2014/main" id="{B362AE35-0430-47B7-8C53-36B94ABD4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195" y="4802367"/>
            <a:ext cx="11335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1800"/>
              <a:t>シトシン</a:t>
            </a:r>
            <a:endParaRPr lang="en-US" altLang="ja-JP" sz="1800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EBEEC96C-6F96-45E2-A719-1336722C59EB}"/>
              </a:ext>
            </a:extLst>
          </p:cNvPr>
          <p:cNvCxnSpPr>
            <a:cxnSpLocks/>
          </p:cNvCxnSpPr>
          <p:nvPr/>
        </p:nvCxnSpPr>
        <p:spPr>
          <a:xfrm flipV="1">
            <a:off x="2727638" y="4008204"/>
            <a:ext cx="0" cy="3665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 Box 44">
            <a:extLst>
              <a:ext uri="{FF2B5EF4-FFF2-40B4-BE49-F238E27FC236}">
                <a16:creationId xmlns:a16="http://schemas.microsoft.com/office/drawing/2014/main" id="{D4205BE2-8E16-4198-B2B0-246D88E50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954" y="4366562"/>
            <a:ext cx="11335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1800" b="1"/>
              <a:t>水素結合</a:t>
            </a:r>
            <a:endParaRPr lang="en-US" altLang="ja-JP" sz="1800" b="1"/>
          </a:p>
        </p:txBody>
      </p:sp>
      <p:cxnSp>
        <p:nvCxnSpPr>
          <p:cNvPr id="115" name="直線矢印コネクタ 114">
            <a:extLst>
              <a:ext uri="{FF2B5EF4-FFF2-40B4-BE49-F238E27FC236}">
                <a16:creationId xmlns:a16="http://schemas.microsoft.com/office/drawing/2014/main" id="{D935F736-8211-4A29-9390-5268A38C4B47}"/>
              </a:ext>
            </a:extLst>
          </p:cNvPr>
          <p:cNvCxnSpPr>
            <a:cxnSpLocks/>
          </p:cNvCxnSpPr>
          <p:nvPr/>
        </p:nvCxnSpPr>
        <p:spPr>
          <a:xfrm>
            <a:off x="2743891" y="4692308"/>
            <a:ext cx="0" cy="25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 Box 44">
            <a:extLst>
              <a:ext uri="{FF2B5EF4-FFF2-40B4-BE49-F238E27FC236}">
                <a16:creationId xmlns:a16="http://schemas.microsoft.com/office/drawing/2014/main" id="{2358ED95-5B48-4664-8BE8-A17E4DBCA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3680263"/>
            <a:ext cx="28241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1800"/>
              <a:t>1</a:t>
            </a:r>
            <a:r>
              <a:rPr lang="ja-JP" altLang="en-US" sz="1800" err="1"/>
              <a:t>．</a:t>
            </a:r>
            <a:r>
              <a:rPr lang="ja-JP" altLang="en-US" sz="1800"/>
              <a:t>水素結合は、</a:t>
            </a:r>
            <a:r>
              <a:rPr lang="en-US" altLang="ja-JP" sz="1800"/>
              <a:t>A-T</a:t>
            </a:r>
            <a:r>
              <a:rPr lang="ja-JP" altLang="en-US" sz="1800"/>
              <a:t>又は</a:t>
            </a:r>
            <a:endParaRPr lang="en-US" altLang="ja-JP" sz="180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1800"/>
              <a:t>　　</a:t>
            </a:r>
            <a:r>
              <a:rPr lang="en-US" altLang="ja-JP" sz="1800"/>
              <a:t>G-C</a:t>
            </a:r>
            <a:r>
              <a:rPr lang="ja-JP" altLang="en-US" sz="1800"/>
              <a:t>間に形成される。</a:t>
            </a:r>
            <a:endParaRPr lang="en-US" altLang="ja-JP" sz="1800"/>
          </a:p>
        </p:txBody>
      </p:sp>
      <p:sp>
        <p:nvSpPr>
          <p:cNvPr id="121" name="Text Box 44">
            <a:extLst>
              <a:ext uri="{FF2B5EF4-FFF2-40B4-BE49-F238E27FC236}">
                <a16:creationId xmlns:a16="http://schemas.microsoft.com/office/drawing/2014/main" id="{4E35E336-B7BA-4632-A8BA-22DDC997A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5115728"/>
            <a:ext cx="28241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1800"/>
              <a:t>2</a:t>
            </a:r>
            <a:r>
              <a:rPr lang="ja-JP" altLang="en-US" sz="1800" err="1"/>
              <a:t>．</a:t>
            </a:r>
            <a:r>
              <a:rPr lang="en-US" altLang="ja-JP" sz="1800"/>
              <a:t>A-T</a:t>
            </a:r>
            <a:r>
              <a:rPr lang="ja-JP" altLang="en-US" sz="1800"/>
              <a:t>または</a:t>
            </a:r>
            <a:r>
              <a:rPr lang="en-US" altLang="ja-JP" sz="1800"/>
              <a:t>G-C</a:t>
            </a:r>
            <a:r>
              <a:rPr lang="ja-JP" altLang="en-US" sz="1800"/>
              <a:t>間の水素　</a:t>
            </a:r>
            <a:endParaRPr lang="en-US" altLang="ja-JP" sz="180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1800"/>
              <a:t>　　結合の数は、それぞれ　　</a:t>
            </a:r>
            <a:endParaRPr lang="en-US" altLang="ja-JP" sz="180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1800"/>
              <a:t>　　</a:t>
            </a:r>
            <a:r>
              <a:rPr lang="en-US" altLang="ja-JP" sz="1800"/>
              <a:t>2</a:t>
            </a:r>
            <a:r>
              <a:rPr lang="ja-JP" altLang="en-US" sz="1800"/>
              <a:t>又は</a:t>
            </a:r>
            <a:r>
              <a:rPr lang="en-US" altLang="ja-JP" sz="1800"/>
              <a:t>3</a:t>
            </a:r>
            <a:r>
              <a:rPr lang="ja-JP" altLang="en-US" sz="1800"/>
              <a:t>である。</a:t>
            </a:r>
            <a:endParaRPr lang="en-US" altLang="ja-JP" sz="1800"/>
          </a:p>
        </p:txBody>
      </p:sp>
    </p:spTree>
    <p:extLst>
      <p:ext uri="{BB962C8B-B14F-4D97-AF65-F5344CB8AC3E}">
        <p14:creationId xmlns:p14="http://schemas.microsoft.com/office/powerpoint/2010/main" val="1796597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-15875" y="-280685"/>
            <a:ext cx="9144000" cy="819150"/>
          </a:xfrm>
          <a:prstGeom prst="rect">
            <a:avLst/>
          </a:prstGeom>
          <a:solidFill>
            <a:srgbClr val="E2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3323" name="Text Box 44"/>
          <p:cNvSpPr txBox="1">
            <a:spLocks noChangeArrowheads="1"/>
          </p:cNvSpPr>
          <p:nvPr/>
        </p:nvSpPr>
        <p:spPr bwMode="auto">
          <a:xfrm>
            <a:off x="582473" y="10117"/>
            <a:ext cx="802040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ja-JP" sz="3000" b="1" dirty="0"/>
              <a:t>2</a:t>
            </a:r>
            <a:r>
              <a:rPr lang="ja-JP" altLang="en-US" sz="3000" b="1" dirty="0"/>
              <a:t>本鎖</a:t>
            </a:r>
            <a:r>
              <a:rPr lang="en-US" altLang="ja-JP" sz="3000" b="1" dirty="0"/>
              <a:t>DNA</a:t>
            </a:r>
            <a:r>
              <a:rPr lang="ja-JP" altLang="en-US" sz="3000" b="1" dirty="0"/>
              <a:t>の構造</a:t>
            </a:r>
            <a:endParaRPr lang="en-US" altLang="ja-JP" sz="3000" b="1" dirty="0"/>
          </a:p>
        </p:txBody>
      </p:sp>
      <p:sp>
        <p:nvSpPr>
          <p:cNvPr id="13315" name="正方形/長方形 15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1800"/>
          </a:p>
        </p:txBody>
      </p:sp>
      <p:sp>
        <p:nvSpPr>
          <p:cNvPr id="80" name="Text Box 44">
            <a:extLst>
              <a:ext uri="{FF2B5EF4-FFF2-40B4-BE49-F238E27FC236}">
                <a16:creationId xmlns:a16="http://schemas.microsoft.com/office/drawing/2014/main" id="{23E676B2-8E43-46DE-AB37-E3C01405F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59" y="542944"/>
            <a:ext cx="92890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000" b="1" dirty="0"/>
              <a:t>DNA</a:t>
            </a:r>
            <a:r>
              <a:rPr lang="ja-JP" altLang="en-US" sz="2000" b="1" dirty="0"/>
              <a:t>の二重らせん構造</a:t>
            </a:r>
            <a:r>
              <a:rPr lang="ja-JP" altLang="en-US" sz="2000" dirty="0"/>
              <a:t>（ワトソン</a:t>
            </a:r>
            <a:r>
              <a:rPr lang="en-US" altLang="ja-JP" sz="2000" dirty="0"/>
              <a:t>-</a:t>
            </a:r>
            <a:r>
              <a:rPr lang="ja-JP" altLang="en-US" sz="2000" dirty="0"/>
              <a:t>クリック型塩基対； </a:t>
            </a:r>
            <a:r>
              <a:rPr lang="en-US" altLang="ja-JP" sz="2000" dirty="0"/>
              <a:t>R Wing et al 1980 Nature</a:t>
            </a:r>
            <a:r>
              <a:rPr lang="ja-JP" altLang="en-US" sz="2000" dirty="0"/>
              <a:t>）</a:t>
            </a:r>
            <a:endParaRPr lang="en-US" altLang="ja-JP" sz="2000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000" dirty="0"/>
              <a:t>                                    </a:t>
            </a:r>
            <a:r>
              <a:rPr lang="ja-JP" altLang="en-US" sz="2000" dirty="0"/>
              <a:t>（</a:t>
            </a:r>
            <a:r>
              <a:rPr lang="ja-JP" altLang="en-US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ロザリンド･フランクリン博士の貢献が大きい。</a:t>
            </a:r>
            <a:r>
              <a:rPr lang="ja-JP" altLang="en-US" sz="2000" dirty="0"/>
              <a:t>）</a:t>
            </a:r>
            <a:endParaRPr lang="en-US" altLang="ja-JP" sz="200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35496" y="1241377"/>
            <a:ext cx="2639175" cy="5139951"/>
            <a:chOff x="1140737" y="1190208"/>
            <a:chExt cx="2639175" cy="5139951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D04EB3E-E69B-43BD-A285-C741CE502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75" t="6788" b="3672"/>
            <a:stretch/>
          </p:blipFill>
          <p:spPr>
            <a:xfrm>
              <a:off x="1140737" y="1281949"/>
              <a:ext cx="2621572" cy="5030545"/>
            </a:xfrm>
            <a:prstGeom prst="rect">
              <a:avLst/>
            </a:prstGeom>
          </p:spPr>
        </p:pic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2DEA85D3-412C-4E72-BACD-C853F81A765F}"/>
                </a:ext>
              </a:extLst>
            </p:cNvPr>
            <p:cNvSpPr/>
            <p:nvPr/>
          </p:nvSpPr>
          <p:spPr>
            <a:xfrm>
              <a:off x="3234815" y="1227310"/>
              <a:ext cx="216024" cy="4004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E02E44A8-B123-49C2-9397-EC0190810416}"/>
                </a:ext>
              </a:extLst>
            </p:cNvPr>
            <p:cNvSpPr/>
            <p:nvPr/>
          </p:nvSpPr>
          <p:spPr>
            <a:xfrm>
              <a:off x="1730549" y="1190208"/>
              <a:ext cx="216024" cy="4004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B2972277-4E2F-4858-BB4E-0BF0F0DEC2A9}"/>
                </a:ext>
              </a:extLst>
            </p:cNvPr>
            <p:cNvSpPr/>
            <p:nvPr/>
          </p:nvSpPr>
          <p:spPr>
            <a:xfrm>
              <a:off x="1662838" y="5912038"/>
              <a:ext cx="216024" cy="4004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F3F1D398-C50F-417C-AD0F-93F34934821B}"/>
                </a:ext>
              </a:extLst>
            </p:cNvPr>
            <p:cNvSpPr/>
            <p:nvPr/>
          </p:nvSpPr>
          <p:spPr>
            <a:xfrm>
              <a:off x="2963416" y="5929703"/>
              <a:ext cx="216024" cy="4004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Text Box 44">
              <a:extLst>
                <a:ext uri="{FF2B5EF4-FFF2-40B4-BE49-F238E27FC236}">
                  <a16:creationId xmlns:a16="http://schemas.microsoft.com/office/drawing/2014/main" id="{82BA8867-C021-4A3A-BCCA-7ACD2CE65E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1428" y="1313574"/>
              <a:ext cx="7084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 dirty="0"/>
                <a:t>5’</a:t>
              </a:r>
            </a:p>
          </p:txBody>
        </p:sp>
        <p:sp>
          <p:nvSpPr>
            <p:cNvPr id="88" name="Text Box 44">
              <a:extLst>
                <a:ext uri="{FF2B5EF4-FFF2-40B4-BE49-F238E27FC236}">
                  <a16:creationId xmlns:a16="http://schemas.microsoft.com/office/drawing/2014/main" id="{AD59EDC6-5C85-40AF-BDDC-2D418E7DDB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4203" y="1318544"/>
              <a:ext cx="7084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/>
                <a:t>3’</a:t>
              </a:r>
            </a:p>
          </p:txBody>
        </p:sp>
        <p:sp>
          <p:nvSpPr>
            <p:cNvPr id="89" name="Text Box 44">
              <a:extLst>
                <a:ext uri="{FF2B5EF4-FFF2-40B4-BE49-F238E27FC236}">
                  <a16:creationId xmlns:a16="http://schemas.microsoft.com/office/drawing/2014/main" id="{C945E8F0-03B5-4339-BAB8-F7C0A7E0E4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1558" y="5875410"/>
              <a:ext cx="7084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/>
                <a:t>5’</a:t>
              </a:r>
            </a:p>
          </p:txBody>
        </p:sp>
        <p:sp>
          <p:nvSpPr>
            <p:cNvPr id="90" name="Text Box 44">
              <a:extLst>
                <a:ext uri="{FF2B5EF4-FFF2-40B4-BE49-F238E27FC236}">
                  <a16:creationId xmlns:a16="http://schemas.microsoft.com/office/drawing/2014/main" id="{69FE4186-0EB6-4319-A5FA-D65EB6AD48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9785" y="5836489"/>
              <a:ext cx="7084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/>
                <a:t>3’</a:t>
              </a:r>
            </a:p>
          </p:txBody>
        </p:sp>
      </p:grpSp>
      <p:sp>
        <p:nvSpPr>
          <p:cNvPr id="97" name="Text Box 44">
            <a:extLst>
              <a:ext uri="{FF2B5EF4-FFF2-40B4-BE49-F238E27FC236}">
                <a16:creationId xmlns:a16="http://schemas.microsoft.com/office/drawing/2014/main" id="{D41467BC-35D4-4DA1-902D-00CEE6345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232" y="6409264"/>
            <a:ext cx="288032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200" b="1" dirty="0"/>
              <a:t>DNA</a:t>
            </a:r>
            <a:r>
              <a:rPr lang="ja-JP" altLang="en-US" sz="2200" b="1" dirty="0"/>
              <a:t>鎖は負に帯電</a:t>
            </a:r>
            <a:endParaRPr lang="en-US" altLang="ja-JP" sz="2200" b="1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3753346" y="1319899"/>
            <a:ext cx="3250219" cy="5036588"/>
            <a:chOff x="4439580" y="1352950"/>
            <a:chExt cx="3250219" cy="5036588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BD913A37-B22D-422C-8D01-6D02259A0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413" t="9170"/>
            <a:stretch/>
          </p:blipFill>
          <p:spPr>
            <a:xfrm>
              <a:off x="4713435" y="1553005"/>
              <a:ext cx="2794640" cy="4775691"/>
            </a:xfrm>
            <a:prstGeom prst="rect">
              <a:avLst/>
            </a:prstGeom>
          </p:spPr>
        </p:pic>
        <p:sp>
          <p:nvSpPr>
            <p:cNvPr id="85" name="正方形/長方形 84">
              <a:extLst>
                <a:ext uri="{FF2B5EF4-FFF2-40B4-BE49-F238E27FC236}">
                  <a16:creationId xmlns:a16="http://schemas.microsoft.com/office/drawing/2014/main" id="{9206C2E0-A3DC-4FD0-8953-4FD423A117B7}"/>
                </a:ext>
              </a:extLst>
            </p:cNvPr>
            <p:cNvSpPr/>
            <p:nvPr/>
          </p:nvSpPr>
          <p:spPr>
            <a:xfrm>
              <a:off x="5033885" y="5968329"/>
              <a:ext cx="216024" cy="4004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758AE4F5-4A4B-416C-8577-219BEC3F5642}"/>
                </a:ext>
              </a:extLst>
            </p:cNvPr>
            <p:cNvSpPr/>
            <p:nvPr/>
          </p:nvSpPr>
          <p:spPr>
            <a:xfrm>
              <a:off x="6681189" y="5980216"/>
              <a:ext cx="216024" cy="4004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Text Box 44">
              <a:extLst>
                <a:ext uri="{FF2B5EF4-FFF2-40B4-BE49-F238E27FC236}">
                  <a16:creationId xmlns:a16="http://schemas.microsoft.com/office/drawing/2014/main" id="{429C1857-855F-493B-937F-8E9E6707FA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2157" y="5989428"/>
              <a:ext cx="7084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/>
                <a:t>3’</a:t>
              </a:r>
            </a:p>
          </p:txBody>
        </p:sp>
        <p:sp>
          <p:nvSpPr>
            <p:cNvPr id="92" name="Text Box 44">
              <a:extLst>
                <a:ext uri="{FF2B5EF4-FFF2-40B4-BE49-F238E27FC236}">
                  <a16:creationId xmlns:a16="http://schemas.microsoft.com/office/drawing/2014/main" id="{0F0EE176-CB5E-4237-99F0-F850C5F419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7655" y="5969663"/>
              <a:ext cx="70848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/>
                <a:t>5’</a:t>
              </a:r>
            </a:p>
          </p:txBody>
        </p:sp>
        <p:sp>
          <p:nvSpPr>
            <p:cNvPr id="18" name="四角形: 角を丸くする 17">
              <a:extLst>
                <a:ext uri="{FF2B5EF4-FFF2-40B4-BE49-F238E27FC236}">
                  <a16:creationId xmlns:a16="http://schemas.microsoft.com/office/drawing/2014/main" id="{5A82BD0D-14A4-46EA-9543-160397A253E8}"/>
                </a:ext>
              </a:extLst>
            </p:cNvPr>
            <p:cNvSpPr/>
            <p:nvPr/>
          </p:nvSpPr>
          <p:spPr>
            <a:xfrm>
              <a:off x="5154518" y="1438027"/>
              <a:ext cx="216024" cy="2756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Text Box 44">
              <a:extLst>
                <a:ext uri="{FF2B5EF4-FFF2-40B4-BE49-F238E27FC236}">
                  <a16:creationId xmlns:a16="http://schemas.microsoft.com/office/drawing/2014/main" id="{35905DE3-B04A-4F4C-A680-83659E322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1730" y="1352950"/>
              <a:ext cx="7084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 dirty="0"/>
                <a:t>3’</a:t>
              </a: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C1F12F0A-5DC4-474D-93D9-C842A2B7C9B9}"/>
                </a:ext>
              </a:extLst>
            </p:cNvPr>
            <p:cNvSpPr/>
            <p:nvPr/>
          </p:nvSpPr>
          <p:spPr>
            <a:xfrm>
              <a:off x="6916715" y="1653913"/>
              <a:ext cx="356346" cy="1720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Text Box 44">
              <a:extLst>
                <a:ext uri="{FF2B5EF4-FFF2-40B4-BE49-F238E27FC236}">
                  <a16:creationId xmlns:a16="http://schemas.microsoft.com/office/drawing/2014/main" id="{769971D6-5A37-4B85-9BC4-159376E424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1189" y="1375801"/>
              <a:ext cx="70848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/>
                <a:t>5’</a:t>
              </a:r>
            </a:p>
          </p:txBody>
        </p:sp>
        <p:sp>
          <p:nvSpPr>
            <p:cNvPr id="26" name="Text Box 44">
              <a:extLst>
                <a:ext uri="{FF2B5EF4-FFF2-40B4-BE49-F238E27FC236}">
                  <a16:creationId xmlns:a16="http://schemas.microsoft.com/office/drawing/2014/main" id="{3FA89DC9-C29D-4DCE-8698-6E2260FF8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6639" y="2228232"/>
              <a:ext cx="122102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ja-JP" altLang="en-US" sz="1400" b="1" dirty="0"/>
                <a:t>水素結合</a:t>
              </a:r>
              <a:endParaRPr lang="en-US" altLang="ja-JP" sz="1400" b="1" dirty="0"/>
            </a:p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ja-JP" altLang="en-US" sz="1400" b="1" dirty="0"/>
                <a:t>（</a:t>
              </a:r>
              <a:r>
                <a:rPr lang="en-US" altLang="ja-JP" sz="1400" b="1" dirty="0"/>
                <a:t>2</a:t>
              </a:r>
              <a:r>
                <a:rPr lang="ja-JP" altLang="en-US" sz="1400" b="1" dirty="0"/>
                <a:t>ヶ所）</a:t>
              </a:r>
              <a:endParaRPr lang="en-US" altLang="ja-JP" sz="1400" b="1" dirty="0"/>
            </a:p>
          </p:txBody>
        </p:sp>
        <p:sp>
          <p:nvSpPr>
            <p:cNvPr id="27" name="Text Box 44">
              <a:extLst>
                <a:ext uri="{FF2B5EF4-FFF2-40B4-BE49-F238E27FC236}">
                  <a16:creationId xmlns:a16="http://schemas.microsoft.com/office/drawing/2014/main" id="{71C54A00-F13D-40AC-9992-6934591A55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9301" y="3460899"/>
              <a:ext cx="122102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ja-JP" altLang="en-US" sz="1400" b="1"/>
                <a:t>水素結合</a:t>
              </a:r>
              <a:endParaRPr lang="en-US" altLang="ja-JP" sz="1400" b="1"/>
            </a:p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ja-JP" altLang="en-US" sz="1400" b="1"/>
                <a:t>（</a:t>
              </a:r>
              <a:r>
                <a:rPr lang="en-US" altLang="ja-JP" sz="1400" b="1"/>
                <a:t>3</a:t>
              </a:r>
              <a:r>
                <a:rPr lang="ja-JP" altLang="en-US" sz="1400" b="1"/>
                <a:t>ヶ所）</a:t>
              </a:r>
              <a:endParaRPr lang="en-US" altLang="ja-JP" sz="1400" b="1"/>
            </a:p>
          </p:txBody>
        </p:sp>
        <p:sp>
          <p:nvSpPr>
            <p:cNvPr id="28" name="Text Box 44">
              <a:extLst>
                <a:ext uri="{FF2B5EF4-FFF2-40B4-BE49-F238E27FC236}">
                  <a16:creationId xmlns:a16="http://schemas.microsoft.com/office/drawing/2014/main" id="{E9525DDC-2B1B-4351-A3EF-9CF202CAD3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4721" y="5805264"/>
              <a:ext cx="122102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ja-JP" altLang="en-US" sz="1400" b="1"/>
                <a:t>水素結合</a:t>
              </a:r>
              <a:endParaRPr lang="en-US" altLang="ja-JP" sz="1400" b="1"/>
            </a:p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ja-JP" altLang="en-US" sz="1400" b="1"/>
                <a:t>（</a:t>
              </a:r>
              <a:r>
                <a:rPr lang="en-US" altLang="ja-JP" sz="1400" b="1"/>
                <a:t>3</a:t>
              </a:r>
              <a:r>
                <a:rPr lang="ja-JP" altLang="en-US" sz="1400" b="1"/>
                <a:t>ヶ所）</a:t>
              </a:r>
              <a:endParaRPr lang="en-US" altLang="ja-JP" sz="1400" b="1"/>
            </a:p>
          </p:txBody>
        </p:sp>
        <p:sp>
          <p:nvSpPr>
            <p:cNvPr id="29" name="Text Box 44">
              <a:extLst>
                <a:ext uri="{FF2B5EF4-FFF2-40B4-BE49-F238E27FC236}">
                  <a16:creationId xmlns:a16="http://schemas.microsoft.com/office/drawing/2014/main" id="{E857501C-CB02-450C-BDBC-2C721FC013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8144" y="4561964"/>
              <a:ext cx="122102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ja-JP" altLang="en-US" sz="1400" b="1"/>
                <a:t>水素結合</a:t>
              </a:r>
              <a:endParaRPr lang="en-US" altLang="ja-JP" sz="1400" b="1"/>
            </a:p>
            <a:p>
              <a:pPr algn="ctr">
                <a:spcBef>
                  <a:spcPts val="0"/>
                </a:spcBef>
                <a:buFontTx/>
                <a:buNone/>
                <a:defRPr/>
              </a:pPr>
              <a:r>
                <a:rPr lang="ja-JP" altLang="en-US" sz="1400" b="1"/>
                <a:t>（</a:t>
              </a:r>
              <a:r>
                <a:rPr lang="en-US" altLang="ja-JP" sz="1400" b="1"/>
                <a:t>2</a:t>
              </a:r>
              <a:r>
                <a:rPr lang="ja-JP" altLang="en-US" sz="1400" b="1"/>
                <a:t>ヶ所）</a:t>
              </a:r>
              <a:endParaRPr lang="en-US" altLang="ja-JP" sz="1400" b="1"/>
            </a:p>
          </p:txBody>
        </p:sp>
        <p:sp>
          <p:nvSpPr>
            <p:cNvPr id="30" name="Text Box 44">
              <a:extLst>
                <a:ext uri="{FF2B5EF4-FFF2-40B4-BE49-F238E27FC236}">
                  <a16:creationId xmlns:a16="http://schemas.microsoft.com/office/drawing/2014/main" id="{35905DE3-B04A-4F4C-A680-83659E322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9580" y="1639269"/>
              <a:ext cx="70848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1600" b="1" dirty="0"/>
                <a:t>-</a:t>
              </a:r>
            </a:p>
          </p:txBody>
        </p:sp>
        <p:sp>
          <p:nvSpPr>
            <p:cNvPr id="32" name="Text Box 44">
              <a:extLst>
                <a:ext uri="{FF2B5EF4-FFF2-40B4-BE49-F238E27FC236}">
                  <a16:creationId xmlns:a16="http://schemas.microsoft.com/office/drawing/2014/main" id="{35905DE3-B04A-4F4C-A680-83659E322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1035" y="2708372"/>
              <a:ext cx="70848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1600" b="1" dirty="0"/>
                <a:t>-</a:t>
              </a:r>
            </a:p>
          </p:txBody>
        </p:sp>
        <p:sp>
          <p:nvSpPr>
            <p:cNvPr id="33" name="Text Box 44">
              <a:extLst>
                <a:ext uri="{FF2B5EF4-FFF2-40B4-BE49-F238E27FC236}">
                  <a16:creationId xmlns:a16="http://schemas.microsoft.com/office/drawing/2014/main" id="{35905DE3-B04A-4F4C-A680-83659E322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3648" y="3788492"/>
              <a:ext cx="70848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1600" b="1" dirty="0"/>
                <a:t>-</a:t>
              </a:r>
            </a:p>
          </p:txBody>
        </p:sp>
        <p:sp>
          <p:nvSpPr>
            <p:cNvPr id="34" name="Text Box 44">
              <a:extLst>
                <a:ext uri="{FF2B5EF4-FFF2-40B4-BE49-F238E27FC236}">
                  <a16:creationId xmlns:a16="http://schemas.microsoft.com/office/drawing/2014/main" id="{35905DE3-B04A-4F4C-A680-83659E322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2052" y="4901663"/>
              <a:ext cx="70848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1600" b="1" dirty="0"/>
                <a:t>-</a:t>
              </a:r>
            </a:p>
          </p:txBody>
        </p:sp>
        <p:sp>
          <p:nvSpPr>
            <p:cNvPr id="35" name="Text Box 44">
              <a:extLst>
                <a:ext uri="{FF2B5EF4-FFF2-40B4-BE49-F238E27FC236}">
                  <a16:creationId xmlns:a16="http://schemas.microsoft.com/office/drawing/2014/main" id="{35905DE3-B04A-4F4C-A680-83659E322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7826" y="2575921"/>
              <a:ext cx="70848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1600" b="1" dirty="0"/>
                <a:t>-</a:t>
              </a:r>
            </a:p>
          </p:txBody>
        </p:sp>
        <p:sp>
          <p:nvSpPr>
            <p:cNvPr id="36" name="Text Box 44">
              <a:extLst>
                <a:ext uri="{FF2B5EF4-FFF2-40B4-BE49-F238E27FC236}">
                  <a16:creationId xmlns:a16="http://schemas.microsoft.com/office/drawing/2014/main" id="{35905DE3-B04A-4F4C-A680-83659E322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8264" y="3616536"/>
              <a:ext cx="70848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1600" b="1" dirty="0"/>
                <a:t>-</a:t>
              </a:r>
            </a:p>
          </p:txBody>
        </p:sp>
        <p:sp>
          <p:nvSpPr>
            <p:cNvPr id="37" name="Text Box 44">
              <a:extLst>
                <a:ext uri="{FF2B5EF4-FFF2-40B4-BE49-F238E27FC236}">
                  <a16:creationId xmlns:a16="http://schemas.microsoft.com/office/drawing/2014/main" id="{35905DE3-B04A-4F4C-A680-83659E322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59281" y="4718690"/>
              <a:ext cx="70848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1600" b="1" dirty="0"/>
                <a:t>-</a:t>
              </a:r>
            </a:p>
          </p:txBody>
        </p:sp>
        <p:sp>
          <p:nvSpPr>
            <p:cNvPr id="38" name="Text Box 44">
              <a:extLst>
                <a:ext uri="{FF2B5EF4-FFF2-40B4-BE49-F238E27FC236}">
                  <a16:creationId xmlns:a16="http://schemas.microsoft.com/office/drawing/2014/main" id="{35905DE3-B04A-4F4C-A680-83659E322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1315" y="5849332"/>
              <a:ext cx="70848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1600" b="1" dirty="0"/>
                <a:t>-</a:t>
              </a:r>
            </a:p>
          </p:txBody>
        </p:sp>
      </p:grpSp>
      <p:cxnSp>
        <p:nvCxnSpPr>
          <p:cNvPr id="6" name="直線コネクタ 5"/>
          <p:cNvCxnSpPr/>
          <p:nvPr/>
        </p:nvCxnSpPr>
        <p:spPr>
          <a:xfrm>
            <a:off x="4173798" y="2315829"/>
            <a:ext cx="432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44">
            <a:extLst>
              <a:ext uri="{FF2B5EF4-FFF2-40B4-BE49-F238E27FC236}">
                <a16:creationId xmlns:a16="http://schemas.microsoft.com/office/drawing/2014/main" id="{82BA8867-C021-4A3A-BCCA-7ACD2CE65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9742" y="2099805"/>
            <a:ext cx="7084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ja-JP" altLang="en-US" sz="2000" b="1" dirty="0"/>
              <a:t>糖</a:t>
            </a:r>
            <a:endParaRPr lang="en-US" altLang="ja-JP" sz="2000" b="1" dirty="0"/>
          </a:p>
        </p:txBody>
      </p:sp>
      <p:cxnSp>
        <p:nvCxnSpPr>
          <p:cNvPr id="44" name="直線コネクタ 43"/>
          <p:cNvCxnSpPr/>
          <p:nvPr/>
        </p:nvCxnSpPr>
        <p:spPr>
          <a:xfrm>
            <a:off x="6046006" y="2182830"/>
            <a:ext cx="4320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44">
            <a:extLst>
              <a:ext uri="{FF2B5EF4-FFF2-40B4-BE49-F238E27FC236}">
                <a16:creationId xmlns:a16="http://schemas.microsoft.com/office/drawing/2014/main" id="{82BA8867-C021-4A3A-BCCA-7ACD2CE65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796" y="1977823"/>
            <a:ext cx="7084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ja-JP" altLang="en-US" sz="2000" b="1" dirty="0"/>
              <a:t>糖</a:t>
            </a:r>
            <a:endParaRPr lang="en-US" altLang="ja-JP" sz="2000" b="1" dirty="0"/>
          </a:p>
        </p:txBody>
      </p:sp>
      <p:sp>
        <p:nvSpPr>
          <p:cNvPr id="10" name="正方形/長方形 9"/>
          <p:cNvSpPr/>
          <p:nvPr/>
        </p:nvSpPr>
        <p:spPr>
          <a:xfrm>
            <a:off x="4029782" y="3755989"/>
            <a:ext cx="648072" cy="57606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Text Box 44">
            <a:extLst>
              <a:ext uri="{FF2B5EF4-FFF2-40B4-BE49-F238E27FC236}">
                <a16:creationId xmlns:a16="http://schemas.microsoft.com/office/drawing/2014/main" id="{82BA8867-C021-4A3A-BCCA-7ACD2CE65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7654" y="3539965"/>
            <a:ext cx="122413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b="1" dirty="0"/>
              <a:t>負に</a:t>
            </a:r>
            <a:endParaRPr lang="en-US" altLang="ja-JP" sz="2000" b="1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b="1" dirty="0"/>
              <a:t>帯電した</a:t>
            </a:r>
            <a:endParaRPr lang="en-US" altLang="ja-JP" sz="2000" b="1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b="1" dirty="0"/>
              <a:t>リン酸基</a:t>
            </a:r>
            <a:endParaRPr lang="en-US" altLang="ja-JP" sz="2000" b="1" dirty="0"/>
          </a:p>
        </p:txBody>
      </p:sp>
      <p:sp>
        <p:nvSpPr>
          <p:cNvPr id="93" name="Text Box 44">
            <a:extLst>
              <a:ext uri="{FF2B5EF4-FFF2-40B4-BE49-F238E27FC236}">
                <a16:creationId xmlns:a16="http://schemas.microsoft.com/office/drawing/2014/main" id="{D41467BC-35D4-4DA1-902D-00CEE6345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814" y="6394391"/>
            <a:ext cx="504056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200" b="1" dirty="0"/>
              <a:t>2</a:t>
            </a:r>
            <a:r>
              <a:rPr lang="ja-JP" altLang="en-US" sz="2200" b="1" dirty="0" err="1"/>
              <a:t>つの</a:t>
            </a:r>
            <a:r>
              <a:rPr lang="en-US" altLang="ja-JP" sz="2200" b="1" dirty="0"/>
              <a:t>DNA</a:t>
            </a:r>
            <a:r>
              <a:rPr lang="ja-JP" altLang="en-US" sz="2200" b="1" dirty="0"/>
              <a:t>鎖の向きは互いに反対方向</a:t>
            </a:r>
            <a:endParaRPr lang="en-US" altLang="ja-JP" sz="2200" b="1" dirty="0"/>
          </a:p>
        </p:txBody>
      </p:sp>
      <p:sp>
        <p:nvSpPr>
          <p:cNvPr id="121" name="Text Box 44">
            <a:extLst>
              <a:ext uri="{FF2B5EF4-FFF2-40B4-BE49-F238E27FC236}">
                <a16:creationId xmlns:a16="http://schemas.microsoft.com/office/drawing/2014/main" id="{82BA8867-C021-4A3A-BCCA-7ACD2CE65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280" y="3501008"/>
            <a:ext cx="14401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b="1" dirty="0"/>
              <a:t>リン酸基</a:t>
            </a:r>
            <a:endParaRPr lang="en-US" altLang="ja-JP" sz="2000" b="1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b="1" dirty="0" err="1"/>
              <a:t>の負</a:t>
            </a:r>
            <a:r>
              <a:rPr lang="ja-JP" altLang="en-US" sz="2000" b="1" dirty="0"/>
              <a:t>電荷</a:t>
            </a:r>
            <a:endParaRPr lang="en-US" altLang="ja-JP" sz="2000" b="1" dirty="0"/>
          </a:p>
        </p:txBody>
      </p:sp>
      <p:cxnSp>
        <p:nvCxnSpPr>
          <p:cNvPr id="122" name="直線コネクタ 121"/>
          <p:cNvCxnSpPr/>
          <p:nvPr/>
        </p:nvCxnSpPr>
        <p:spPr>
          <a:xfrm flipV="1">
            <a:off x="7740352" y="3284984"/>
            <a:ext cx="432048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グループ化 47"/>
          <p:cNvGrpSpPr/>
          <p:nvPr/>
        </p:nvGrpSpPr>
        <p:grpSpPr>
          <a:xfrm>
            <a:off x="7681407" y="1228690"/>
            <a:ext cx="1499105" cy="5270528"/>
            <a:chOff x="7681407" y="1228690"/>
            <a:chExt cx="1499105" cy="5270528"/>
          </a:xfrm>
        </p:grpSpPr>
        <p:grpSp>
          <p:nvGrpSpPr>
            <p:cNvPr id="42" name="グループ化 41"/>
            <p:cNvGrpSpPr/>
            <p:nvPr/>
          </p:nvGrpSpPr>
          <p:grpSpPr>
            <a:xfrm>
              <a:off x="7812360" y="1484784"/>
              <a:ext cx="1101343" cy="4666448"/>
              <a:chOff x="7334430" y="1556792"/>
              <a:chExt cx="1101343" cy="4666448"/>
            </a:xfrm>
          </p:grpSpPr>
          <p:grpSp>
            <p:nvGrpSpPr>
              <p:cNvPr id="25" name="グループ化 24"/>
              <p:cNvGrpSpPr/>
              <p:nvPr/>
            </p:nvGrpSpPr>
            <p:grpSpPr>
              <a:xfrm>
                <a:off x="7607690" y="1556792"/>
                <a:ext cx="548589" cy="4666448"/>
                <a:chOff x="7797588" y="1278542"/>
                <a:chExt cx="548589" cy="5025154"/>
              </a:xfrm>
            </p:grpSpPr>
            <p:sp>
              <p:nvSpPr>
                <p:cNvPr id="23" name="フリーフォーム 22"/>
                <p:cNvSpPr/>
                <p:nvPr/>
              </p:nvSpPr>
              <p:spPr>
                <a:xfrm>
                  <a:off x="7884368" y="1302818"/>
                  <a:ext cx="461809" cy="5000878"/>
                </a:xfrm>
                <a:custGeom>
                  <a:avLst/>
                  <a:gdLst>
                    <a:gd name="connsiteX0" fmla="*/ 454510 w 461809"/>
                    <a:gd name="connsiteY0" fmla="*/ 0 h 5000878"/>
                    <a:gd name="connsiteX1" fmla="*/ 430234 w 461809"/>
                    <a:gd name="connsiteY1" fmla="*/ 145656 h 5000878"/>
                    <a:gd name="connsiteX2" fmla="*/ 203657 w 461809"/>
                    <a:gd name="connsiteY2" fmla="*/ 258945 h 5000878"/>
                    <a:gd name="connsiteX3" fmla="*/ 414050 w 461809"/>
                    <a:gd name="connsiteY3" fmla="*/ 477430 h 5000878"/>
                    <a:gd name="connsiteX4" fmla="*/ 244118 w 461809"/>
                    <a:gd name="connsiteY4" fmla="*/ 655455 h 5000878"/>
                    <a:gd name="connsiteX5" fmla="*/ 195565 w 461809"/>
                    <a:gd name="connsiteY5" fmla="*/ 720191 h 5000878"/>
                    <a:gd name="connsiteX6" fmla="*/ 203657 w 461809"/>
                    <a:gd name="connsiteY6" fmla="*/ 849663 h 5000878"/>
                    <a:gd name="connsiteX7" fmla="*/ 341222 w 461809"/>
                    <a:gd name="connsiteY7" fmla="*/ 971044 h 5000878"/>
                    <a:gd name="connsiteX8" fmla="*/ 171289 w 461809"/>
                    <a:gd name="connsiteY8" fmla="*/ 1165253 h 5000878"/>
                    <a:gd name="connsiteX9" fmla="*/ 130829 w 461809"/>
                    <a:gd name="connsiteY9" fmla="*/ 1302817 h 5000878"/>
                    <a:gd name="connsiteX10" fmla="*/ 268394 w 461809"/>
                    <a:gd name="connsiteY10" fmla="*/ 1391830 h 5000878"/>
                    <a:gd name="connsiteX11" fmla="*/ 219841 w 461809"/>
                    <a:gd name="connsiteY11" fmla="*/ 1569855 h 5000878"/>
                    <a:gd name="connsiteX12" fmla="*/ 58001 w 461809"/>
                    <a:gd name="connsiteY12" fmla="*/ 1723603 h 5000878"/>
                    <a:gd name="connsiteX13" fmla="*/ 227933 w 461809"/>
                    <a:gd name="connsiteY13" fmla="*/ 1885444 h 5000878"/>
                    <a:gd name="connsiteX14" fmla="*/ 260302 w 461809"/>
                    <a:gd name="connsiteY14" fmla="*/ 1998732 h 5000878"/>
                    <a:gd name="connsiteX15" fmla="*/ 122737 w 461809"/>
                    <a:gd name="connsiteY15" fmla="*/ 2103929 h 5000878"/>
                    <a:gd name="connsiteX16" fmla="*/ 106553 w 461809"/>
                    <a:gd name="connsiteY16" fmla="*/ 2273862 h 5000878"/>
                    <a:gd name="connsiteX17" fmla="*/ 300762 w 461809"/>
                    <a:gd name="connsiteY17" fmla="*/ 2354782 h 5000878"/>
                    <a:gd name="connsiteX18" fmla="*/ 203657 w 461809"/>
                    <a:gd name="connsiteY18" fmla="*/ 2565175 h 5000878"/>
                    <a:gd name="connsiteX19" fmla="*/ 130829 w 461809"/>
                    <a:gd name="connsiteY19" fmla="*/ 2694647 h 5000878"/>
                    <a:gd name="connsiteX20" fmla="*/ 316946 w 461809"/>
                    <a:gd name="connsiteY20" fmla="*/ 2840304 h 5000878"/>
                    <a:gd name="connsiteX21" fmla="*/ 381682 w 461809"/>
                    <a:gd name="connsiteY21" fmla="*/ 2945501 h 5000878"/>
                    <a:gd name="connsiteX22" fmla="*/ 179381 w 461809"/>
                    <a:gd name="connsiteY22" fmla="*/ 3115433 h 5000878"/>
                    <a:gd name="connsiteX23" fmla="*/ 171289 w 461809"/>
                    <a:gd name="connsiteY23" fmla="*/ 3236814 h 5000878"/>
                    <a:gd name="connsiteX24" fmla="*/ 389774 w 461809"/>
                    <a:gd name="connsiteY24" fmla="*/ 3382470 h 5000878"/>
                    <a:gd name="connsiteX25" fmla="*/ 147013 w 461809"/>
                    <a:gd name="connsiteY25" fmla="*/ 3560495 h 5000878"/>
                    <a:gd name="connsiteX26" fmla="*/ 130829 w 461809"/>
                    <a:gd name="connsiteY26" fmla="*/ 3689968 h 5000878"/>
                    <a:gd name="connsiteX27" fmla="*/ 284578 w 461809"/>
                    <a:gd name="connsiteY27" fmla="*/ 3803256 h 5000878"/>
                    <a:gd name="connsiteX28" fmla="*/ 252210 w 461809"/>
                    <a:gd name="connsiteY28" fmla="*/ 3997465 h 5000878"/>
                    <a:gd name="connsiteX29" fmla="*/ 82277 w 461809"/>
                    <a:gd name="connsiteY29" fmla="*/ 4159306 h 5000878"/>
                    <a:gd name="connsiteX30" fmla="*/ 227933 w 461809"/>
                    <a:gd name="connsiteY30" fmla="*/ 4296870 h 5000878"/>
                    <a:gd name="connsiteX31" fmla="*/ 122737 w 461809"/>
                    <a:gd name="connsiteY31" fmla="*/ 4474895 h 5000878"/>
                    <a:gd name="connsiteX32" fmla="*/ 1356 w 461809"/>
                    <a:gd name="connsiteY32" fmla="*/ 4580092 h 5000878"/>
                    <a:gd name="connsiteX33" fmla="*/ 66093 w 461809"/>
                    <a:gd name="connsiteY33" fmla="*/ 4733840 h 5000878"/>
                    <a:gd name="connsiteX34" fmla="*/ 195565 w 461809"/>
                    <a:gd name="connsiteY34" fmla="*/ 4871405 h 5000878"/>
                    <a:gd name="connsiteX35" fmla="*/ 106553 w 461809"/>
                    <a:gd name="connsiteY35" fmla="*/ 5000878 h 5000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461809" h="5000878">
                      <a:moveTo>
                        <a:pt x="454510" y="0"/>
                      </a:moveTo>
                      <a:cubicBezTo>
                        <a:pt x="463276" y="51249"/>
                        <a:pt x="472043" y="102499"/>
                        <a:pt x="430234" y="145656"/>
                      </a:cubicBezTo>
                      <a:cubicBezTo>
                        <a:pt x="388425" y="188813"/>
                        <a:pt x="206354" y="203649"/>
                        <a:pt x="203657" y="258945"/>
                      </a:cubicBezTo>
                      <a:cubicBezTo>
                        <a:pt x="200960" y="314241"/>
                        <a:pt x="407307" y="411345"/>
                        <a:pt x="414050" y="477430"/>
                      </a:cubicBezTo>
                      <a:cubicBezTo>
                        <a:pt x="420793" y="543515"/>
                        <a:pt x="280532" y="614995"/>
                        <a:pt x="244118" y="655455"/>
                      </a:cubicBezTo>
                      <a:cubicBezTo>
                        <a:pt x="207704" y="695915"/>
                        <a:pt x="202308" y="687823"/>
                        <a:pt x="195565" y="720191"/>
                      </a:cubicBezTo>
                      <a:cubicBezTo>
                        <a:pt x="188822" y="752559"/>
                        <a:pt x="179381" y="807854"/>
                        <a:pt x="203657" y="849663"/>
                      </a:cubicBezTo>
                      <a:cubicBezTo>
                        <a:pt x="227933" y="891472"/>
                        <a:pt x="346617" y="918446"/>
                        <a:pt x="341222" y="971044"/>
                      </a:cubicBezTo>
                      <a:cubicBezTo>
                        <a:pt x="335827" y="1023642"/>
                        <a:pt x="206354" y="1109958"/>
                        <a:pt x="171289" y="1165253"/>
                      </a:cubicBezTo>
                      <a:cubicBezTo>
                        <a:pt x="136223" y="1220549"/>
                        <a:pt x="114645" y="1265054"/>
                        <a:pt x="130829" y="1302817"/>
                      </a:cubicBezTo>
                      <a:cubicBezTo>
                        <a:pt x="147013" y="1340580"/>
                        <a:pt x="253559" y="1347324"/>
                        <a:pt x="268394" y="1391830"/>
                      </a:cubicBezTo>
                      <a:cubicBezTo>
                        <a:pt x="283229" y="1436336"/>
                        <a:pt x="254906" y="1514560"/>
                        <a:pt x="219841" y="1569855"/>
                      </a:cubicBezTo>
                      <a:cubicBezTo>
                        <a:pt x="184775" y="1625151"/>
                        <a:pt x="56652" y="1671005"/>
                        <a:pt x="58001" y="1723603"/>
                      </a:cubicBezTo>
                      <a:cubicBezTo>
                        <a:pt x="59350" y="1776201"/>
                        <a:pt x="194216" y="1839589"/>
                        <a:pt x="227933" y="1885444"/>
                      </a:cubicBezTo>
                      <a:cubicBezTo>
                        <a:pt x="261650" y="1931299"/>
                        <a:pt x="277835" y="1962318"/>
                        <a:pt x="260302" y="1998732"/>
                      </a:cubicBezTo>
                      <a:cubicBezTo>
                        <a:pt x="242769" y="2035146"/>
                        <a:pt x="148362" y="2058074"/>
                        <a:pt x="122737" y="2103929"/>
                      </a:cubicBezTo>
                      <a:cubicBezTo>
                        <a:pt x="97112" y="2149784"/>
                        <a:pt x="76882" y="2232053"/>
                        <a:pt x="106553" y="2273862"/>
                      </a:cubicBezTo>
                      <a:cubicBezTo>
                        <a:pt x="136224" y="2315671"/>
                        <a:pt x="284578" y="2306230"/>
                        <a:pt x="300762" y="2354782"/>
                      </a:cubicBezTo>
                      <a:cubicBezTo>
                        <a:pt x="316946" y="2403334"/>
                        <a:pt x="231979" y="2508531"/>
                        <a:pt x="203657" y="2565175"/>
                      </a:cubicBezTo>
                      <a:cubicBezTo>
                        <a:pt x="175335" y="2621819"/>
                        <a:pt x="111948" y="2648792"/>
                        <a:pt x="130829" y="2694647"/>
                      </a:cubicBezTo>
                      <a:cubicBezTo>
                        <a:pt x="149710" y="2740502"/>
                        <a:pt x="275137" y="2798495"/>
                        <a:pt x="316946" y="2840304"/>
                      </a:cubicBezTo>
                      <a:cubicBezTo>
                        <a:pt x="358755" y="2882113"/>
                        <a:pt x="404609" y="2899646"/>
                        <a:pt x="381682" y="2945501"/>
                      </a:cubicBezTo>
                      <a:cubicBezTo>
                        <a:pt x="358755" y="2991356"/>
                        <a:pt x="214446" y="3066881"/>
                        <a:pt x="179381" y="3115433"/>
                      </a:cubicBezTo>
                      <a:cubicBezTo>
                        <a:pt x="144316" y="3163985"/>
                        <a:pt x="136223" y="3192308"/>
                        <a:pt x="171289" y="3236814"/>
                      </a:cubicBezTo>
                      <a:cubicBezTo>
                        <a:pt x="206354" y="3281320"/>
                        <a:pt x="393820" y="3328523"/>
                        <a:pt x="389774" y="3382470"/>
                      </a:cubicBezTo>
                      <a:cubicBezTo>
                        <a:pt x="385728" y="3436417"/>
                        <a:pt x="190170" y="3509245"/>
                        <a:pt x="147013" y="3560495"/>
                      </a:cubicBezTo>
                      <a:cubicBezTo>
                        <a:pt x="103856" y="3611745"/>
                        <a:pt x="107902" y="3649508"/>
                        <a:pt x="130829" y="3689968"/>
                      </a:cubicBezTo>
                      <a:cubicBezTo>
                        <a:pt x="153756" y="3730428"/>
                        <a:pt x="264348" y="3752007"/>
                        <a:pt x="284578" y="3803256"/>
                      </a:cubicBezTo>
                      <a:cubicBezTo>
                        <a:pt x="304808" y="3854505"/>
                        <a:pt x="285927" y="3938123"/>
                        <a:pt x="252210" y="3997465"/>
                      </a:cubicBezTo>
                      <a:cubicBezTo>
                        <a:pt x="218493" y="4056807"/>
                        <a:pt x="86323" y="4109405"/>
                        <a:pt x="82277" y="4159306"/>
                      </a:cubicBezTo>
                      <a:cubicBezTo>
                        <a:pt x="78231" y="4209207"/>
                        <a:pt x="221190" y="4244272"/>
                        <a:pt x="227933" y="4296870"/>
                      </a:cubicBezTo>
                      <a:cubicBezTo>
                        <a:pt x="234676" y="4349468"/>
                        <a:pt x="160500" y="4427691"/>
                        <a:pt x="122737" y="4474895"/>
                      </a:cubicBezTo>
                      <a:cubicBezTo>
                        <a:pt x="84974" y="4522099"/>
                        <a:pt x="10797" y="4536935"/>
                        <a:pt x="1356" y="4580092"/>
                      </a:cubicBezTo>
                      <a:cubicBezTo>
                        <a:pt x="-8085" y="4623249"/>
                        <a:pt x="33725" y="4685288"/>
                        <a:pt x="66093" y="4733840"/>
                      </a:cubicBezTo>
                      <a:cubicBezTo>
                        <a:pt x="98461" y="4782392"/>
                        <a:pt x="188822" y="4826899"/>
                        <a:pt x="195565" y="4871405"/>
                      </a:cubicBezTo>
                      <a:cubicBezTo>
                        <a:pt x="202308" y="4915911"/>
                        <a:pt x="154430" y="4958394"/>
                        <a:pt x="106553" y="5000878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" name="フリーフォーム 23"/>
                <p:cNvSpPr/>
                <p:nvPr/>
              </p:nvSpPr>
              <p:spPr>
                <a:xfrm>
                  <a:off x="7797588" y="1278542"/>
                  <a:ext cx="483411" cy="5025154"/>
                </a:xfrm>
                <a:custGeom>
                  <a:avLst/>
                  <a:gdLst>
                    <a:gd name="connsiteX0" fmla="*/ 383460 w 483411"/>
                    <a:gd name="connsiteY0" fmla="*/ 0 h 5025154"/>
                    <a:gd name="connsiteX1" fmla="*/ 310631 w 483411"/>
                    <a:gd name="connsiteY1" fmla="*/ 178024 h 5025154"/>
                    <a:gd name="connsiteX2" fmla="*/ 480564 w 483411"/>
                    <a:gd name="connsiteY2" fmla="*/ 364141 h 5025154"/>
                    <a:gd name="connsiteX3" fmla="*/ 407736 w 483411"/>
                    <a:gd name="connsiteY3" fmla="*/ 501706 h 5025154"/>
                    <a:gd name="connsiteX4" fmla="*/ 286355 w 483411"/>
                    <a:gd name="connsiteY4" fmla="*/ 582626 h 5025154"/>
                    <a:gd name="connsiteX5" fmla="*/ 278263 w 483411"/>
                    <a:gd name="connsiteY5" fmla="*/ 712099 h 5025154"/>
                    <a:gd name="connsiteX6" fmla="*/ 440104 w 483411"/>
                    <a:gd name="connsiteY6" fmla="*/ 841571 h 5025154"/>
                    <a:gd name="connsiteX7" fmla="*/ 383460 w 483411"/>
                    <a:gd name="connsiteY7" fmla="*/ 962952 h 5025154"/>
                    <a:gd name="connsiteX8" fmla="*/ 164975 w 483411"/>
                    <a:gd name="connsiteY8" fmla="*/ 1173345 h 5025154"/>
                    <a:gd name="connsiteX9" fmla="*/ 383460 w 483411"/>
                    <a:gd name="connsiteY9" fmla="*/ 1302817 h 5025154"/>
                    <a:gd name="connsiteX10" fmla="*/ 270171 w 483411"/>
                    <a:gd name="connsiteY10" fmla="*/ 1480842 h 5025154"/>
                    <a:gd name="connsiteX11" fmla="*/ 132607 w 483411"/>
                    <a:gd name="connsiteY11" fmla="*/ 1602223 h 5025154"/>
                    <a:gd name="connsiteX12" fmla="*/ 334908 w 483411"/>
                    <a:gd name="connsiteY12" fmla="*/ 1804523 h 5025154"/>
                    <a:gd name="connsiteX13" fmla="*/ 221619 w 483411"/>
                    <a:gd name="connsiteY13" fmla="*/ 1958272 h 5025154"/>
                    <a:gd name="connsiteX14" fmla="*/ 132607 w 483411"/>
                    <a:gd name="connsiteY14" fmla="*/ 2079653 h 5025154"/>
                    <a:gd name="connsiteX15" fmla="*/ 375368 w 483411"/>
                    <a:gd name="connsiteY15" fmla="*/ 2314322 h 5025154"/>
                    <a:gd name="connsiteX16" fmla="*/ 229711 w 483411"/>
                    <a:gd name="connsiteY16" fmla="*/ 2468070 h 5025154"/>
                    <a:gd name="connsiteX17" fmla="*/ 189251 w 483411"/>
                    <a:gd name="connsiteY17" fmla="*/ 2581359 h 5025154"/>
                    <a:gd name="connsiteX18" fmla="*/ 440104 w 483411"/>
                    <a:gd name="connsiteY18" fmla="*/ 2791752 h 5025154"/>
                    <a:gd name="connsiteX19" fmla="*/ 286355 w 483411"/>
                    <a:gd name="connsiteY19" fmla="*/ 2977869 h 5025154"/>
                    <a:gd name="connsiteX20" fmla="*/ 237803 w 483411"/>
                    <a:gd name="connsiteY20" fmla="*/ 3131617 h 5025154"/>
                    <a:gd name="connsiteX21" fmla="*/ 399644 w 483411"/>
                    <a:gd name="connsiteY21" fmla="*/ 3244906 h 5025154"/>
                    <a:gd name="connsiteX22" fmla="*/ 407736 w 483411"/>
                    <a:gd name="connsiteY22" fmla="*/ 3358194 h 5025154"/>
                    <a:gd name="connsiteX23" fmla="*/ 237803 w 483411"/>
                    <a:gd name="connsiteY23" fmla="*/ 3471483 h 5025154"/>
                    <a:gd name="connsiteX24" fmla="*/ 229711 w 483411"/>
                    <a:gd name="connsiteY24" fmla="*/ 3592863 h 5025154"/>
                    <a:gd name="connsiteX25" fmla="*/ 391552 w 483411"/>
                    <a:gd name="connsiteY25" fmla="*/ 3722336 h 5025154"/>
                    <a:gd name="connsiteX26" fmla="*/ 318724 w 483411"/>
                    <a:gd name="connsiteY26" fmla="*/ 3892269 h 5025154"/>
                    <a:gd name="connsiteX27" fmla="*/ 213527 w 483411"/>
                    <a:gd name="connsiteY27" fmla="*/ 3948913 h 5025154"/>
                    <a:gd name="connsiteX28" fmla="*/ 140699 w 483411"/>
                    <a:gd name="connsiteY28" fmla="*/ 4054109 h 5025154"/>
                    <a:gd name="connsiteX29" fmla="*/ 334908 w 483411"/>
                    <a:gd name="connsiteY29" fmla="*/ 4199766 h 5025154"/>
                    <a:gd name="connsiteX30" fmla="*/ 116423 w 483411"/>
                    <a:gd name="connsiteY30" fmla="*/ 4474895 h 5025154"/>
                    <a:gd name="connsiteX31" fmla="*/ 156883 w 483411"/>
                    <a:gd name="connsiteY31" fmla="*/ 4580092 h 5025154"/>
                    <a:gd name="connsiteX32" fmla="*/ 302539 w 483411"/>
                    <a:gd name="connsiteY32" fmla="*/ 4725748 h 5025154"/>
                    <a:gd name="connsiteX33" fmla="*/ 245895 w 483411"/>
                    <a:gd name="connsiteY33" fmla="*/ 4814761 h 5025154"/>
                    <a:gd name="connsiteX34" fmla="*/ 19318 w 483411"/>
                    <a:gd name="connsiteY34" fmla="*/ 4936141 h 5025154"/>
                    <a:gd name="connsiteX35" fmla="*/ 27410 w 483411"/>
                    <a:gd name="connsiteY35" fmla="*/ 5025154 h 5025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483411" h="5025154">
                      <a:moveTo>
                        <a:pt x="383460" y="0"/>
                      </a:moveTo>
                      <a:cubicBezTo>
                        <a:pt x="338953" y="58667"/>
                        <a:pt x="294447" y="117334"/>
                        <a:pt x="310631" y="178024"/>
                      </a:cubicBezTo>
                      <a:cubicBezTo>
                        <a:pt x="326815" y="238714"/>
                        <a:pt x="464380" y="310194"/>
                        <a:pt x="480564" y="364141"/>
                      </a:cubicBezTo>
                      <a:cubicBezTo>
                        <a:pt x="496748" y="418088"/>
                        <a:pt x="440104" y="465292"/>
                        <a:pt x="407736" y="501706"/>
                      </a:cubicBezTo>
                      <a:cubicBezTo>
                        <a:pt x="375368" y="538120"/>
                        <a:pt x="307934" y="547561"/>
                        <a:pt x="286355" y="582626"/>
                      </a:cubicBezTo>
                      <a:cubicBezTo>
                        <a:pt x="264776" y="617691"/>
                        <a:pt x="252638" y="668942"/>
                        <a:pt x="278263" y="712099"/>
                      </a:cubicBezTo>
                      <a:cubicBezTo>
                        <a:pt x="303888" y="755257"/>
                        <a:pt x="422571" y="799762"/>
                        <a:pt x="440104" y="841571"/>
                      </a:cubicBezTo>
                      <a:cubicBezTo>
                        <a:pt x="457637" y="883380"/>
                        <a:pt x="429315" y="907656"/>
                        <a:pt x="383460" y="962952"/>
                      </a:cubicBezTo>
                      <a:cubicBezTo>
                        <a:pt x="337605" y="1018248"/>
                        <a:pt x="164975" y="1116701"/>
                        <a:pt x="164975" y="1173345"/>
                      </a:cubicBezTo>
                      <a:cubicBezTo>
                        <a:pt x="164975" y="1229989"/>
                        <a:pt x="365927" y="1251568"/>
                        <a:pt x="383460" y="1302817"/>
                      </a:cubicBezTo>
                      <a:cubicBezTo>
                        <a:pt x="400993" y="1354066"/>
                        <a:pt x="311980" y="1430941"/>
                        <a:pt x="270171" y="1480842"/>
                      </a:cubicBezTo>
                      <a:cubicBezTo>
                        <a:pt x="228362" y="1530743"/>
                        <a:pt x="121817" y="1548276"/>
                        <a:pt x="132607" y="1602223"/>
                      </a:cubicBezTo>
                      <a:cubicBezTo>
                        <a:pt x="143397" y="1656170"/>
                        <a:pt x="320073" y="1745182"/>
                        <a:pt x="334908" y="1804523"/>
                      </a:cubicBezTo>
                      <a:cubicBezTo>
                        <a:pt x="349743" y="1863865"/>
                        <a:pt x="221619" y="1958272"/>
                        <a:pt x="221619" y="1958272"/>
                      </a:cubicBezTo>
                      <a:cubicBezTo>
                        <a:pt x="187902" y="2004127"/>
                        <a:pt x="106982" y="2020311"/>
                        <a:pt x="132607" y="2079653"/>
                      </a:cubicBezTo>
                      <a:cubicBezTo>
                        <a:pt x="158232" y="2138995"/>
                        <a:pt x="359184" y="2249586"/>
                        <a:pt x="375368" y="2314322"/>
                      </a:cubicBezTo>
                      <a:cubicBezTo>
                        <a:pt x="391552" y="2379058"/>
                        <a:pt x="260730" y="2423564"/>
                        <a:pt x="229711" y="2468070"/>
                      </a:cubicBezTo>
                      <a:cubicBezTo>
                        <a:pt x="198692" y="2512576"/>
                        <a:pt x="154186" y="2527412"/>
                        <a:pt x="189251" y="2581359"/>
                      </a:cubicBezTo>
                      <a:cubicBezTo>
                        <a:pt x="224316" y="2635306"/>
                        <a:pt x="423920" y="2725667"/>
                        <a:pt x="440104" y="2791752"/>
                      </a:cubicBezTo>
                      <a:cubicBezTo>
                        <a:pt x="456288" y="2857837"/>
                        <a:pt x="320072" y="2921225"/>
                        <a:pt x="286355" y="2977869"/>
                      </a:cubicBezTo>
                      <a:cubicBezTo>
                        <a:pt x="252638" y="3034513"/>
                        <a:pt x="218922" y="3087111"/>
                        <a:pt x="237803" y="3131617"/>
                      </a:cubicBezTo>
                      <a:cubicBezTo>
                        <a:pt x="256684" y="3176123"/>
                        <a:pt x="371322" y="3207143"/>
                        <a:pt x="399644" y="3244906"/>
                      </a:cubicBezTo>
                      <a:cubicBezTo>
                        <a:pt x="427966" y="3282669"/>
                        <a:pt x="434710" y="3320431"/>
                        <a:pt x="407736" y="3358194"/>
                      </a:cubicBezTo>
                      <a:cubicBezTo>
                        <a:pt x="380762" y="3395957"/>
                        <a:pt x="267474" y="3432371"/>
                        <a:pt x="237803" y="3471483"/>
                      </a:cubicBezTo>
                      <a:cubicBezTo>
                        <a:pt x="208132" y="3510595"/>
                        <a:pt x="204086" y="3551054"/>
                        <a:pt x="229711" y="3592863"/>
                      </a:cubicBezTo>
                      <a:cubicBezTo>
                        <a:pt x="255336" y="3634672"/>
                        <a:pt x="376717" y="3672435"/>
                        <a:pt x="391552" y="3722336"/>
                      </a:cubicBezTo>
                      <a:cubicBezTo>
                        <a:pt x="406387" y="3772237"/>
                        <a:pt x="348395" y="3854506"/>
                        <a:pt x="318724" y="3892269"/>
                      </a:cubicBezTo>
                      <a:cubicBezTo>
                        <a:pt x="289053" y="3930032"/>
                        <a:pt x="243198" y="3921940"/>
                        <a:pt x="213527" y="3948913"/>
                      </a:cubicBezTo>
                      <a:cubicBezTo>
                        <a:pt x="183856" y="3975886"/>
                        <a:pt x="120469" y="4012300"/>
                        <a:pt x="140699" y="4054109"/>
                      </a:cubicBezTo>
                      <a:cubicBezTo>
                        <a:pt x="160929" y="4095918"/>
                        <a:pt x="338954" y="4129635"/>
                        <a:pt x="334908" y="4199766"/>
                      </a:cubicBezTo>
                      <a:cubicBezTo>
                        <a:pt x="330862" y="4269897"/>
                        <a:pt x="146094" y="4411507"/>
                        <a:pt x="116423" y="4474895"/>
                      </a:cubicBezTo>
                      <a:cubicBezTo>
                        <a:pt x="86752" y="4538283"/>
                        <a:pt x="125864" y="4538283"/>
                        <a:pt x="156883" y="4580092"/>
                      </a:cubicBezTo>
                      <a:cubicBezTo>
                        <a:pt x="187902" y="4621901"/>
                        <a:pt x="287704" y="4686637"/>
                        <a:pt x="302539" y="4725748"/>
                      </a:cubicBezTo>
                      <a:cubicBezTo>
                        <a:pt x="317374" y="4764859"/>
                        <a:pt x="293098" y="4779696"/>
                        <a:pt x="245895" y="4814761"/>
                      </a:cubicBezTo>
                      <a:cubicBezTo>
                        <a:pt x="198692" y="4849826"/>
                        <a:pt x="55732" y="4901076"/>
                        <a:pt x="19318" y="4936141"/>
                      </a:cubicBezTo>
                      <a:cubicBezTo>
                        <a:pt x="-17096" y="4971206"/>
                        <a:pt x="5157" y="4998180"/>
                        <a:pt x="27410" y="5025154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41" name="グループ化 40"/>
              <p:cNvGrpSpPr/>
              <p:nvPr/>
            </p:nvGrpSpPr>
            <p:grpSpPr>
              <a:xfrm>
                <a:off x="7727289" y="1812005"/>
                <a:ext cx="708484" cy="461665"/>
                <a:chOff x="7727289" y="1812005"/>
                <a:chExt cx="708484" cy="461665"/>
              </a:xfrm>
            </p:grpSpPr>
            <p:sp>
              <p:nvSpPr>
                <p:cNvPr id="39" name="楕円 38"/>
                <p:cNvSpPr/>
                <p:nvPr/>
              </p:nvSpPr>
              <p:spPr>
                <a:xfrm>
                  <a:off x="7910494" y="1948916"/>
                  <a:ext cx="333914" cy="18394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Text Box 44">
                  <a:extLst>
                    <a:ext uri="{FF2B5EF4-FFF2-40B4-BE49-F238E27FC236}">
                      <a16:creationId xmlns:a16="http://schemas.microsoft.com/office/drawing/2014/main" id="{82BA8867-C021-4A3A-BCCA-7ACD2CE65E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7289" y="1812005"/>
                  <a:ext cx="708484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ja-JP" altLang="en-US" sz="2400" b="1" dirty="0"/>
                    <a:t>－</a:t>
                  </a:r>
                  <a:endParaRPr lang="en-US" altLang="ja-JP" sz="2400" b="1" dirty="0"/>
                </a:p>
              </p:txBody>
            </p:sp>
          </p:grpSp>
          <p:grpSp>
            <p:nvGrpSpPr>
              <p:cNvPr id="95" name="グループ化 94"/>
              <p:cNvGrpSpPr/>
              <p:nvPr/>
            </p:nvGrpSpPr>
            <p:grpSpPr>
              <a:xfrm>
                <a:off x="7452320" y="2247255"/>
                <a:ext cx="708484" cy="461665"/>
                <a:chOff x="7727289" y="1812005"/>
                <a:chExt cx="708484" cy="461665"/>
              </a:xfrm>
            </p:grpSpPr>
            <p:sp>
              <p:nvSpPr>
                <p:cNvPr id="98" name="楕円 97"/>
                <p:cNvSpPr/>
                <p:nvPr/>
              </p:nvSpPr>
              <p:spPr>
                <a:xfrm>
                  <a:off x="7910494" y="1948916"/>
                  <a:ext cx="333914" cy="18394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9" name="Text Box 44">
                  <a:extLst>
                    <a:ext uri="{FF2B5EF4-FFF2-40B4-BE49-F238E27FC236}">
                      <a16:creationId xmlns:a16="http://schemas.microsoft.com/office/drawing/2014/main" id="{82BA8867-C021-4A3A-BCCA-7ACD2CE65E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7289" y="1812005"/>
                  <a:ext cx="708484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ja-JP" altLang="en-US" sz="2400" b="1" dirty="0"/>
                    <a:t>－</a:t>
                  </a:r>
                  <a:endParaRPr lang="en-US" altLang="ja-JP" sz="2400" b="1" dirty="0"/>
                </a:p>
              </p:txBody>
            </p:sp>
          </p:grpSp>
          <p:grpSp>
            <p:nvGrpSpPr>
              <p:cNvPr id="100" name="グループ化 99"/>
              <p:cNvGrpSpPr/>
              <p:nvPr/>
            </p:nvGrpSpPr>
            <p:grpSpPr>
              <a:xfrm>
                <a:off x="7668344" y="2646484"/>
                <a:ext cx="708484" cy="461665"/>
                <a:chOff x="7727289" y="1812005"/>
                <a:chExt cx="708484" cy="461665"/>
              </a:xfrm>
            </p:grpSpPr>
            <p:sp>
              <p:nvSpPr>
                <p:cNvPr id="101" name="楕円 100"/>
                <p:cNvSpPr/>
                <p:nvPr/>
              </p:nvSpPr>
              <p:spPr>
                <a:xfrm>
                  <a:off x="7910494" y="1948916"/>
                  <a:ext cx="333914" cy="18394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2" name="Text Box 44">
                  <a:extLst>
                    <a:ext uri="{FF2B5EF4-FFF2-40B4-BE49-F238E27FC236}">
                      <a16:creationId xmlns:a16="http://schemas.microsoft.com/office/drawing/2014/main" id="{82BA8867-C021-4A3A-BCCA-7ACD2CE65E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7289" y="1812005"/>
                  <a:ext cx="708484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ja-JP" altLang="en-US" sz="2400" b="1" dirty="0"/>
                    <a:t>－</a:t>
                  </a:r>
                  <a:endParaRPr lang="en-US" altLang="ja-JP" sz="2400" b="1" dirty="0"/>
                </a:p>
              </p:txBody>
            </p:sp>
          </p:grpSp>
          <p:grpSp>
            <p:nvGrpSpPr>
              <p:cNvPr id="103" name="グループ化 102"/>
              <p:cNvGrpSpPr/>
              <p:nvPr/>
            </p:nvGrpSpPr>
            <p:grpSpPr>
              <a:xfrm>
                <a:off x="7465383" y="3068960"/>
                <a:ext cx="708484" cy="461665"/>
                <a:chOff x="7727289" y="1812005"/>
                <a:chExt cx="708484" cy="461665"/>
              </a:xfrm>
            </p:grpSpPr>
            <p:sp>
              <p:nvSpPr>
                <p:cNvPr id="104" name="楕円 103"/>
                <p:cNvSpPr/>
                <p:nvPr/>
              </p:nvSpPr>
              <p:spPr>
                <a:xfrm>
                  <a:off x="7910494" y="1948916"/>
                  <a:ext cx="333914" cy="18394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5" name="Text Box 44">
                  <a:extLst>
                    <a:ext uri="{FF2B5EF4-FFF2-40B4-BE49-F238E27FC236}">
                      <a16:creationId xmlns:a16="http://schemas.microsoft.com/office/drawing/2014/main" id="{82BA8867-C021-4A3A-BCCA-7ACD2CE65E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7289" y="1812005"/>
                  <a:ext cx="708484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ja-JP" altLang="en-US" sz="2400" b="1" dirty="0"/>
                    <a:t>－</a:t>
                  </a:r>
                  <a:endParaRPr lang="en-US" altLang="ja-JP" sz="2400" b="1" dirty="0"/>
                </a:p>
              </p:txBody>
            </p:sp>
          </p:grpSp>
          <p:grpSp>
            <p:nvGrpSpPr>
              <p:cNvPr id="106" name="グループ化 105"/>
              <p:cNvGrpSpPr/>
              <p:nvPr/>
            </p:nvGrpSpPr>
            <p:grpSpPr>
              <a:xfrm>
                <a:off x="7668344" y="3556462"/>
                <a:ext cx="708484" cy="461665"/>
                <a:chOff x="7727289" y="1812005"/>
                <a:chExt cx="708484" cy="461665"/>
              </a:xfrm>
            </p:grpSpPr>
            <p:sp>
              <p:nvSpPr>
                <p:cNvPr id="107" name="楕円 106"/>
                <p:cNvSpPr/>
                <p:nvPr/>
              </p:nvSpPr>
              <p:spPr>
                <a:xfrm>
                  <a:off x="7910494" y="1948916"/>
                  <a:ext cx="333914" cy="18394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8" name="Text Box 44">
                  <a:extLst>
                    <a:ext uri="{FF2B5EF4-FFF2-40B4-BE49-F238E27FC236}">
                      <a16:creationId xmlns:a16="http://schemas.microsoft.com/office/drawing/2014/main" id="{82BA8867-C021-4A3A-BCCA-7ACD2CE65E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7289" y="1812005"/>
                  <a:ext cx="708484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ja-JP" altLang="en-US" sz="2400" b="1" dirty="0"/>
                    <a:t>－</a:t>
                  </a:r>
                  <a:endParaRPr lang="en-US" altLang="ja-JP" sz="2400" b="1" dirty="0"/>
                </a:p>
              </p:txBody>
            </p:sp>
          </p:grpSp>
          <p:grpSp>
            <p:nvGrpSpPr>
              <p:cNvPr id="109" name="グループ化 108"/>
              <p:cNvGrpSpPr/>
              <p:nvPr/>
            </p:nvGrpSpPr>
            <p:grpSpPr>
              <a:xfrm>
                <a:off x="7668344" y="3975447"/>
                <a:ext cx="708484" cy="461665"/>
                <a:chOff x="7727289" y="1812005"/>
                <a:chExt cx="708484" cy="461665"/>
              </a:xfrm>
            </p:grpSpPr>
            <p:sp>
              <p:nvSpPr>
                <p:cNvPr id="110" name="楕円 109"/>
                <p:cNvSpPr/>
                <p:nvPr/>
              </p:nvSpPr>
              <p:spPr>
                <a:xfrm>
                  <a:off x="7910494" y="1948916"/>
                  <a:ext cx="333914" cy="18394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1" name="Text Box 44">
                  <a:extLst>
                    <a:ext uri="{FF2B5EF4-FFF2-40B4-BE49-F238E27FC236}">
                      <a16:creationId xmlns:a16="http://schemas.microsoft.com/office/drawing/2014/main" id="{82BA8867-C021-4A3A-BCCA-7ACD2CE65E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7289" y="1812005"/>
                  <a:ext cx="708484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ja-JP" altLang="en-US" sz="2400" b="1" dirty="0"/>
                    <a:t>－</a:t>
                  </a:r>
                  <a:endParaRPr lang="en-US" altLang="ja-JP" sz="2400" b="1" dirty="0"/>
                </a:p>
              </p:txBody>
            </p:sp>
          </p:grpSp>
          <p:grpSp>
            <p:nvGrpSpPr>
              <p:cNvPr id="112" name="グループ化 111"/>
              <p:cNvGrpSpPr/>
              <p:nvPr/>
            </p:nvGrpSpPr>
            <p:grpSpPr>
              <a:xfrm>
                <a:off x="7465383" y="4636582"/>
                <a:ext cx="708484" cy="461665"/>
                <a:chOff x="7727289" y="1812005"/>
                <a:chExt cx="708484" cy="461665"/>
              </a:xfrm>
            </p:grpSpPr>
            <p:sp>
              <p:nvSpPr>
                <p:cNvPr id="113" name="楕円 112"/>
                <p:cNvSpPr/>
                <p:nvPr/>
              </p:nvSpPr>
              <p:spPr>
                <a:xfrm>
                  <a:off x="7910494" y="1948916"/>
                  <a:ext cx="333914" cy="18394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4" name="Text Box 44">
                  <a:extLst>
                    <a:ext uri="{FF2B5EF4-FFF2-40B4-BE49-F238E27FC236}">
                      <a16:creationId xmlns:a16="http://schemas.microsoft.com/office/drawing/2014/main" id="{82BA8867-C021-4A3A-BCCA-7ACD2CE65E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7289" y="1812005"/>
                  <a:ext cx="708484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ja-JP" altLang="en-US" sz="2400" b="1" dirty="0"/>
                    <a:t>－</a:t>
                  </a:r>
                  <a:endParaRPr lang="en-US" altLang="ja-JP" sz="2400" b="1" dirty="0"/>
                </a:p>
              </p:txBody>
            </p:sp>
          </p:grpSp>
          <p:grpSp>
            <p:nvGrpSpPr>
              <p:cNvPr id="115" name="グループ化 114"/>
              <p:cNvGrpSpPr/>
              <p:nvPr/>
            </p:nvGrpSpPr>
            <p:grpSpPr>
              <a:xfrm>
                <a:off x="7524328" y="5157192"/>
                <a:ext cx="708484" cy="461665"/>
                <a:chOff x="7727289" y="1812005"/>
                <a:chExt cx="708484" cy="461665"/>
              </a:xfrm>
            </p:grpSpPr>
            <p:sp>
              <p:nvSpPr>
                <p:cNvPr id="116" name="楕円 115"/>
                <p:cNvSpPr/>
                <p:nvPr/>
              </p:nvSpPr>
              <p:spPr>
                <a:xfrm>
                  <a:off x="7910494" y="1948916"/>
                  <a:ext cx="333914" cy="18394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7" name="Text Box 44">
                  <a:extLst>
                    <a:ext uri="{FF2B5EF4-FFF2-40B4-BE49-F238E27FC236}">
                      <a16:creationId xmlns:a16="http://schemas.microsoft.com/office/drawing/2014/main" id="{82BA8867-C021-4A3A-BCCA-7ACD2CE65E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7289" y="1812005"/>
                  <a:ext cx="708484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ja-JP" altLang="en-US" sz="2400" b="1" dirty="0"/>
                    <a:t>－</a:t>
                  </a:r>
                  <a:endParaRPr lang="en-US" altLang="ja-JP" sz="2400" b="1" dirty="0"/>
                </a:p>
              </p:txBody>
            </p:sp>
          </p:grpSp>
          <p:grpSp>
            <p:nvGrpSpPr>
              <p:cNvPr id="118" name="グループ化 117"/>
              <p:cNvGrpSpPr/>
              <p:nvPr/>
            </p:nvGrpSpPr>
            <p:grpSpPr>
              <a:xfrm>
                <a:off x="7334430" y="5729765"/>
                <a:ext cx="708484" cy="461665"/>
                <a:chOff x="7727289" y="1812005"/>
                <a:chExt cx="708484" cy="461665"/>
              </a:xfrm>
            </p:grpSpPr>
            <p:sp>
              <p:nvSpPr>
                <p:cNvPr id="119" name="楕円 118"/>
                <p:cNvSpPr/>
                <p:nvPr/>
              </p:nvSpPr>
              <p:spPr>
                <a:xfrm>
                  <a:off x="7910494" y="1948916"/>
                  <a:ext cx="333914" cy="18394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0" name="Text Box 44">
                  <a:extLst>
                    <a:ext uri="{FF2B5EF4-FFF2-40B4-BE49-F238E27FC236}">
                      <a16:creationId xmlns:a16="http://schemas.microsoft.com/office/drawing/2014/main" id="{82BA8867-C021-4A3A-BCCA-7ACD2CE65E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27289" y="1812005"/>
                  <a:ext cx="708484" cy="4616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ja-JP" altLang="en-US" sz="2400" b="1" dirty="0"/>
                    <a:t>－</a:t>
                  </a:r>
                  <a:endParaRPr lang="en-US" altLang="ja-JP" sz="2400" b="1" dirty="0"/>
                </a:p>
              </p:txBody>
            </p:sp>
          </p:grpSp>
        </p:grpSp>
        <p:sp>
          <p:nvSpPr>
            <p:cNvPr id="123" name="Text Box 44">
              <a:extLst>
                <a:ext uri="{FF2B5EF4-FFF2-40B4-BE49-F238E27FC236}">
                  <a16:creationId xmlns:a16="http://schemas.microsoft.com/office/drawing/2014/main" id="{35905DE3-B04A-4F4C-A680-83659E322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5964" y="1228690"/>
              <a:ext cx="7084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 dirty="0"/>
                <a:t>3’</a:t>
              </a:r>
            </a:p>
          </p:txBody>
        </p:sp>
        <p:sp>
          <p:nvSpPr>
            <p:cNvPr id="124" name="Text Box 44">
              <a:extLst>
                <a:ext uri="{FF2B5EF4-FFF2-40B4-BE49-F238E27FC236}">
                  <a16:creationId xmlns:a16="http://schemas.microsoft.com/office/drawing/2014/main" id="{35905DE3-B04A-4F4C-A680-83659E3226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1407" y="6093296"/>
              <a:ext cx="7084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 dirty="0"/>
                <a:t>3’</a:t>
              </a:r>
            </a:p>
          </p:txBody>
        </p:sp>
        <p:sp>
          <p:nvSpPr>
            <p:cNvPr id="125" name="Text Box 44">
              <a:extLst>
                <a:ext uri="{FF2B5EF4-FFF2-40B4-BE49-F238E27FC236}">
                  <a16:creationId xmlns:a16="http://schemas.microsoft.com/office/drawing/2014/main" id="{82BA8867-C021-4A3A-BCCA-7ACD2CE65E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2028" y="1235941"/>
              <a:ext cx="7084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 dirty="0"/>
                <a:t>5’</a:t>
              </a:r>
            </a:p>
          </p:txBody>
        </p:sp>
        <p:sp>
          <p:nvSpPr>
            <p:cNvPr id="126" name="Text Box 44">
              <a:extLst>
                <a:ext uri="{FF2B5EF4-FFF2-40B4-BE49-F238E27FC236}">
                  <a16:creationId xmlns:a16="http://schemas.microsoft.com/office/drawing/2014/main" id="{82BA8867-C021-4A3A-BCCA-7ACD2CE65E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1988" y="6099108"/>
              <a:ext cx="70848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altLang="ja-JP" sz="2000" b="1" dirty="0"/>
                <a:t>5’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0330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-15875" y="-244737"/>
            <a:ext cx="9144000" cy="819150"/>
          </a:xfrm>
          <a:prstGeom prst="rect">
            <a:avLst/>
          </a:prstGeom>
          <a:solidFill>
            <a:srgbClr val="E2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3323" name="Text Box 44"/>
          <p:cNvSpPr txBox="1">
            <a:spLocks noChangeArrowheads="1"/>
          </p:cNvSpPr>
          <p:nvPr/>
        </p:nvSpPr>
        <p:spPr bwMode="auto">
          <a:xfrm>
            <a:off x="801811" y="2155"/>
            <a:ext cx="80204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ja-JP" altLang="en-US" b="1"/>
              <a:t>水の構造</a:t>
            </a:r>
            <a:endParaRPr lang="en-US" altLang="ja-JP" b="1"/>
          </a:p>
        </p:txBody>
      </p:sp>
      <p:sp>
        <p:nvSpPr>
          <p:cNvPr id="13315" name="正方形/長方形 15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180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840F04C-111B-4C00-8D60-F4B135C59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13" t="45204" r="50833" b="44119"/>
          <a:stretch/>
        </p:blipFill>
        <p:spPr>
          <a:xfrm rot="153947">
            <a:off x="3270514" y="1173194"/>
            <a:ext cx="3387000" cy="1806069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960BA834-9B8B-402C-9F44-81A1AFCE1493}"/>
              </a:ext>
            </a:extLst>
          </p:cNvPr>
          <p:cNvGrpSpPr/>
          <p:nvPr/>
        </p:nvGrpSpPr>
        <p:grpSpPr>
          <a:xfrm>
            <a:off x="6660320" y="1461919"/>
            <a:ext cx="631027" cy="1342349"/>
            <a:chOff x="4187786" y="1396188"/>
            <a:chExt cx="631027" cy="1342349"/>
          </a:xfrm>
        </p:grpSpPr>
        <p:sp>
          <p:nvSpPr>
            <p:cNvPr id="7" name="Text Box 44">
              <a:extLst>
                <a:ext uri="{FF2B5EF4-FFF2-40B4-BE49-F238E27FC236}">
                  <a16:creationId xmlns:a16="http://schemas.microsoft.com/office/drawing/2014/main" id="{96F3C502-08C6-4E57-8A18-BB4E162982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7786" y="1396188"/>
              <a:ext cx="55428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ja-JP" altLang="en-US" sz="2400"/>
                <a:t>－</a:t>
              </a:r>
              <a:endParaRPr lang="en-US" altLang="ja-JP" sz="2400"/>
            </a:p>
          </p:txBody>
        </p:sp>
        <p:sp>
          <p:nvSpPr>
            <p:cNvPr id="8" name="Text Box 44">
              <a:extLst>
                <a:ext uri="{FF2B5EF4-FFF2-40B4-BE49-F238E27FC236}">
                  <a16:creationId xmlns:a16="http://schemas.microsoft.com/office/drawing/2014/main" id="{EDEFF4F1-E3DC-4FA0-8335-D6B429343A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9445" y="2276872"/>
              <a:ext cx="55428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ja-JP" altLang="en-US" sz="2400"/>
                <a:t>＋</a:t>
              </a:r>
              <a:endParaRPr lang="en-US" altLang="ja-JP" sz="2400"/>
            </a:p>
          </p:txBody>
        </p: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B8D28204-5665-4D01-AE2B-6245A7543D9C}"/>
                </a:ext>
              </a:extLst>
            </p:cNvPr>
            <p:cNvCxnSpPr/>
            <p:nvPr/>
          </p:nvCxnSpPr>
          <p:spPr>
            <a:xfrm>
              <a:off x="4818813" y="1634633"/>
              <a:ext cx="0" cy="936104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 Box 44">
            <a:extLst>
              <a:ext uri="{FF2B5EF4-FFF2-40B4-BE49-F238E27FC236}">
                <a16:creationId xmlns:a16="http://schemas.microsoft.com/office/drawing/2014/main" id="{F4E43526-95C1-4761-87E3-24117DED8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928" y="1743856"/>
            <a:ext cx="144111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400"/>
              <a:t>双極子モーメント</a:t>
            </a:r>
            <a:endParaRPr lang="en-US" altLang="ja-JP" sz="2400"/>
          </a:p>
        </p:txBody>
      </p:sp>
      <p:sp>
        <p:nvSpPr>
          <p:cNvPr id="13" name="Text Box 44">
            <a:extLst>
              <a:ext uri="{FF2B5EF4-FFF2-40B4-BE49-F238E27FC236}">
                <a16:creationId xmlns:a16="http://schemas.microsoft.com/office/drawing/2014/main" id="{044201C7-7396-4BF4-8CD6-5B9A000EE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188853"/>
            <a:ext cx="21916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altLang="ja-JP" sz="2000"/>
              <a:t>δ</a:t>
            </a:r>
            <a:r>
              <a:rPr lang="ja-JP" altLang="en-US" sz="2000"/>
              <a:t>：部分的な電荷</a:t>
            </a:r>
            <a:endParaRPr lang="en-US" altLang="ja-JP" sz="2000"/>
          </a:p>
        </p:txBody>
      </p:sp>
      <p:sp>
        <p:nvSpPr>
          <p:cNvPr id="14" name="Text Box 44">
            <a:extLst>
              <a:ext uri="{FF2B5EF4-FFF2-40B4-BE49-F238E27FC236}">
                <a16:creationId xmlns:a16="http://schemas.microsoft.com/office/drawing/2014/main" id="{5018EADD-67C8-4591-8E20-E2AA55F3C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28" y="1752248"/>
            <a:ext cx="378450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/>
              <a:t>電気陰性度　　　　　　　　　　　　</a:t>
            </a:r>
            <a:endParaRPr lang="en-US" altLang="ja-JP" sz="200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/>
              <a:t>・分子が電子を引き寄せる力</a:t>
            </a:r>
            <a:endParaRPr lang="en-US" altLang="ja-JP" sz="200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/>
              <a:t>・酸素 ＞ 水素</a:t>
            </a:r>
            <a:endParaRPr lang="en-US" altLang="ja-JP" sz="200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D32185A-08EA-4120-BAB6-3C9A54214D5D}"/>
              </a:ext>
            </a:extLst>
          </p:cNvPr>
          <p:cNvGrpSpPr/>
          <p:nvPr/>
        </p:nvGrpSpPr>
        <p:grpSpPr>
          <a:xfrm>
            <a:off x="2411760" y="3584877"/>
            <a:ext cx="3607319" cy="3078788"/>
            <a:chOff x="3231786" y="3518564"/>
            <a:chExt cx="3607319" cy="3078788"/>
          </a:xfrm>
        </p:grpSpPr>
        <p:pic>
          <p:nvPicPr>
            <p:cNvPr id="3074" name="Picture 2" descr="https://upload.wikimedia.org/wikipedia/commons/f/f9/3D_model_hydrogen_bonds_in_water.jpg">
              <a:extLst>
                <a:ext uri="{FF2B5EF4-FFF2-40B4-BE49-F238E27FC236}">
                  <a16:creationId xmlns:a16="http://schemas.microsoft.com/office/drawing/2014/main" id="{034E0B74-48AB-42C7-A072-D15A17D32F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1786" y="3518564"/>
              <a:ext cx="3102054" cy="3078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29AEF65A-3216-448E-A640-84B82F1174ED}"/>
                </a:ext>
              </a:extLst>
            </p:cNvPr>
            <p:cNvSpPr/>
            <p:nvPr/>
          </p:nvSpPr>
          <p:spPr>
            <a:xfrm>
              <a:off x="5614969" y="4238518"/>
              <a:ext cx="122413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Text Box 44">
            <a:extLst>
              <a:ext uri="{FF2B5EF4-FFF2-40B4-BE49-F238E27FC236}">
                <a16:creationId xmlns:a16="http://schemas.microsoft.com/office/drawing/2014/main" id="{BCF7388A-BC84-4EDA-9D78-DBA698991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28" y="3354044"/>
            <a:ext cx="21916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400" b="1"/>
              <a:t>水素結合</a:t>
            </a:r>
            <a:endParaRPr lang="en-US" altLang="ja-JP" sz="2400" b="1"/>
          </a:p>
        </p:txBody>
      </p:sp>
      <p:sp>
        <p:nvSpPr>
          <p:cNvPr id="22" name="Text Box 44">
            <a:extLst>
              <a:ext uri="{FF2B5EF4-FFF2-40B4-BE49-F238E27FC236}">
                <a16:creationId xmlns:a16="http://schemas.microsoft.com/office/drawing/2014/main" id="{3D4FAFBE-CCE9-408A-8722-E9ED565C5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07" y="595223"/>
            <a:ext cx="25382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400" b="1"/>
              <a:t>水分子 </a:t>
            </a:r>
            <a:r>
              <a:rPr lang="en-US" altLang="ja-JP" sz="2400" b="1"/>
              <a:t>(H</a:t>
            </a:r>
            <a:r>
              <a:rPr lang="en-US" altLang="ja-JP" sz="2400" b="1" baseline="-25000"/>
              <a:t>2</a:t>
            </a:r>
            <a:r>
              <a:rPr lang="en-US" altLang="ja-JP" sz="2400" b="1"/>
              <a:t>O)</a:t>
            </a:r>
          </a:p>
        </p:txBody>
      </p:sp>
      <p:sp>
        <p:nvSpPr>
          <p:cNvPr id="23" name="Text Box 44">
            <a:extLst>
              <a:ext uri="{FF2B5EF4-FFF2-40B4-BE49-F238E27FC236}">
                <a16:creationId xmlns:a16="http://schemas.microsoft.com/office/drawing/2014/main" id="{67D68DC9-E714-4BD5-AB01-C6BC75633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466" y="4494895"/>
            <a:ext cx="26019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400"/>
              <a:t>水素結合（点線）</a:t>
            </a:r>
            <a:endParaRPr lang="en-US" altLang="ja-JP" sz="240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64F148BD-851F-44BF-B3C1-2C02877E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19646-B2DF-4F02-8D4A-1DB2581E75B6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67740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-15875" y="17562"/>
            <a:ext cx="9144000" cy="819150"/>
          </a:xfrm>
          <a:prstGeom prst="rect">
            <a:avLst/>
          </a:prstGeom>
          <a:solidFill>
            <a:srgbClr val="E2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en-US" dirty="0"/>
          </a:p>
        </p:txBody>
      </p:sp>
      <p:sp>
        <p:nvSpPr>
          <p:cNvPr id="13323" name="Text Box 44"/>
          <p:cNvSpPr txBox="1">
            <a:spLocks noChangeArrowheads="1"/>
          </p:cNvSpPr>
          <p:nvPr/>
        </p:nvSpPr>
        <p:spPr bwMode="auto">
          <a:xfrm>
            <a:off x="545923" y="134749"/>
            <a:ext cx="80204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ja-JP" altLang="en-US" b="1" dirty="0"/>
              <a:t>水の溶媒としての性質</a:t>
            </a:r>
            <a:endParaRPr lang="en-US" altLang="ja-JP" b="1" dirty="0"/>
          </a:p>
        </p:txBody>
      </p:sp>
      <p:sp>
        <p:nvSpPr>
          <p:cNvPr id="13315" name="正方形/長方形 15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180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9875E5F9-F107-453C-85B4-7A907C3B1547}"/>
              </a:ext>
            </a:extLst>
          </p:cNvPr>
          <p:cNvGrpSpPr/>
          <p:nvPr/>
        </p:nvGrpSpPr>
        <p:grpSpPr>
          <a:xfrm>
            <a:off x="107504" y="2670365"/>
            <a:ext cx="8526780" cy="3384376"/>
            <a:chOff x="308610" y="1988840"/>
            <a:chExt cx="8526780" cy="3384376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77854DB9-527F-46B5-947F-5536C2B46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5722"/>
            <a:stretch/>
          </p:blipFill>
          <p:spPr>
            <a:xfrm>
              <a:off x="308610" y="1988840"/>
              <a:ext cx="8526780" cy="3384376"/>
            </a:xfrm>
            <a:prstGeom prst="rect">
              <a:avLst/>
            </a:prstGeom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E7366B40-E1FE-4CBD-BD8B-1323E25519DF}"/>
                </a:ext>
              </a:extLst>
            </p:cNvPr>
            <p:cNvSpPr/>
            <p:nvPr/>
          </p:nvSpPr>
          <p:spPr>
            <a:xfrm>
              <a:off x="5724128" y="3429000"/>
              <a:ext cx="504056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1447E719-FE10-4290-AEA5-24AFCAB34FB1}"/>
                </a:ext>
              </a:extLst>
            </p:cNvPr>
            <p:cNvSpPr/>
            <p:nvPr/>
          </p:nvSpPr>
          <p:spPr>
            <a:xfrm>
              <a:off x="5746430" y="4005064"/>
              <a:ext cx="504056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9" name="Text Box 44">
            <a:extLst>
              <a:ext uri="{FF2B5EF4-FFF2-40B4-BE49-F238E27FC236}">
                <a16:creationId xmlns:a16="http://schemas.microsoft.com/office/drawing/2014/main" id="{1ECCD7E4-9324-4D77-ADF4-1EE812D7E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486" y="3390445"/>
            <a:ext cx="1800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000" b="1" dirty="0"/>
              <a:t>電子の供与</a:t>
            </a:r>
            <a:endParaRPr lang="en-US" altLang="ja-JP" sz="2000" b="1" dirty="0"/>
          </a:p>
        </p:txBody>
      </p:sp>
      <p:sp>
        <p:nvSpPr>
          <p:cNvPr id="40" name="Text Box 44">
            <a:extLst>
              <a:ext uri="{FF2B5EF4-FFF2-40B4-BE49-F238E27FC236}">
                <a16:creationId xmlns:a16="http://schemas.microsoft.com/office/drawing/2014/main" id="{C2550974-ECE3-4664-98BF-9CBA203A7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742" y="1054306"/>
            <a:ext cx="259228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ja-JP" sz="2000" b="1" dirty="0"/>
              <a:t>Na</a:t>
            </a:r>
            <a:r>
              <a:rPr lang="en-US" altLang="ja-JP" sz="2000" b="1" baseline="30000" dirty="0"/>
              <a:t>+</a:t>
            </a:r>
            <a:r>
              <a:rPr lang="ja-JP" altLang="en-US" sz="2000" b="1" dirty="0"/>
              <a:t>と</a:t>
            </a:r>
            <a:r>
              <a:rPr lang="en-US" altLang="ja-JP" sz="2000" b="1" dirty="0"/>
              <a:t>Cl</a:t>
            </a:r>
            <a:r>
              <a:rPr lang="en-US" altLang="ja-JP" sz="2000" b="1" baseline="30000" dirty="0"/>
              <a:t>- </a:t>
            </a:r>
            <a:r>
              <a:rPr lang="ja-JP" altLang="en-US" sz="2000" b="1" dirty="0"/>
              <a:t>間の</a:t>
            </a:r>
            <a:endParaRPr lang="en-US" altLang="ja-JP" sz="2000" b="1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b="1" dirty="0"/>
              <a:t>イオン性相互作用</a:t>
            </a:r>
            <a:endParaRPr lang="en-US" altLang="ja-JP" sz="2000" b="1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b="1" dirty="0"/>
              <a:t>（静電結合）</a:t>
            </a:r>
            <a:endParaRPr lang="en-US" altLang="ja-JP" sz="2000" b="1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b="1" dirty="0"/>
              <a:t>　</a:t>
            </a:r>
            <a:endParaRPr lang="en-US" altLang="ja-JP" sz="2000" b="1" dirty="0"/>
          </a:p>
        </p:txBody>
      </p:sp>
      <p:sp>
        <p:nvSpPr>
          <p:cNvPr id="42" name="Text Box 44">
            <a:extLst>
              <a:ext uri="{FF2B5EF4-FFF2-40B4-BE49-F238E27FC236}">
                <a16:creationId xmlns:a16="http://schemas.microsoft.com/office/drawing/2014/main" id="{C93E69AF-0782-435A-B8D6-8BEBA6AFB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642" y="1052736"/>
            <a:ext cx="324153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b="1" dirty="0"/>
              <a:t>水分子と</a:t>
            </a:r>
            <a:r>
              <a:rPr lang="en-US" altLang="ja-JP" sz="2000" b="1" dirty="0"/>
              <a:t>Na</a:t>
            </a:r>
            <a:r>
              <a:rPr lang="en-US" altLang="ja-JP" sz="2000" b="1" baseline="30000" dirty="0"/>
              <a:t>+</a:t>
            </a:r>
            <a:r>
              <a:rPr lang="ja-JP" altLang="en-US" sz="2000" b="1" dirty="0"/>
              <a:t>または</a:t>
            </a:r>
            <a:r>
              <a:rPr lang="en-US" altLang="ja-JP" sz="2000" b="1" dirty="0"/>
              <a:t>Cl</a:t>
            </a:r>
            <a:r>
              <a:rPr lang="en-US" altLang="ja-JP" sz="2000" b="1" baseline="30000" dirty="0"/>
              <a:t>- </a:t>
            </a:r>
            <a:r>
              <a:rPr lang="ja-JP" altLang="en-US" sz="2000" b="1" dirty="0"/>
              <a:t>間の相互作用</a:t>
            </a:r>
            <a:endParaRPr lang="en-US" altLang="ja-JP" sz="2000" b="1" dirty="0"/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ja-JP" altLang="en-US" sz="2000" b="1" dirty="0"/>
              <a:t>　</a:t>
            </a:r>
            <a:endParaRPr lang="en-US" altLang="ja-JP" sz="2000" b="1" dirty="0"/>
          </a:p>
        </p:txBody>
      </p:sp>
      <p:sp>
        <p:nvSpPr>
          <p:cNvPr id="43" name="Text Box 44">
            <a:extLst>
              <a:ext uri="{FF2B5EF4-FFF2-40B4-BE49-F238E27FC236}">
                <a16:creationId xmlns:a16="http://schemas.microsoft.com/office/drawing/2014/main" id="{CAB4882D-2349-4766-A5A4-8B6E5B93D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8400" y="6192139"/>
            <a:ext cx="27363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000" b="1" dirty="0"/>
              <a:t>食塩（</a:t>
            </a:r>
            <a:r>
              <a:rPr lang="en-US" altLang="ja-JP" sz="2000" b="1" dirty="0" err="1"/>
              <a:t>NaCl</a:t>
            </a:r>
            <a:r>
              <a:rPr lang="ja-JP" altLang="en-US" sz="2000" b="1" dirty="0"/>
              <a:t>）の結晶化</a:t>
            </a:r>
            <a:endParaRPr lang="en-US" altLang="ja-JP" sz="2000" b="1" dirty="0"/>
          </a:p>
        </p:txBody>
      </p:sp>
      <p:sp>
        <p:nvSpPr>
          <p:cNvPr id="44" name="Text Box 44">
            <a:extLst>
              <a:ext uri="{FF2B5EF4-FFF2-40B4-BE49-F238E27FC236}">
                <a16:creationId xmlns:a16="http://schemas.microsoft.com/office/drawing/2014/main" id="{BE63A8E5-3BA5-45D4-90D2-17E743E7F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094" y="6197242"/>
            <a:ext cx="27363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ja-JP" altLang="en-US" sz="2000" b="1" dirty="0"/>
              <a:t>食塩（</a:t>
            </a:r>
            <a:r>
              <a:rPr lang="en-US" altLang="ja-JP" sz="2000" b="1" dirty="0" err="1"/>
              <a:t>NaCl</a:t>
            </a:r>
            <a:r>
              <a:rPr lang="ja-JP" altLang="en-US" sz="2000" b="1" dirty="0"/>
              <a:t>）の溶解</a:t>
            </a:r>
            <a:endParaRPr lang="en-US" altLang="ja-JP" sz="2000" b="1" dirty="0"/>
          </a:p>
        </p:txBody>
      </p:sp>
      <p:sp>
        <p:nvSpPr>
          <p:cNvPr id="28" name="スライド番号プレースホルダー 27">
            <a:extLst>
              <a:ext uri="{FF2B5EF4-FFF2-40B4-BE49-F238E27FC236}">
                <a16:creationId xmlns:a16="http://schemas.microsoft.com/office/drawing/2014/main" id="{6E1ABB7B-A9CB-43B4-AD36-0F69A051A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19646-B2DF-4F02-8D4A-1DB2581E75B6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037AF59-4417-4C71-BBDB-DF693C66BF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13" t="45204" r="50833" b="44119"/>
          <a:stretch/>
        </p:blipFill>
        <p:spPr>
          <a:xfrm rot="153947">
            <a:off x="6604456" y="1780873"/>
            <a:ext cx="1419569" cy="75696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9325424-18DA-41E0-ACB5-AA4C20324A52}"/>
              </a:ext>
            </a:extLst>
          </p:cNvPr>
          <p:cNvSpPr/>
          <p:nvPr/>
        </p:nvSpPr>
        <p:spPr>
          <a:xfrm>
            <a:off x="6553200" y="1767681"/>
            <a:ext cx="1689285" cy="819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0172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/>
          <a:srcRect l="1356" r="66084" b="10063"/>
          <a:stretch/>
        </p:blipFill>
        <p:spPr>
          <a:xfrm rot="21409457">
            <a:off x="4453" y="768858"/>
            <a:ext cx="2743200" cy="3683017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-15875" y="-21950"/>
            <a:ext cx="9144000" cy="819150"/>
          </a:xfrm>
          <a:prstGeom prst="rect">
            <a:avLst/>
          </a:prstGeom>
          <a:solidFill>
            <a:srgbClr val="E2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3323" name="Text Box 44"/>
          <p:cNvSpPr txBox="1">
            <a:spLocks noChangeArrowheads="1"/>
          </p:cNvSpPr>
          <p:nvPr/>
        </p:nvSpPr>
        <p:spPr bwMode="auto">
          <a:xfrm>
            <a:off x="552615" y="155821"/>
            <a:ext cx="802040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ja-JP" altLang="en-US" sz="3000" b="1" dirty="0"/>
              <a:t>エタノール沈殿の原理</a:t>
            </a:r>
            <a:endParaRPr lang="en-US" altLang="ja-JP" sz="3000" b="1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B24B1BE-B61A-4CD1-93B9-B77ECA434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2280" y="7245424"/>
            <a:ext cx="418626" cy="694106"/>
          </a:xfrm>
        </p:spPr>
        <p:txBody>
          <a:bodyPr/>
          <a:lstStyle/>
          <a:p>
            <a:pPr>
              <a:defRPr/>
            </a:pPr>
            <a:fld id="{23319646-B2DF-4F02-8D4A-1DB2581E75B6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  <p:pic>
        <p:nvPicPr>
          <p:cNvPr id="581" name="図 580"/>
          <p:cNvPicPr>
            <a:picLocks noChangeAspect="1"/>
          </p:cNvPicPr>
          <p:nvPr/>
        </p:nvPicPr>
        <p:blipFill rotWithShape="1">
          <a:blip r:embed="rId3"/>
          <a:srcRect l="35450" t="638" r="29664" b="9425"/>
          <a:stretch/>
        </p:blipFill>
        <p:spPr>
          <a:xfrm rot="21409457">
            <a:off x="3315368" y="911726"/>
            <a:ext cx="2939143" cy="3683017"/>
          </a:xfrm>
          <a:prstGeom prst="rect">
            <a:avLst/>
          </a:prstGeom>
        </p:spPr>
      </p:pic>
      <p:pic>
        <p:nvPicPr>
          <p:cNvPr id="582" name="図 581"/>
          <p:cNvPicPr>
            <a:picLocks noChangeAspect="1"/>
          </p:cNvPicPr>
          <p:nvPr/>
        </p:nvPicPr>
        <p:blipFill rotWithShape="1">
          <a:blip r:embed="rId3"/>
          <a:srcRect l="76636" b="10063"/>
          <a:stretch/>
        </p:blipFill>
        <p:spPr>
          <a:xfrm>
            <a:off x="7202504" y="767710"/>
            <a:ext cx="1968394" cy="3683017"/>
          </a:xfrm>
          <a:prstGeom prst="rect">
            <a:avLst/>
          </a:prstGeom>
        </p:spPr>
      </p:pic>
      <p:sp>
        <p:nvSpPr>
          <p:cNvPr id="31" name="右矢印 30"/>
          <p:cNvSpPr/>
          <p:nvPr/>
        </p:nvSpPr>
        <p:spPr>
          <a:xfrm>
            <a:off x="2712855" y="2423894"/>
            <a:ext cx="432048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3" name="右矢印 582"/>
          <p:cNvSpPr/>
          <p:nvPr/>
        </p:nvSpPr>
        <p:spPr>
          <a:xfrm>
            <a:off x="6405019" y="2423894"/>
            <a:ext cx="432048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15" name="正方形/長方形 15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sz="1800"/>
          </a:p>
        </p:txBody>
      </p:sp>
      <p:sp>
        <p:nvSpPr>
          <p:cNvPr id="584" name="Rectangle 2"/>
          <p:cNvSpPr txBox="1">
            <a:spLocks noChangeArrowheads="1"/>
          </p:cNvSpPr>
          <p:nvPr/>
        </p:nvSpPr>
        <p:spPr>
          <a:xfrm>
            <a:off x="2136791" y="1703814"/>
            <a:ext cx="1466286" cy="890222"/>
          </a:xfrm>
          <a:prstGeom prst="rect">
            <a:avLst/>
          </a:prstGeom>
        </p:spPr>
        <p:txBody>
          <a:bodyPr/>
          <a:lstStyle/>
          <a:p>
            <a:pPr algn="ctr" fontAlgn="auto">
              <a:lnSpc>
                <a:spcPts val="2300"/>
              </a:lnSpc>
              <a:spcAft>
                <a:spcPts val="0"/>
              </a:spcAft>
              <a:defRPr/>
            </a:pPr>
            <a:r>
              <a:rPr lang="ja-JP" altLang="en-US" sz="20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塩</a:t>
            </a:r>
            <a:endParaRPr lang="en-US" altLang="ja-JP" sz="2000" b="1" spc="1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algn="ctr" fontAlgn="auto">
              <a:lnSpc>
                <a:spcPts val="2300"/>
              </a:lnSpc>
              <a:spcAft>
                <a:spcPts val="0"/>
              </a:spcAft>
              <a:defRPr/>
            </a:pPr>
            <a:r>
              <a:rPr lang="ja-JP" altLang="en-US" sz="20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（</a:t>
            </a:r>
            <a:r>
              <a:rPr lang="en-US" altLang="ja-JP" sz="2000" b="1" spc="100" dirty="0" err="1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NaCl</a:t>
            </a:r>
            <a:r>
              <a:rPr lang="ja-JP" altLang="en-US" sz="20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）</a:t>
            </a:r>
            <a:endParaRPr lang="en-US" altLang="ja-JP" sz="2000" b="1" spc="1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585" name="Rectangle 2"/>
          <p:cNvSpPr txBox="1">
            <a:spLocks noChangeArrowheads="1"/>
          </p:cNvSpPr>
          <p:nvPr/>
        </p:nvSpPr>
        <p:spPr>
          <a:xfrm>
            <a:off x="5920396" y="1972413"/>
            <a:ext cx="1466286" cy="890222"/>
          </a:xfrm>
          <a:prstGeom prst="rect">
            <a:avLst/>
          </a:prstGeom>
        </p:spPr>
        <p:txBody>
          <a:bodyPr/>
          <a:lstStyle/>
          <a:p>
            <a:pPr algn="ctr" fontAlgn="auto">
              <a:lnSpc>
                <a:spcPts val="2300"/>
              </a:lnSpc>
              <a:spcAft>
                <a:spcPts val="0"/>
              </a:spcAft>
              <a:defRPr/>
            </a:pPr>
            <a:r>
              <a:rPr lang="ja-JP" altLang="en-US" sz="2000" b="1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エタノール</a:t>
            </a:r>
            <a:endParaRPr lang="en-US" altLang="ja-JP" sz="2000" b="1" spc="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81378" y="4601919"/>
            <a:ext cx="26564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elvetica Neue"/>
              </a:rPr>
              <a:t>・核酸は水に溶けるが</a:t>
            </a:r>
            <a:endParaRPr lang="en-US" altLang="ja-JP" dirty="0">
              <a:latin typeface="Helvetica Neue"/>
            </a:endParaRPr>
          </a:p>
          <a:p>
            <a:r>
              <a:rPr lang="ja-JP" altLang="en-US" dirty="0">
                <a:latin typeface="Helvetica Neue"/>
              </a:rPr>
              <a:t> エタノールといった</a:t>
            </a:r>
            <a:endParaRPr lang="en-US" altLang="ja-JP" dirty="0">
              <a:latin typeface="Helvetica Neue"/>
            </a:endParaRPr>
          </a:p>
          <a:p>
            <a:r>
              <a:rPr lang="ja-JP" altLang="en-US" dirty="0">
                <a:latin typeface="Helvetica Neue"/>
              </a:rPr>
              <a:t> 有機溶剤には溶けない。</a:t>
            </a:r>
            <a:endParaRPr lang="en-US" altLang="ja-JP" dirty="0">
              <a:latin typeface="Helvetica Neue"/>
            </a:endParaRPr>
          </a:p>
        </p:txBody>
      </p:sp>
      <p:sp>
        <p:nvSpPr>
          <p:cNvPr id="586" name="正方形/長方形 585"/>
          <p:cNvSpPr/>
          <p:nvPr/>
        </p:nvSpPr>
        <p:spPr>
          <a:xfrm>
            <a:off x="76115" y="5734997"/>
            <a:ext cx="27045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elvetica Neue"/>
              </a:rPr>
              <a:t>・核酸は負に帯電している</a:t>
            </a:r>
            <a:endParaRPr lang="en-US" altLang="ja-JP" dirty="0">
              <a:latin typeface="Helvetica Neue"/>
            </a:endParaRPr>
          </a:p>
          <a:p>
            <a:r>
              <a:rPr lang="ja-JP" altLang="en-US" dirty="0">
                <a:latin typeface="Helvetica Neue"/>
              </a:rPr>
              <a:t> ので、互いに反発する。</a:t>
            </a:r>
            <a:endParaRPr lang="en-US" altLang="ja-JP" dirty="0">
              <a:latin typeface="Helvetica Neue"/>
            </a:endParaRPr>
          </a:p>
        </p:txBody>
      </p:sp>
      <p:sp>
        <p:nvSpPr>
          <p:cNvPr id="587" name="正方形/長方形 586"/>
          <p:cNvSpPr/>
          <p:nvPr/>
        </p:nvSpPr>
        <p:spPr>
          <a:xfrm>
            <a:off x="3358718" y="4600178"/>
            <a:ext cx="3419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>
                <a:latin typeface="Helvetica Neue"/>
              </a:rPr>
              <a:t>・水に溶けた状態の核酸に </a:t>
            </a:r>
            <a:endParaRPr lang="en-US" altLang="ja-JP" dirty="0">
              <a:latin typeface="Helvetica Neue"/>
            </a:endParaRPr>
          </a:p>
          <a:p>
            <a:r>
              <a:rPr lang="en-US" altLang="ja-JP" dirty="0">
                <a:latin typeface="Helvetica Neue"/>
              </a:rPr>
              <a:t> </a:t>
            </a:r>
            <a:r>
              <a:rPr lang="ja-JP" altLang="en-US" dirty="0">
                <a:latin typeface="Helvetica Neue"/>
              </a:rPr>
              <a:t>塩</a:t>
            </a:r>
            <a:r>
              <a:rPr lang="en-US" altLang="ja-JP" dirty="0">
                <a:latin typeface="Helvetica Neue"/>
              </a:rPr>
              <a:t>(</a:t>
            </a:r>
            <a:r>
              <a:rPr lang="en-US" altLang="ja-JP" dirty="0" err="1">
                <a:latin typeface="Helvetica Neue"/>
              </a:rPr>
              <a:t>NaCl</a:t>
            </a:r>
            <a:r>
              <a:rPr lang="en-US" altLang="ja-JP" dirty="0">
                <a:latin typeface="Helvetica Neue"/>
              </a:rPr>
              <a:t>)</a:t>
            </a:r>
            <a:r>
              <a:rPr lang="ja-JP" altLang="en-US" dirty="0">
                <a:latin typeface="Helvetica Neue"/>
              </a:rPr>
              <a:t>を加えると</a:t>
            </a:r>
            <a:endParaRPr lang="en-US" altLang="ja-JP" dirty="0">
              <a:latin typeface="Helvetica Neue"/>
            </a:endParaRPr>
          </a:p>
          <a:p>
            <a:r>
              <a:rPr lang="ja-JP" altLang="en-US" dirty="0">
                <a:latin typeface="Helvetica Neue"/>
              </a:rPr>
              <a:t> </a:t>
            </a:r>
            <a:r>
              <a:rPr lang="en-US" altLang="ja-JP" dirty="0">
                <a:latin typeface="Helvetica Neue"/>
              </a:rPr>
              <a:t>Na+</a:t>
            </a:r>
            <a:r>
              <a:rPr lang="ja-JP" altLang="en-US" dirty="0">
                <a:latin typeface="Helvetica Neue"/>
              </a:rPr>
              <a:t>が核酸（リン酸基）の</a:t>
            </a:r>
            <a:endParaRPr lang="en-US" altLang="ja-JP" dirty="0">
              <a:latin typeface="Helvetica Neue"/>
            </a:endParaRPr>
          </a:p>
          <a:p>
            <a:r>
              <a:rPr lang="ja-JP" altLang="en-US" dirty="0">
                <a:latin typeface="Helvetica Neue"/>
              </a:rPr>
              <a:t> 負荷電を中和する。</a:t>
            </a:r>
            <a:endParaRPr lang="en-US" altLang="ja-JP" dirty="0">
              <a:latin typeface="Helvetica Neue"/>
            </a:endParaRPr>
          </a:p>
        </p:txBody>
      </p:sp>
      <p:sp>
        <p:nvSpPr>
          <p:cNvPr id="589" name="正方形/長方形 588"/>
          <p:cNvSpPr/>
          <p:nvPr/>
        </p:nvSpPr>
        <p:spPr>
          <a:xfrm>
            <a:off x="6625769" y="4600178"/>
            <a:ext cx="257634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Helvetica Neue"/>
              </a:rPr>
              <a:t>・エタノール（有機溶剤）</a:t>
            </a:r>
            <a:endParaRPr lang="en-US" altLang="ja-JP" dirty="0">
              <a:latin typeface="Helvetica Neue"/>
            </a:endParaRPr>
          </a:p>
          <a:p>
            <a:r>
              <a:rPr lang="ja-JP" altLang="en-US" dirty="0">
                <a:latin typeface="Helvetica Neue"/>
              </a:rPr>
              <a:t> を加えると、核酸の</a:t>
            </a:r>
            <a:endParaRPr lang="en-US" altLang="ja-JP" dirty="0">
              <a:latin typeface="Helvetica Neue"/>
            </a:endParaRPr>
          </a:p>
          <a:p>
            <a:r>
              <a:rPr lang="en-US" altLang="ja-JP" dirty="0">
                <a:latin typeface="Helvetica Neue"/>
              </a:rPr>
              <a:t> </a:t>
            </a:r>
            <a:r>
              <a:rPr lang="ja-JP" altLang="en-US" dirty="0">
                <a:latin typeface="Helvetica Neue"/>
              </a:rPr>
              <a:t>糖とリン酸基の部分が</a:t>
            </a:r>
            <a:endParaRPr lang="en-US" altLang="ja-JP" dirty="0">
              <a:latin typeface="Helvetica Neue"/>
            </a:endParaRPr>
          </a:p>
          <a:p>
            <a:r>
              <a:rPr lang="en-US" altLang="ja-JP" dirty="0">
                <a:latin typeface="Helvetica Neue"/>
              </a:rPr>
              <a:t> </a:t>
            </a:r>
            <a:r>
              <a:rPr lang="ja-JP" altLang="en-US" dirty="0">
                <a:latin typeface="Helvetica Neue"/>
              </a:rPr>
              <a:t>エタノールに溶けにくい</a:t>
            </a:r>
            <a:endParaRPr lang="en-US" altLang="ja-JP" dirty="0">
              <a:latin typeface="Helvetica Neue"/>
            </a:endParaRPr>
          </a:p>
          <a:p>
            <a:r>
              <a:rPr lang="en-US" altLang="ja-JP" dirty="0">
                <a:latin typeface="Helvetica Neue"/>
              </a:rPr>
              <a:t> </a:t>
            </a:r>
            <a:r>
              <a:rPr lang="ja-JP" altLang="en-US" dirty="0">
                <a:latin typeface="Helvetica Neue"/>
              </a:rPr>
              <a:t>ので、核酸が沈殿する。</a:t>
            </a:r>
            <a:endParaRPr lang="en-US" altLang="ja-JP" dirty="0">
              <a:latin typeface="Helvetica Neue"/>
            </a:endParaRPr>
          </a:p>
          <a:p>
            <a:r>
              <a:rPr lang="en-US" altLang="ja-JP" dirty="0">
                <a:latin typeface="Helvetica Neue"/>
              </a:rPr>
              <a:t> 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3635896" y="6131396"/>
            <a:ext cx="4992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Helvetica Neue"/>
              </a:rPr>
              <a:t>塩を加えない場合は、核酸が互いに電荷で反発し</a:t>
            </a:r>
            <a:endParaRPr lang="en-US" altLang="ja-JP" dirty="0">
              <a:solidFill>
                <a:srgbClr val="FF0000"/>
              </a:solidFill>
              <a:latin typeface="Helvetica Neue"/>
            </a:endParaRPr>
          </a:p>
          <a:p>
            <a:r>
              <a:rPr lang="ja-JP" altLang="en-US" dirty="0">
                <a:solidFill>
                  <a:srgbClr val="FF0000"/>
                </a:solidFill>
                <a:latin typeface="Helvetica Neue"/>
              </a:rPr>
              <a:t>エタノール中で沈殿しない。</a:t>
            </a:r>
            <a:endParaRPr lang="en-US" altLang="ja-JP" dirty="0">
              <a:solidFill>
                <a:srgbClr val="FF0000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87238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47FB4A9AFE427940A233F620482391BC" ma:contentTypeVersion="11" ma:contentTypeDescription="新しいドキュメントを作成します。" ma:contentTypeScope="" ma:versionID="7d07c623fcf492d75176e4d028ce0b85">
  <xsd:schema xmlns:xsd="http://www.w3.org/2001/XMLSchema" xmlns:xs="http://www.w3.org/2001/XMLSchema" xmlns:p="http://schemas.microsoft.com/office/2006/metadata/properties" xmlns:ns2="3e488705-4b9b-4213-9659-66b8e8d9e444" xmlns:ns3="b2f9a78e-fb3f-494d-9ca8-51733c1c8360" targetNamespace="http://schemas.microsoft.com/office/2006/metadata/properties" ma:root="true" ma:fieldsID="990307faf57847a09444134dc20b3152" ns2:_="" ns3:_="">
    <xsd:import namespace="3e488705-4b9b-4213-9659-66b8e8d9e444"/>
    <xsd:import namespace="b2f9a78e-fb3f-494d-9ca8-51733c1c83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488705-4b9b-4213-9659-66b8e8d9e4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f9a78e-fb3f-494d-9ca8-51733c1c836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5FA0AB5-3F36-4494-B623-75F76825A5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488705-4b9b-4213-9659-66b8e8d9e444"/>
    <ds:schemaRef ds:uri="b2f9a78e-fb3f-494d-9ca8-51733c1c83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51187C-AF2C-4FB4-9B8F-5B3754BCF8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E2A52F-3091-4653-851A-81CDD6F31916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e488705-4b9b-4213-9659-66b8e8d9e444"/>
    <ds:schemaRef ds:uri="http://purl.org/dc/elements/1.1/"/>
    <ds:schemaRef ds:uri="http://schemas.microsoft.com/office/2006/metadata/properties"/>
    <ds:schemaRef ds:uri="b2f9a78e-fb3f-494d-9ca8-51733c1c8360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48932</TotalTime>
  <Words>1184</Words>
  <Application>Microsoft Office PowerPoint</Application>
  <PresentationFormat>画面に合わせる (4:3)</PresentationFormat>
  <Paragraphs>233</Paragraphs>
  <Slides>9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5" baseType="lpstr">
      <vt:lpstr>Helvetica Neue</vt:lpstr>
      <vt:lpstr>ＭＳ Ｐゴシック</vt:lpstr>
      <vt:lpstr>游ゴシック</vt:lpstr>
      <vt:lpstr>Arial</vt:lpstr>
      <vt:lpstr>Calibri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dbio</dc:creator>
  <cp:lastModifiedBy>z5005026 海老名 彩雪</cp:lastModifiedBy>
  <cp:revision>2941</cp:revision>
  <cp:lastPrinted>2024-09-11T11:14:02Z</cp:lastPrinted>
  <dcterms:created xsi:type="dcterms:W3CDTF">2014-06-07T09:35:31Z</dcterms:created>
  <dcterms:modified xsi:type="dcterms:W3CDTF">2025-02-21T03:34:17Z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0x01010047FB4A9AFE427940A233F620482391BC</vt:lpwstr>
  </property>
</Properties>
</file>