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693400" cy="7562850"/>
  <p:notesSz cx="10234613" cy="7099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21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585858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585858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585858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585858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2107" y="7097268"/>
            <a:ext cx="10193020" cy="27940"/>
          </a:xfrm>
          <a:custGeom>
            <a:avLst/>
            <a:gdLst/>
            <a:ahLst/>
            <a:cxnLst/>
            <a:rect l="l" t="t" r="r" b="b"/>
            <a:pathLst>
              <a:path w="10193020" h="27940">
                <a:moveTo>
                  <a:pt x="10192512" y="27431"/>
                </a:moveTo>
                <a:lnTo>
                  <a:pt x="10192512" y="0"/>
                </a:lnTo>
                <a:lnTo>
                  <a:pt x="0" y="0"/>
                </a:lnTo>
                <a:lnTo>
                  <a:pt x="0" y="27431"/>
                </a:lnTo>
                <a:lnTo>
                  <a:pt x="10192512" y="27431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779" y="151894"/>
            <a:ext cx="6733540" cy="497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585858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9902" y="2331214"/>
            <a:ext cx="7594600" cy="167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&#23398;&#31821;&#30058;&#21495;@bunkyo.ac.jp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9" y="67470"/>
            <a:ext cx="10691990" cy="74107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4490" y="1804413"/>
            <a:ext cx="7424420" cy="271805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065" marR="5080" algn="ctr">
              <a:lnSpc>
                <a:spcPts val="7159"/>
              </a:lnSpc>
              <a:spcBef>
                <a:spcPts val="195"/>
              </a:spcBef>
            </a:pPr>
            <a:r>
              <a:rPr sz="5400" spc="-5" dirty="0">
                <a:solidFill>
                  <a:srgbClr val="0032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HGP創英角ｺﾞｼｯｸUB"/>
              </a:rPr>
              <a:t>文教大学大学院奨学金</a:t>
            </a:r>
            <a:r>
              <a:rPr sz="5400" spc="-50" dirty="0">
                <a:solidFill>
                  <a:srgbClr val="0032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HGP創英角ｺﾞｼｯｸUB"/>
              </a:rPr>
              <a:t> </a:t>
            </a:r>
            <a:r>
              <a:rPr sz="5400" dirty="0">
                <a:solidFill>
                  <a:srgbClr val="0032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HGP創英角ｺﾞｼｯｸUB"/>
              </a:rPr>
              <a:t>202</a:t>
            </a:r>
            <a:r>
              <a:rPr lang="en-US" altLang="ja-JP" sz="5400" dirty="0">
                <a:solidFill>
                  <a:srgbClr val="0032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HGP創英角ｺﾞｼｯｸUB"/>
              </a:rPr>
              <a:t>6</a:t>
            </a:r>
            <a:r>
              <a:rPr sz="5400" spc="-10" dirty="0">
                <a:solidFill>
                  <a:srgbClr val="0032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HGP創英角ｺﾞｼｯｸUB"/>
              </a:rPr>
              <a:t>年度</a:t>
            </a:r>
            <a:r>
              <a:rPr lang="ja-JP" altLang="en-US" sz="5400" spc="-10" dirty="0">
                <a:solidFill>
                  <a:srgbClr val="0032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HGP創英角ｺﾞｼｯｸUB"/>
              </a:rPr>
              <a:t>秋</a:t>
            </a:r>
            <a:r>
              <a:rPr sz="5400" spc="-10" dirty="0" err="1">
                <a:solidFill>
                  <a:srgbClr val="0032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HGP創英角ｺﾞｼｯｸUB"/>
              </a:rPr>
              <a:t>学期</a:t>
            </a:r>
            <a:endParaRPr sz="5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HGP創英角ｺﾞｼｯｸUB"/>
            </a:endParaRPr>
          </a:p>
          <a:p>
            <a:pPr algn="ctr">
              <a:lnSpc>
                <a:spcPts val="6555"/>
              </a:lnSpc>
            </a:pPr>
            <a:r>
              <a:rPr sz="5400" spc="-10" dirty="0">
                <a:solidFill>
                  <a:srgbClr val="003299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HGP創英角ｺﾞｼｯｸUB"/>
              </a:rPr>
              <a:t>出願希望者用資料</a:t>
            </a:r>
            <a:endParaRPr sz="5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HGP創英角ｺﾞｼｯｸUB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90699" y="4789287"/>
            <a:ext cx="71120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8265" algn="l"/>
              </a:tabLst>
            </a:pPr>
            <a:r>
              <a:rPr sz="2600" u="dbl" spc="-1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修士課程</a:t>
            </a:r>
            <a:r>
              <a:rPr lang="en-US" altLang="ja-JP" sz="2600" u="dbl" spc="-1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1</a:t>
            </a:r>
            <a:r>
              <a:rPr sz="2600" u="dbl" spc="-1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年生</a:t>
            </a:r>
            <a:r>
              <a:rPr sz="2600" u="dbl" spc="-35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およ</a:t>
            </a:r>
            <a:r>
              <a:rPr sz="2600" u="dbl" spc="-3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び</a:t>
            </a:r>
            <a:r>
              <a:rPr sz="2600" u="dbl" spc="-4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博士後期課程</a:t>
            </a:r>
            <a:r>
              <a:rPr lang="en-US" altLang="ja-JP" sz="2600" u="dbl" spc="-1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1</a:t>
            </a:r>
            <a:r>
              <a:rPr sz="2600" u="dbl" spc="-1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年</a:t>
            </a:r>
            <a:r>
              <a:rPr sz="2600" u="dbl" spc="-5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生</a:t>
            </a:r>
            <a:r>
              <a:rPr sz="2600" u="dbl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	</a:t>
            </a:r>
            <a:r>
              <a:rPr sz="2600" u="dbl" spc="-1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対</a:t>
            </a:r>
            <a:r>
              <a:rPr sz="2600" u="dbl" spc="-50" dirty="0">
                <a:solidFill>
                  <a:srgbClr val="3265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ＭＳ Ｐゴシック"/>
              </a:rPr>
              <a:t>象</a:t>
            </a:r>
            <a:endParaRPr sz="2600" u="dbl" dirty="0">
              <a:latin typeface="HG創英角ｺﾞｼｯｸUB" panose="020B0909000000000000" pitchFamily="49" charset="-128"/>
              <a:ea typeface="HG創英角ｺﾞｼｯｸUB" panose="020B0909000000000000" pitchFamily="49" charset="-128"/>
              <a:cs typeface="ＭＳ Ｐゴシック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93556" y="6946011"/>
            <a:ext cx="3106287" cy="34496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b="1" spc="-10" dirty="0" err="1">
                <a:solidFill>
                  <a:srgbClr val="003299"/>
                </a:solidFill>
                <a:latin typeface="Meiryo UI"/>
                <a:cs typeface="Meiryo UI"/>
              </a:rPr>
              <a:t>越⾕学⽣課</a:t>
            </a:r>
            <a:r>
              <a:rPr lang="en-US" sz="2150" b="1" spc="-10" dirty="0">
                <a:solidFill>
                  <a:srgbClr val="003299"/>
                </a:solidFill>
                <a:latin typeface="Meiryo UI"/>
                <a:cs typeface="Meiryo UI"/>
              </a:rPr>
              <a:t>/</a:t>
            </a:r>
            <a:r>
              <a:rPr lang="ja-JP" altLang="en-US" sz="2150" b="1" spc="-10" dirty="0">
                <a:solidFill>
                  <a:srgbClr val="003299"/>
                </a:solidFill>
                <a:latin typeface="Meiryo UI"/>
                <a:cs typeface="Meiryo UI"/>
              </a:rPr>
              <a:t>教育支援課</a:t>
            </a:r>
            <a:endParaRPr sz="2150" dirty="0">
              <a:latin typeface="Meiryo UI"/>
              <a:cs typeface="Meiryo UI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C0EC2EF-997C-26D3-574F-36D1869AC1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1846">
            <a:off x="833206" y="3647244"/>
            <a:ext cx="1390200" cy="91399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6964517-36B1-8686-4DCA-D148DA9978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0545">
            <a:off x="8278569" y="3070573"/>
            <a:ext cx="1506818" cy="812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779" y="151894"/>
            <a:ext cx="5060950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5" dirty="0"/>
              <a:t>１．文教大学大学院奨学金とは</a:t>
            </a:r>
          </a:p>
        </p:txBody>
      </p:sp>
      <p:sp>
        <p:nvSpPr>
          <p:cNvPr id="3" name="object 3"/>
          <p:cNvSpPr/>
          <p:nvPr/>
        </p:nvSpPr>
        <p:spPr>
          <a:xfrm>
            <a:off x="412889" y="208788"/>
            <a:ext cx="77470" cy="407670"/>
          </a:xfrm>
          <a:custGeom>
            <a:avLst/>
            <a:gdLst/>
            <a:ahLst/>
            <a:cxnLst/>
            <a:rect l="l" t="t" r="r" b="b"/>
            <a:pathLst>
              <a:path w="77470" h="407670">
                <a:moveTo>
                  <a:pt x="76962" y="407669"/>
                </a:moveTo>
                <a:lnTo>
                  <a:pt x="76962" y="0"/>
                </a:lnTo>
                <a:lnTo>
                  <a:pt x="0" y="0"/>
                </a:lnTo>
                <a:lnTo>
                  <a:pt x="0" y="407669"/>
                </a:lnTo>
                <a:lnTo>
                  <a:pt x="76962" y="40766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33057" y="663702"/>
            <a:ext cx="10149840" cy="290195"/>
            <a:chOff x="233057" y="663702"/>
            <a:chExt cx="10149840" cy="2901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057" y="663702"/>
              <a:ext cx="10102595" cy="2899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0301" y="679704"/>
              <a:ext cx="10102850" cy="27940"/>
            </a:xfrm>
            <a:custGeom>
              <a:avLst/>
              <a:gdLst/>
              <a:ahLst/>
              <a:cxnLst/>
              <a:rect l="l" t="t" r="r" b="b"/>
              <a:pathLst>
                <a:path w="10102850" h="27940">
                  <a:moveTo>
                    <a:pt x="10102596" y="27431"/>
                  </a:moveTo>
                  <a:lnTo>
                    <a:pt x="10102596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10102596" y="27431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27100" y="1014189"/>
            <a:ext cx="7162800" cy="561903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175"/>
              </a:lnSpc>
              <a:spcBef>
                <a:spcPts val="114"/>
              </a:spcBef>
            </a:pPr>
            <a:r>
              <a:rPr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【対象者】</a:t>
            </a:r>
            <a:endParaRPr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3365">
              <a:lnSpc>
                <a:spcPts val="2785"/>
              </a:lnSpc>
              <a:tabLst>
                <a:tab pos="1607820" algn="l"/>
              </a:tabLst>
            </a:pPr>
            <a:r>
              <a:rPr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大学</a:t>
            </a:r>
            <a:r>
              <a:rPr sz="2200" spc="-5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院</a:t>
            </a:r>
            <a:r>
              <a:rPr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修士課程</a:t>
            </a:r>
            <a:r>
              <a:rPr lang="en-US" altLang="ja-JP"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1</a:t>
            </a:r>
            <a:r>
              <a:rPr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年および博士後期課程</a:t>
            </a:r>
            <a:r>
              <a:rPr lang="en-US" altLang="ja-JP"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1</a:t>
            </a:r>
            <a:r>
              <a:rPr sz="2200" spc="-5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年</a:t>
            </a:r>
            <a:endParaRPr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3365">
              <a:lnSpc>
                <a:spcPts val="3090"/>
              </a:lnSpc>
            </a:pPr>
            <a:r>
              <a:rPr sz="2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（</a:t>
            </a:r>
            <a:r>
              <a:rPr sz="2200" dirty="0" err="1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注）</a:t>
            </a:r>
            <a:r>
              <a:rPr sz="2200" spc="-15" dirty="0" err="1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留学生のうち、在留資格「留学</a:t>
            </a:r>
            <a:r>
              <a:rPr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」</a:t>
            </a:r>
            <a:r>
              <a:rPr lang="ja-JP" altLang="en-US"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を有する方</a:t>
            </a:r>
            <a:r>
              <a:rPr sz="2200" spc="-15" dirty="0" err="1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は対象外</a:t>
            </a:r>
            <a:endParaRPr lang="en-US" sz="2200" spc="-15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3365">
              <a:lnSpc>
                <a:spcPts val="1500"/>
              </a:lnSpc>
            </a:pPr>
            <a:endParaRPr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12700"/>
            <a:r>
              <a:rPr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【概要】</a:t>
            </a:r>
            <a:endParaRPr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7810">
              <a:lnSpc>
                <a:spcPts val="3140"/>
              </a:lnSpc>
            </a:pPr>
            <a:r>
              <a:rPr sz="22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・</a:t>
            </a:r>
            <a:r>
              <a:rPr sz="2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単年度</a:t>
            </a:r>
            <a:r>
              <a:rPr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ごとに出願を行う奨学金</a:t>
            </a:r>
            <a:endParaRPr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7810">
              <a:lnSpc>
                <a:spcPts val="3395"/>
              </a:lnSpc>
              <a:spcBef>
                <a:spcPts val="100"/>
              </a:spcBef>
            </a:pPr>
            <a:r>
              <a:rPr sz="22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・</a:t>
            </a:r>
            <a:r>
              <a:rPr sz="2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給付</a:t>
            </a:r>
            <a:r>
              <a:rPr sz="2200" spc="-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奨学金</a:t>
            </a:r>
            <a:r>
              <a:rPr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（貸与と異なり返還の義務なし</a:t>
            </a:r>
            <a:r>
              <a:rPr sz="2200" spc="-5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）</a:t>
            </a:r>
            <a:endParaRPr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7810">
              <a:lnSpc>
                <a:spcPts val="3375"/>
              </a:lnSpc>
            </a:pPr>
            <a:r>
              <a:rPr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・日本学生支援機構との併用可</a:t>
            </a:r>
            <a:endParaRPr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7810">
              <a:lnSpc>
                <a:spcPts val="3445"/>
              </a:lnSpc>
            </a:pPr>
            <a:r>
              <a:rPr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・但し、</a:t>
            </a:r>
            <a:r>
              <a:rPr sz="2200" spc="-15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他の「給付」奨学金との併給は不可</a:t>
            </a:r>
            <a:endParaRPr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1237615">
              <a:lnSpc>
                <a:spcPts val="3445"/>
              </a:lnSpc>
            </a:pPr>
            <a:r>
              <a:rPr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（</a:t>
            </a:r>
            <a:r>
              <a:rPr sz="2200" spc="-10" dirty="0" err="1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地方公共団体奨学金など</a:t>
            </a:r>
            <a:r>
              <a:rPr sz="2200" spc="-5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）</a:t>
            </a:r>
            <a:endParaRPr lang="en-US" sz="2200" spc="-5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1237615">
              <a:lnSpc>
                <a:spcPts val="1500"/>
              </a:lnSpc>
            </a:pPr>
            <a:endParaRPr lang="en-US" sz="2200" spc="-5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12700"/>
            <a:r>
              <a:rPr lang="en-US" altLang="ja-JP"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【</a:t>
            </a:r>
            <a:r>
              <a:rPr lang="ja-JP" altLang="en-US"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奨学金額</a:t>
            </a:r>
            <a:r>
              <a:rPr lang="en-US" altLang="ja-JP"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】</a:t>
            </a:r>
            <a:endParaRPr lang="ja-JP" altLang="en-US"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7810">
              <a:lnSpc>
                <a:spcPts val="3140"/>
              </a:lnSpc>
            </a:pPr>
            <a:r>
              <a:rPr lang="ja-JP" altLang="en-US" sz="22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・</a:t>
            </a:r>
            <a:r>
              <a:rPr lang="ja-JP" altLang="en-US"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年間授業料の全額に相当する金額</a:t>
            </a:r>
            <a:endParaRPr lang="ja-JP" altLang="en-US"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7810">
              <a:lnSpc>
                <a:spcPts val="3395"/>
              </a:lnSpc>
              <a:spcBef>
                <a:spcPts val="100"/>
              </a:spcBef>
            </a:pPr>
            <a:r>
              <a:rPr lang="ja-JP" altLang="en-US" sz="22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・</a:t>
            </a:r>
            <a:r>
              <a:rPr lang="ja-JP" altLang="en-US"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年間授業料の一部に相当する金額</a:t>
            </a:r>
            <a:endParaRPr lang="ja-JP" altLang="en-US"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257810">
              <a:lnSpc>
                <a:spcPts val="3375"/>
              </a:lnSpc>
            </a:pPr>
            <a:r>
              <a:rPr lang="ja-JP" altLang="en-US"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　</a:t>
            </a:r>
            <a:r>
              <a:rPr lang="ja-JP" altLang="en-US"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→</a:t>
            </a:r>
            <a:r>
              <a:rPr lang="ja-JP" altLang="en-US"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授業料の半額、</a:t>
            </a:r>
            <a:r>
              <a:rPr lang="en-US" altLang="ja-JP"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1/3</a:t>
            </a:r>
            <a:r>
              <a:rPr lang="ja-JP" altLang="en-US" sz="22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、</a:t>
            </a:r>
            <a:r>
              <a:rPr lang="en-US" altLang="ja-JP"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1/4</a:t>
            </a:r>
            <a:r>
              <a:rPr lang="ja-JP" altLang="en-US" sz="22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、○万</a:t>
            </a:r>
            <a:r>
              <a:rPr lang="ja-JP" altLang="en-US" sz="2200" spc="-5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円　等</a:t>
            </a:r>
            <a:endParaRPr lang="ja-JP" altLang="en-US" sz="2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057" y="7170419"/>
            <a:ext cx="2174748" cy="18211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86089" y="230886"/>
            <a:ext cx="1693164" cy="399288"/>
          </a:xfrm>
          <a:prstGeom prst="rect">
            <a:avLst/>
          </a:prstGeom>
        </p:spPr>
      </p:pic>
      <p:pic>
        <p:nvPicPr>
          <p:cNvPr id="11" name="図 10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B0C7498-1ADB-B96A-F156-77593EFFEF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0" y="2852875"/>
            <a:ext cx="4395938" cy="43959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779" y="151894"/>
            <a:ext cx="3807460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5" dirty="0"/>
              <a:t>２．選考方法・選考基準</a:t>
            </a:r>
          </a:p>
        </p:txBody>
      </p:sp>
      <p:sp>
        <p:nvSpPr>
          <p:cNvPr id="3" name="object 3"/>
          <p:cNvSpPr/>
          <p:nvPr/>
        </p:nvSpPr>
        <p:spPr>
          <a:xfrm>
            <a:off x="412889" y="208788"/>
            <a:ext cx="77470" cy="407670"/>
          </a:xfrm>
          <a:custGeom>
            <a:avLst/>
            <a:gdLst/>
            <a:ahLst/>
            <a:cxnLst/>
            <a:rect l="l" t="t" r="r" b="b"/>
            <a:pathLst>
              <a:path w="77470" h="407670">
                <a:moveTo>
                  <a:pt x="76962" y="407669"/>
                </a:moveTo>
                <a:lnTo>
                  <a:pt x="76962" y="0"/>
                </a:lnTo>
                <a:lnTo>
                  <a:pt x="0" y="0"/>
                </a:lnTo>
                <a:lnTo>
                  <a:pt x="0" y="407669"/>
                </a:lnTo>
                <a:lnTo>
                  <a:pt x="76962" y="40766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80301" y="679704"/>
            <a:ext cx="10102850" cy="304165"/>
            <a:chOff x="280301" y="679704"/>
            <a:chExt cx="10102850" cy="3041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301" y="693420"/>
              <a:ext cx="10102595" cy="2899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0301" y="679704"/>
              <a:ext cx="10102850" cy="27940"/>
            </a:xfrm>
            <a:custGeom>
              <a:avLst/>
              <a:gdLst/>
              <a:ahLst/>
              <a:cxnLst/>
              <a:rect l="l" t="t" r="r" b="b"/>
              <a:pathLst>
                <a:path w="10102850" h="27940">
                  <a:moveTo>
                    <a:pt x="10102596" y="27431"/>
                  </a:moveTo>
                  <a:lnTo>
                    <a:pt x="10102596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10102596" y="27431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06600" y="1190625"/>
            <a:ext cx="8849995" cy="4171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15" dirty="0">
                <a:solidFill>
                  <a:schemeClr val="tx1"/>
                </a:solidFill>
                <a:latin typeface="ＭＳ Ｐゴシック"/>
                <a:cs typeface="ＭＳ Ｐゴシック"/>
              </a:rPr>
              <a:t>【選考】</a:t>
            </a:r>
            <a:endParaRPr sz="2400" dirty="0">
              <a:solidFill>
                <a:schemeClr val="tx1"/>
              </a:solidFill>
              <a:latin typeface="ＭＳ Ｐゴシック"/>
              <a:cs typeface="ＭＳ Ｐゴシック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15" dirty="0">
                <a:solidFill>
                  <a:schemeClr val="tx1"/>
                </a:solidFill>
                <a:latin typeface="ＭＳ Ｐゴシック"/>
                <a:cs typeface="ＭＳ Ｐゴシック"/>
              </a:rPr>
              <a:t>「文教大学大学院奨学金規程」に基づき行う</a:t>
            </a:r>
            <a:endParaRPr sz="2400" dirty="0">
              <a:solidFill>
                <a:schemeClr val="tx1"/>
              </a:solidFill>
              <a:latin typeface="ＭＳ Ｐゴシック"/>
              <a:cs typeface="ＭＳ Ｐゴシック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400" dirty="0">
                <a:solidFill>
                  <a:schemeClr val="tx1"/>
                </a:solidFill>
                <a:latin typeface="ＭＳ ゴシック"/>
                <a:cs typeface="ＭＳ ゴシック"/>
              </a:rPr>
              <a:t>⇒</a:t>
            </a:r>
            <a:r>
              <a:rPr sz="2400" spc="-10" dirty="0" err="1">
                <a:solidFill>
                  <a:schemeClr val="tx1"/>
                </a:solidFill>
                <a:latin typeface="ＭＳ Ｐゴシック"/>
                <a:cs typeface="ＭＳ Ｐゴシック"/>
              </a:rPr>
              <a:t>書類選考・面接選考（必要に応じて実施</a:t>
            </a:r>
            <a:r>
              <a:rPr sz="2400" spc="-50" dirty="0">
                <a:solidFill>
                  <a:schemeClr val="tx1"/>
                </a:solidFill>
                <a:latin typeface="ＭＳ Ｐゴシック"/>
                <a:cs typeface="ＭＳ Ｐゴシック"/>
              </a:rPr>
              <a:t>）</a:t>
            </a:r>
            <a:endParaRPr lang="en-US" sz="2400" spc="-50" dirty="0">
              <a:solidFill>
                <a:schemeClr val="tx1"/>
              </a:solidFill>
              <a:latin typeface="ＭＳ Ｐゴシック"/>
              <a:cs typeface="ＭＳ Ｐゴシック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endParaRPr sz="2400" dirty="0">
              <a:solidFill>
                <a:schemeClr val="tx1"/>
              </a:solidFill>
              <a:latin typeface="ＭＳ Ｐゴシック"/>
              <a:cs typeface="ＭＳ Ｐゴシック"/>
            </a:endParaRPr>
          </a:p>
          <a:p>
            <a:pPr marL="12700">
              <a:lnSpc>
                <a:spcPct val="100000"/>
              </a:lnSpc>
            </a:pPr>
            <a:r>
              <a:rPr sz="2400" spc="-15" dirty="0">
                <a:solidFill>
                  <a:schemeClr val="tx1"/>
                </a:solidFill>
                <a:latin typeface="ＭＳ Ｐゴシック"/>
                <a:cs typeface="ＭＳ Ｐゴシック"/>
              </a:rPr>
              <a:t>【基準】</a:t>
            </a:r>
            <a:endParaRPr sz="2400" dirty="0">
              <a:solidFill>
                <a:schemeClr val="tx1"/>
              </a:solidFill>
              <a:latin typeface="ＭＳ Ｐゴシック"/>
              <a:cs typeface="ＭＳ Ｐゴシック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400" spc="-15" dirty="0">
                <a:latin typeface="ＭＳ Ｐゴシック"/>
                <a:cs typeface="ＭＳ Ｐゴシック"/>
              </a:rPr>
              <a:t>「人物・学力」ともに優秀で、「健康」であり</a:t>
            </a:r>
            <a:endParaRPr sz="2400" dirty="0">
              <a:latin typeface="ＭＳ Ｐゴシック"/>
              <a:cs typeface="ＭＳ Ｐゴシック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400" spc="-15" dirty="0">
                <a:latin typeface="ＭＳ Ｐゴシック"/>
                <a:cs typeface="ＭＳ Ｐゴシック"/>
              </a:rPr>
              <a:t>「学資の支弁が困難」である者</a:t>
            </a:r>
            <a:endParaRPr sz="2400" dirty="0">
              <a:latin typeface="ＭＳ Ｐゴシック"/>
              <a:cs typeface="ＭＳ Ｐゴシック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2400" dirty="0">
                <a:latin typeface="ＭＳ ゴシック"/>
                <a:cs typeface="ＭＳ ゴシック"/>
              </a:rPr>
              <a:t>⇒</a:t>
            </a:r>
            <a:r>
              <a:rPr sz="2400" spc="-10" dirty="0">
                <a:latin typeface="ＭＳ Ｐゴシック"/>
                <a:cs typeface="ＭＳ Ｐゴシック"/>
              </a:rPr>
              <a:t>つまりは、「人物・学力・健康・家計」の</a:t>
            </a:r>
            <a:r>
              <a:rPr sz="2400" dirty="0">
                <a:latin typeface="Calibri"/>
                <a:cs typeface="Calibri"/>
              </a:rPr>
              <a:t>4</a:t>
            </a:r>
            <a:r>
              <a:rPr sz="2400" spc="-25" dirty="0">
                <a:latin typeface="ＭＳ Ｐゴシック"/>
                <a:cs typeface="ＭＳ Ｐゴシック"/>
              </a:rPr>
              <a:t>項目を</a:t>
            </a:r>
            <a:endParaRPr sz="2400" dirty="0">
              <a:latin typeface="ＭＳ Ｐゴシック"/>
              <a:cs typeface="ＭＳ Ｐゴシック"/>
            </a:endParaRPr>
          </a:p>
          <a:p>
            <a:pPr marL="303530">
              <a:lnSpc>
                <a:spcPct val="100000"/>
              </a:lnSpc>
              <a:spcBef>
                <a:spcPts val="1295"/>
              </a:spcBef>
            </a:pPr>
            <a:r>
              <a:rPr sz="2400" spc="-15" dirty="0">
                <a:latin typeface="ＭＳ Ｐゴシック"/>
                <a:cs typeface="ＭＳ Ｐゴシック"/>
              </a:rPr>
              <a:t>「選考基準」として対象者を選定</a:t>
            </a:r>
            <a:endParaRPr sz="2400" dirty="0">
              <a:latin typeface="ＭＳ Ｐゴシック"/>
              <a:cs typeface="ＭＳ Ｐゴシック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057" y="7170419"/>
            <a:ext cx="2174748" cy="18211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86089" y="230886"/>
            <a:ext cx="1693164" cy="399288"/>
          </a:xfrm>
          <a:prstGeom prst="rect">
            <a:avLst/>
          </a:prstGeom>
        </p:spPr>
      </p:pic>
      <p:pic>
        <p:nvPicPr>
          <p:cNvPr id="11" name="図 10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7F8155B-EE14-061A-8628-3A48E18B50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40" y="3781425"/>
            <a:ext cx="3902456" cy="33750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103" y="7158228"/>
            <a:ext cx="2197607" cy="2026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7541" y="151894"/>
            <a:ext cx="3141980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３．出願方法と手順</a:t>
            </a:r>
          </a:p>
        </p:txBody>
      </p:sp>
      <p:sp>
        <p:nvSpPr>
          <p:cNvPr id="4" name="object 4"/>
          <p:cNvSpPr/>
          <p:nvPr/>
        </p:nvSpPr>
        <p:spPr>
          <a:xfrm>
            <a:off x="412889" y="208788"/>
            <a:ext cx="77470" cy="407670"/>
          </a:xfrm>
          <a:custGeom>
            <a:avLst/>
            <a:gdLst/>
            <a:ahLst/>
            <a:cxnLst/>
            <a:rect l="l" t="t" r="r" b="b"/>
            <a:pathLst>
              <a:path w="77470" h="407670">
                <a:moveTo>
                  <a:pt x="76962" y="407669"/>
                </a:moveTo>
                <a:lnTo>
                  <a:pt x="76962" y="0"/>
                </a:lnTo>
                <a:lnTo>
                  <a:pt x="0" y="0"/>
                </a:lnTo>
                <a:lnTo>
                  <a:pt x="0" y="407669"/>
                </a:lnTo>
                <a:lnTo>
                  <a:pt x="76962" y="40766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80301" y="679704"/>
            <a:ext cx="10102850" cy="304165"/>
            <a:chOff x="280301" y="679704"/>
            <a:chExt cx="10102850" cy="3041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301" y="693420"/>
              <a:ext cx="10102595" cy="2899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80301" y="679704"/>
              <a:ext cx="10102850" cy="27940"/>
            </a:xfrm>
            <a:custGeom>
              <a:avLst/>
              <a:gdLst/>
              <a:ahLst/>
              <a:cxnLst/>
              <a:rect l="l" t="t" r="r" b="b"/>
              <a:pathLst>
                <a:path w="10102850" h="27940">
                  <a:moveTo>
                    <a:pt x="10102596" y="27431"/>
                  </a:moveTo>
                  <a:lnTo>
                    <a:pt x="10102596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10102596" y="27431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86089" y="230886"/>
            <a:ext cx="1693164" cy="39928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12082" y="1492034"/>
            <a:ext cx="9469235" cy="155234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0325">
              <a:lnSpc>
                <a:spcPts val="1975"/>
              </a:lnSpc>
            </a:pPr>
            <a:r>
              <a:rPr sz="1800" spc="-5" dirty="0" err="1">
                <a:latin typeface="ＭＳ Ｐゴシック"/>
                <a:cs typeface="ＭＳ Ｐゴシック"/>
              </a:rPr>
              <a:t>出願書類を不備なく整え</a:t>
            </a:r>
            <a:r>
              <a:rPr sz="1800" spc="-5" dirty="0">
                <a:latin typeface="ＭＳ Ｐゴシック"/>
                <a:cs typeface="ＭＳ Ｐゴシック"/>
              </a:rPr>
              <a:t>、「</a:t>
            </a:r>
            <a:r>
              <a:rPr lang="ja-JP" altLang="en-US" sz="1800" spc="-5" dirty="0">
                <a:latin typeface="ＭＳ Ｐゴシック"/>
                <a:cs typeface="ＭＳ Ｐゴシック"/>
              </a:rPr>
              <a:t>所属校舎の学生課</a:t>
            </a:r>
            <a:r>
              <a:rPr lang="en-US" altLang="ja-JP" sz="1800" spc="-5" dirty="0">
                <a:latin typeface="ＭＳ Ｐゴシック"/>
                <a:cs typeface="ＭＳ Ｐゴシック"/>
              </a:rPr>
              <a:t>/</a:t>
            </a:r>
            <a:r>
              <a:rPr lang="ja-JP" altLang="en-US" sz="1800" spc="-5" dirty="0">
                <a:latin typeface="ＭＳ Ｐゴシック"/>
                <a:cs typeface="ＭＳ Ｐゴシック"/>
              </a:rPr>
              <a:t>教育支援課</a:t>
            </a:r>
            <a:r>
              <a:rPr sz="1800" spc="-5" dirty="0">
                <a:latin typeface="ＭＳ Ｐゴシック"/>
                <a:cs typeface="ＭＳ Ｐゴシック"/>
              </a:rPr>
              <a:t>」</a:t>
            </a:r>
            <a:r>
              <a:rPr sz="1800" spc="-5" dirty="0" err="1">
                <a:latin typeface="ＭＳ Ｐゴシック"/>
                <a:cs typeface="ＭＳ Ｐゴシック"/>
              </a:rPr>
              <a:t>へ提出する</a:t>
            </a:r>
            <a:endParaRPr sz="1800" dirty="0">
              <a:latin typeface="ＭＳ Ｐゴシック"/>
              <a:cs typeface="ＭＳ Ｐゴシック"/>
            </a:endParaRPr>
          </a:p>
          <a:p>
            <a:pPr marL="102870">
              <a:lnSpc>
                <a:spcPts val="2095"/>
              </a:lnSpc>
              <a:spcBef>
                <a:spcPts val="430"/>
              </a:spcBef>
            </a:pPr>
            <a:r>
              <a:rPr sz="1800" dirty="0">
                <a:latin typeface="ＭＳ Ｐゴシック"/>
                <a:cs typeface="ＭＳ Ｐゴシック"/>
              </a:rPr>
              <a:t>１．任意の封筒（角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sz="1800" dirty="0">
                <a:latin typeface="ＭＳ Ｐゴシック"/>
                <a:cs typeface="ＭＳ Ｐゴシック"/>
              </a:rPr>
              <a:t>サイズ）</a:t>
            </a:r>
            <a:r>
              <a:rPr sz="1800" spc="-10" dirty="0">
                <a:latin typeface="ＭＳ Ｐゴシック"/>
                <a:cs typeface="ＭＳ Ｐゴシック"/>
              </a:rPr>
              <a:t>を用意し、</a:t>
            </a:r>
            <a:r>
              <a:rPr sz="1800" dirty="0">
                <a:latin typeface="ＭＳ ゴシック"/>
                <a:cs typeface="ＭＳ ゴシック"/>
              </a:rPr>
              <a:t>「</a:t>
            </a:r>
            <a:r>
              <a:rPr sz="1800" dirty="0">
                <a:latin typeface="ＭＳ Ｐゴシック"/>
                <a:cs typeface="ＭＳ Ｐゴシック"/>
              </a:rPr>
              <a:t>出願ラベル（必要事項を記入）</a:t>
            </a:r>
            <a:r>
              <a:rPr sz="1800" spc="-10" dirty="0">
                <a:latin typeface="ＭＳ Ｐゴシック"/>
                <a:cs typeface="ＭＳ Ｐゴシック"/>
              </a:rPr>
              <a:t>」を封筒表面に貼付</a:t>
            </a:r>
            <a:endParaRPr sz="1800" dirty="0">
              <a:latin typeface="ＭＳ Ｐゴシック"/>
              <a:cs typeface="ＭＳ Ｐゴシック"/>
            </a:endParaRPr>
          </a:p>
          <a:p>
            <a:pPr marL="114300">
              <a:lnSpc>
                <a:spcPct val="100000"/>
              </a:lnSpc>
              <a:spcBef>
                <a:spcPts val="405"/>
              </a:spcBef>
            </a:pPr>
            <a:r>
              <a:rPr sz="1800" dirty="0">
                <a:latin typeface="ＭＳ Ｐゴシック"/>
                <a:cs typeface="ＭＳ Ｐゴシック"/>
              </a:rPr>
              <a:t>２．出願書類を「上記１」の封筒（角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sz="1800" dirty="0">
                <a:latin typeface="ＭＳ Ｐゴシック"/>
                <a:cs typeface="ＭＳ Ｐゴシック"/>
              </a:rPr>
              <a:t>）に封入（糊付け</a:t>
            </a:r>
            <a:r>
              <a:rPr sz="1800" spc="-50" dirty="0">
                <a:latin typeface="ＭＳ Ｐゴシック"/>
                <a:cs typeface="ＭＳ Ｐゴシック"/>
              </a:rPr>
              <a:t>）</a:t>
            </a:r>
            <a:endParaRPr sz="1800" dirty="0">
              <a:latin typeface="ＭＳ Ｐゴシック"/>
              <a:cs typeface="ＭＳ Ｐゴシック"/>
            </a:endParaRPr>
          </a:p>
          <a:p>
            <a:pPr marL="114300">
              <a:lnSpc>
                <a:spcPct val="100000"/>
              </a:lnSpc>
              <a:spcBef>
                <a:spcPts val="620"/>
              </a:spcBef>
            </a:pPr>
            <a:r>
              <a:rPr sz="1800" dirty="0">
                <a:latin typeface="ＭＳ Ｐゴシック"/>
                <a:cs typeface="ＭＳ Ｐゴシック"/>
              </a:rPr>
              <a:t>３．出願書類を封入した封筒ごと</a:t>
            </a:r>
            <a:r>
              <a:rPr lang="ja-JP" altLang="en-US" sz="1800" dirty="0">
                <a:latin typeface="ＭＳ Ｐゴシック"/>
                <a:cs typeface="ＭＳ Ｐゴシック"/>
              </a:rPr>
              <a:t>、</a:t>
            </a:r>
            <a:r>
              <a:rPr lang="ja-JP" altLang="en-US" sz="1800"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所属校舎窓口へ提出または</a:t>
            </a:r>
            <a:r>
              <a:rPr sz="1800" b="1" dirty="0" err="1">
                <a:solidFill>
                  <a:srgbClr val="FF0000"/>
                </a:solidFill>
                <a:latin typeface="ＭＳ Ｐゴシック"/>
                <a:cs typeface="ＭＳ Ｐゴシック"/>
              </a:rPr>
              <a:t>レターパック（追跡番号を必ず控える）</a:t>
            </a:r>
            <a:r>
              <a:rPr sz="1800" b="1" spc="-20" dirty="0" err="1">
                <a:solidFill>
                  <a:srgbClr val="FF0000"/>
                </a:solidFill>
                <a:latin typeface="ＭＳ Ｐゴシック"/>
                <a:cs typeface="ＭＳ Ｐゴシック"/>
              </a:rPr>
              <a:t>で郵送</a:t>
            </a:r>
            <a:endParaRPr sz="1800" b="1" dirty="0">
              <a:solidFill>
                <a:srgbClr val="FF0000"/>
              </a:solidFill>
              <a:latin typeface="ＭＳ Ｐゴシック"/>
              <a:cs typeface="ＭＳ Ｐゴシック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06EB471B-2255-CEBF-DE60-C97E9D0C7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292166"/>
              </p:ext>
            </p:extLst>
          </p:nvPr>
        </p:nvGraphicFramePr>
        <p:xfrm>
          <a:off x="810017" y="3201916"/>
          <a:ext cx="8970507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682">
                  <a:extLst>
                    <a:ext uri="{9D8B030D-6E8A-4147-A177-3AD203B41FA5}">
                      <a16:colId xmlns:a16="http://schemas.microsoft.com/office/drawing/2014/main" val="6162688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041400442"/>
                    </a:ext>
                  </a:extLst>
                </a:gridCol>
                <a:gridCol w="4129025">
                  <a:extLst>
                    <a:ext uri="{9D8B030D-6E8A-4147-A177-3AD203B41FA5}">
                      <a16:colId xmlns:a16="http://schemas.microsoft.com/office/drawing/2014/main" val="3122704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対象者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提出先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送付住所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80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zh-CN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越谷校舎所属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zh-CN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越谷学生課</a:t>
                      </a:r>
                    </a:p>
                    <a:p>
                      <a:r>
                        <a:rPr kumimoji="1" lang="zh-CN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大学院奨学金担当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zh-TW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〒</a:t>
                      </a:r>
                      <a:r>
                        <a:rPr kumimoji="1" lang="en-US" altLang="zh-TW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343-8511</a:t>
                      </a:r>
                    </a:p>
                    <a:p>
                      <a:r>
                        <a:rPr kumimoji="1" lang="zh-TW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埼玉県越谷市南荻島</a:t>
                      </a:r>
                      <a:r>
                        <a:rPr kumimoji="1" lang="en-US" altLang="zh-TW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3337</a:t>
                      </a:r>
                    </a:p>
                    <a:p>
                      <a:r>
                        <a:rPr kumimoji="1" lang="zh-TW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文教大学 越谷学生課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9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zh-CN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湘南校舎所属</a:t>
                      </a:r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zh-CN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湘南教育支援課</a:t>
                      </a:r>
                    </a:p>
                    <a:p>
                      <a:r>
                        <a:rPr kumimoji="1" lang="zh-CN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大学院奨学金担当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〒</a:t>
                      </a:r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253-8550</a:t>
                      </a:r>
                    </a:p>
                    <a:p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神奈川県茅ヶ崎市行谷</a:t>
                      </a:r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1100</a:t>
                      </a:r>
                    </a:p>
                    <a:p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文教大学 湘南教育支援課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89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東京あだち校舎所属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東京あだち教育支援課</a:t>
                      </a:r>
                    </a:p>
                    <a:p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大学院奨学金担当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〒</a:t>
                      </a:r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121-8577</a:t>
                      </a:r>
                    </a:p>
                    <a:p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東京都足立区花畑</a:t>
                      </a:r>
                      <a:r>
                        <a:rPr kumimoji="1" lang="en-US" altLang="ja-JP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5-6-1</a:t>
                      </a:r>
                    </a:p>
                    <a:p>
                      <a:r>
                        <a:rPr kumimoji="1" lang="ja-JP" altLang="en-US" b="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文教大学 東京あだち教育支援課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931706"/>
                  </a:ext>
                </a:extLst>
              </a:tr>
            </a:tbl>
          </a:graphicData>
        </a:graphic>
      </p:graphicFrame>
      <p:sp>
        <p:nvSpPr>
          <p:cNvPr id="11" name="object 13">
            <a:extLst>
              <a:ext uri="{FF2B5EF4-FFF2-40B4-BE49-F238E27FC236}">
                <a16:creationId xmlns:a16="http://schemas.microsoft.com/office/drawing/2014/main" id="{B4915BD2-E50A-9057-FE70-131720F8C7D3}"/>
              </a:ext>
            </a:extLst>
          </p:cNvPr>
          <p:cNvSpPr txBox="1"/>
          <p:nvPr/>
        </p:nvSpPr>
        <p:spPr>
          <a:xfrm>
            <a:off x="841767" y="6354120"/>
            <a:ext cx="805116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4470" marR="5080" indent="-190500"/>
            <a:r>
              <a:rPr lang="ja-JP" altLang="en-US" sz="1600" b="1" spc="-1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HGP創英角ｺﾞｼｯｸUB"/>
              </a:rPr>
              <a:t>期限厳守！　</a:t>
            </a:r>
            <a:r>
              <a:rPr lang="ja-JP" altLang="en-US" sz="1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提出期限後は、理由を問わず出願を認めません。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421C2240-B73E-6071-0BB8-74C5F513F6E1}"/>
              </a:ext>
            </a:extLst>
          </p:cNvPr>
          <p:cNvSpPr txBox="1"/>
          <p:nvPr/>
        </p:nvSpPr>
        <p:spPr>
          <a:xfrm>
            <a:off x="2070100" y="996324"/>
            <a:ext cx="7086600" cy="35387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635"/>
              </a:lnSpc>
              <a:spcBef>
                <a:spcPts val="125"/>
              </a:spcBef>
            </a:pPr>
            <a:r>
              <a:rPr sz="2800"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【</a:t>
            </a:r>
            <a:r>
              <a:rPr sz="2800" b="1" dirty="0" err="1">
                <a:solidFill>
                  <a:srgbClr val="FF0000"/>
                </a:solidFill>
                <a:latin typeface="ＭＳ Ｐゴシック"/>
                <a:cs typeface="ＭＳ Ｐゴシック"/>
              </a:rPr>
              <a:t>提出</a:t>
            </a:r>
            <a:r>
              <a:rPr sz="2800"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：</a:t>
            </a:r>
            <a:r>
              <a:rPr lang="ja-JP" altLang="en-US" sz="28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altLang="ja-JP" sz="2800" b="1" dirty="0">
                <a:solidFill>
                  <a:srgbClr val="FF0000"/>
                </a:solidFill>
                <a:latin typeface="Calibri"/>
                <a:cs typeface="Calibri"/>
              </a:rPr>
              <a:t>9</a:t>
            </a:r>
            <a:r>
              <a:rPr lang="ja-JP" altLang="en-US" sz="2800"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月</a:t>
            </a:r>
            <a:r>
              <a:rPr lang="en-US" altLang="ja-JP" sz="2800" b="1" dirty="0">
                <a:solidFill>
                  <a:srgbClr val="FF0000"/>
                </a:solidFill>
                <a:latin typeface="Calibri"/>
                <a:cs typeface="Calibri"/>
              </a:rPr>
              <a:t>18</a:t>
            </a:r>
            <a:r>
              <a:rPr lang="ja-JP" altLang="en-US" sz="2800"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日（金） ～</a:t>
            </a:r>
            <a:r>
              <a:rPr lang="en-US" altLang="ja-JP" sz="2800" b="1" dirty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  <a:r>
              <a:rPr sz="2800"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月</a:t>
            </a:r>
            <a:r>
              <a:rPr lang="en-US" altLang="ja-JP" sz="2800" b="1" dirty="0">
                <a:solidFill>
                  <a:srgbClr val="FF0000"/>
                </a:solidFill>
                <a:latin typeface="Calibri"/>
                <a:cs typeface="Calibri"/>
              </a:rPr>
              <a:t>8</a:t>
            </a:r>
            <a:r>
              <a:rPr sz="2800"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日（</a:t>
            </a:r>
            <a:r>
              <a:rPr lang="ja-JP" altLang="en-US" sz="2800"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木</a:t>
            </a:r>
            <a:r>
              <a:rPr sz="2800"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）</a:t>
            </a:r>
            <a:r>
              <a:rPr sz="2800" b="1" spc="-80" dirty="0">
                <a:solidFill>
                  <a:srgbClr val="FF0000"/>
                </a:solidFill>
                <a:latin typeface="ＭＳ Ｐゴシック"/>
                <a:cs typeface="ＭＳ Ｐゴシック"/>
              </a:rPr>
              <a:t> </a:t>
            </a:r>
            <a:r>
              <a:rPr sz="2800" b="1" spc="-50" dirty="0">
                <a:solidFill>
                  <a:srgbClr val="FF0000"/>
                </a:solidFill>
                <a:latin typeface="ＭＳ Ｐゴシック"/>
                <a:cs typeface="ＭＳ Ｐゴシック"/>
              </a:rPr>
              <a:t>】</a:t>
            </a:r>
            <a:endParaRPr lang="en-US" sz="2800" b="1" spc="-50" dirty="0">
              <a:solidFill>
                <a:srgbClr val="FF0000"/>
              </a:solidFill>
              <a:latin typeface="ＭＳ Ｐゴシック"/>
              <a:cs typeface="ＭＳ Ｐゴシック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3057" y="7056881"/>
            <a:ext cx="10191750" cy="27940"/>
          </a:xfrm>
          <a:custGeom>
            <a:avLst/>
            <a:gdLst/>
            <a:ahLst/>
            <a:cxnLst/>
            <a:rect l="l" t="t" r="r" b="b"/>
            <a:pathLst>
              <a:path w="10191750" h="27940">
                <a:moveTo>
                  <a:pt x="10191750" y="27431"/>
                </a:moveTo>
                <a:lnTo>
                  <a:pt x="10191750" y="0"/>
                </a:lnTo>
                <a:lnTo>
                  <a:pt x="0" y="0"/>
                </a:lnTo>
                <a:lnTo>
                  <a:pt x="0" y="27431"/>
                </a:lnTo>
                <a:lnTo>
                  <a:pt x="10191750" y="27431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6779" y="151894"/>
            <a:ext cx="3910329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5" dirty="0"/>
              <a:t>４．必要書類と記入方法</a:t>
            </a:r>
          </a:p>
        </p:txBody>
      </p:sp>
      <p:sp>
        <p:nvSpPr>
          <p:cNvPr id="4" name="object 4"/>
          <p:cNvSpPr/>
          <p:nvPr/>
        </p:nvSpPr>
        <p:spPr>
          <a:xfrm>
            <a:off x="412889" y="208788"/>
            <a:ext cx="77470" cy="407670"/>
          </a:xfrm>
          <a:custGeom>
            <a:avLst/>
            <a:gdLst/>
            <a:ahLst/>
            <a:cxnLst/>
            <a:rect l="l" t="t" r="r" b="b"/>
            <a:pathLst>
              <a:path w="77470" h="407670">
                <a:moveTo>
                  <a:pt x="76962" y="407669"/>
                </a:moveTo>
                <a:lnTo>
                  <a:pt x="76962" y="0"/>
                </a:lnTo>
                <a:lnTo>
                  <a:pt x="0" y="0"/>
                </a:lnTo>
                <a:lnTo>
                  <a:pt x="0" y="407669"/>
                </a:lnTo>
                <a:lnTo>
                  <a:pt x="76962" y="40766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80301" y="679704"/>
            <a:ext cx="10102850" cy="304165"/>
            <a:chOff x="280301" y="679704"/>
            <a:chExt cx="10102850" cy="30416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301" y="693420"/>
              <a:ext cx="10102595" cy="2899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80301" y="679704"/>
              <a:ext cx="10102850" cy="27940"/>
            </a:xfrm>
            <a:custGeom>
              <a:avLst/>
              <a:gdLst/>
              <a:ahLst/>
              <a:cxnLst/>
              <a:rect l="l" t="t" r="r" b="b"/>
              <a:pathLst>
                <a:path w="10102850" h="27940">
                  <a:moveTo>
                    <a:pt x="10102596" y="27431"/>
                  </a:moveTo>
                  <a:lnTo>
                    <a:pt x="10102596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10102596" y="27431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99151" y="1264783"/>
            <a:ext cx="9677395" cy="4820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l"/>
            <a:r>
              <a:rPr sz="20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１．「奨学金申込書」・「振込口座届」・ 「出願ラベル」を記入する</a:t>
            </a:r>
            <a:endParaRPr sz="20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spc="-15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</a:t>
            </a:r>
            <a:r>
              <a:rPr spc="-15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＊消せるボールペンは使用不可</a:t>
            </a:r>
            <a:endParaRPr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spc="-1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</a:t>
            </a:r>
            <a:r>
              <a:rPr spc="-1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＊印鑑は全て朱肉用を使用すること(シャチハタ印・スタンプ印は不可</a:t>
            </a:r>
            <a:r>
              <a:rPr spc="-5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）</a:t>
            </a:r>
            <a:endParaRPr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spc="-1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</a:t>
            </a:r>
            <a:endParaRPr lang="en-US" sz="2000" spc="-15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sz="2000" spc="-3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２．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特に項目</a:t>
            </a:r>
            <a:r>
              <a:rPr lang="en-US" altLang="ja-JP" sz="20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4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・</a:t>
            </a:r>
            <a:r>
              <a:rPr lang="en-US" altLang="ja-JP" sz="20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5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・</a:t>
            </a:r>
            <a:r>
              <a:rPr lang="en-US" altLang="ja-JP" sz="20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6</a:t>
            </a:r>
            <a:r>
              <a:rPr lang="ja-JP" altLang="en-US" sz="2000" spc="-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に関しては、最終行までしっかりと書く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spc="-15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</a:t>
            </a:r>
            <a:r>
              <a:rPr lang="ja-JP" altLang="en-US" spc="-15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＊</a:t>
            </a:r>
            <a:r>
              <a:rPr lang="ja-JP" altLang="en-US" spc="-1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当年見込収入は、税込・所得（手取り）</a:t>
            </a:r>
            <a:r>
              <a:rPr lang="ja-JP" altLang="en-US" spc="-15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とは異なる＜収入＞額を</a:t>
            </a:r>
            <a:r>
              <a:rPr lang="ja-JP" altLang="en-US" spc="-2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記入する</a:t>
            </a:r>
            <a:endParaRPr lang="en-US" altLang="ja-JP" spc="-2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spc="-15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＊ </a:t>
            </a:r>
            <a:r>
              <a:rPr lang="ja-JP" altLang="en-US" spc="-3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「奨学金申込書」は、</a:t>
            </a:r>
            <a:r>
              <a:rPr lang="ja-JP" altLang="en-US" spc="-15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枠内に漏れなく</a:t>
            </a:r>
            <a:r>
              <a:rPr lang="ja-JP" altLang="en-US" spc="-2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記入をする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</a:t>
            </a:r>
          </a:p>
          <a:p>
            <a:pPr algn="l"/>
            <a:r>
              <a:rPr lang="ja-JP" altLang="en-US" sz="20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３．所得（課税）</a:t>
            </a:r>
            <a:r>
              <a:rPr lang="ja-JP" altLang="en-US" sz="2000" spc="-2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証明書 </a:t>
            </a:r>
            <a:r>
              <a:rPr lang="en-US" altLang="ja-JP" sz="2000" b="1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【</a:t>
            </a:r>
            <a:r>
              <a:rPr lang="ja-JP" altLang="en-US" sz="2000" b="1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本人及び家計支持者（父・母・配偶者）</a:t>
            </a:r>
            <a:r>
              <a:rPr lang="en-US" altLang="ja-JP" sz="2000" b="1" spc="-5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】</a:t>
            </a:r>
          </a:p>
          <a:p>
            <a:pPr algn="l"/>
            <a:r>
              <a:rPr lang="ja-JP" altLang="en-US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＊同一生計（家族）</a:t>
            </a:r>
            <a:r>
              <a:rPr lang="ja-JP" altLang="en-US" spc="-2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の該当者すべて</a:t>
            </a:r>
            <a:r>
              <a:rPr lang="ja-JP" altLang="en-US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（募集要項参照</a:t>
            </a:r>
            <a:r>
              <a:rPr lang="ja-JP" altLang="en-US" spc="-5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）</a:t>
            </a:r>
            <a:endParaRPr lang="en-US" altLang="ja-JP" spc="-5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spc="-15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＊発行後３か月以内のもの </a:t>
            </a:r>
            <a:r>
              <a:rPr lang="ja-JP" altLang="en-US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（市区町村役場発行、原本</a:t>
            </a:r>
            <a:r>
              <a:rPr lang="ja-JP" altLang="en-US" spc="-5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）</a:t>
            </a:r>
            <a:endParaRPr lang="en-US" altLang="ja-JP" spc="-5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>
              <a:lnSpc>
                <a:spcPts val="1700"/>
              </a:lnSpc>
            </a:pP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sz="2000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４．成績を証明する書類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</a:t>
            </a: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＊</a:t>
            </a:r>
            <a:r>
              <a:rPr lang="ja-JP" altLang="en-US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 「単位成績証明書」（コピー可）また</a:t>
            </a:r>
            <a:r>
              <a:rPr lang="ja-JP" altLang="en-US" spc="-1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は、</a:t>
            </a:r>
            <a:r>
              <a:rPr lang="ja-JP" altLang="en-US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成績通知書（</a:t>
            </a:r>
            <a:r>
              <a:rPr lang="en-US" altLang="ja-JP" spc="-15" dirty="0" err="1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B!Navi</a:t>
            </a:r>
            <a:r>
              <a:rPr lang="ja-JP" altLang="en-US" spc="-1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のデータ画面）をコピーして</a:t>
            </a:r>
            <a:r>
              <a:rPr lang="ja-JP" altLang="en-US" spc="-2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提出する</a:t>
            </a:r>
            <a:endParaRPr lang="en-US" altLang="ja-JP" spc="-25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>
              <a:lnSpc>
                <a:spcPts val="1700"/>
              </a:lnSpc>
            </a:pP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R="2315210" indent="-363855" algn="l"/>
            <a:r>
              <a:rPr lang="ja-JP" altLang="en-US" sz="20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５．記載内容を修正する場合</a:t>
            </a:r>
            <a:endParaRPr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algn="l"/>
            <a:r>
              <a:rPr lang="ja-JP" altLang="en-US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</a:t>
            </a: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＊</a:t>
            </a:r>
            <a:r>
              <a:rPr lang="ja-JP" altLang="en-US" spc="-1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定</a:t>
            </a:r>
            <a:r>
              <a:rPr lang="ja-JP" altLang="en-US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規で二重線＋訂正印</a:t>
            </a:r>
            <a:r>
              <a:rPr lang="en-US" altLang="ja-JP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(</a:t>
            </a:r>
            <a:r>
              <a:rPr lang="ja-JP" altLang="en-US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申込書作成に使用した印</a:t>
            </a:r>
            <a:r>
              <a:rPr lang="en-US" altLang="ja-JP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)</a:t>
            </a:r>
            <a:r>
              <a:rPr lang="ja-JP" altLang="en-US" spc="-2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で修正する</a:t>
            </a:r>
            <a:endParaRPr lang="ja-JP" altLang="en-US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057" y="7170419"/>
            <a:ext cx="2174748" cy="18211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86089" y="230886"/>
            <a:ext cx="1693164" cy="399288"/>
          </a:xfrm>
          <a:prstGeom prst="rect">
            <a:avLst/>
          </a:prstGeom>
        </p:spPr>
      </p:pic>
      <p:pic>
        <p:nvPicPr>
          <p:cNvPr id="10" name="図 9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A66DD7B-F6D8-E197-8102-68B8E7F8CC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059" y="2668758"/>
            <a:ext cx="2573042" cy="22253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779" y="151894"/>
            <a:ext cx="6733540" cy="4770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5" dirty="0"/>
              <a:t>４．必要書類と記入方法</a:t>
            </a:r>
            <a:r>
              <a:rPr lang="ja-JP" altLang="en-US" spc="-5" dirty="0"/>
              <a:t>：</a:t>
            </a:r>
            <a:r>
              <a:rPr sz="2600" spc="-45" dirty="0"/>
              <a:t>「申込書」注意箇所</a:t>
            </a:r>
            <a:endParaRPr sz="2600" dirty="0"/>
          </a:p>
        </p:txBody>
      </p:sp>
      <p:sp>
        <p:nvSpPr>
          <p:cNvPr id="3" name="object 3"/>
          <p:cNvSpPr/>
          <p:nvPr/>
        </p:nvSpPr>
        <p:spPr>
          <a:xfrm>
            <a:off x="412889" y="208788"/>
            <a:ext cx="77470" cy="407670"/>
          </a:xfrm>
          <a:custGeom>
            <a:avLst/>
            <a:gdLst/>
            <a:ahLst/>
            <a:cxnLst/>
            <a:rect l="l" t="t" r="r" b="b"/>
            <a:pathLst>
              <a:path w="77470" h="407670">
                <a:moveTo>
                  <a:pt x="76962" y="407669"/>
                </a:moveTo>
                <a:lnTo>
                  <a:pt x="76962" y="0"/>
                </a:lnTo>
                <a:lnTo>
                  <a:pt x="0" y="0"/>
                </a:lnTo>
                <a:lnTo>
                  <a:pt x="0" y="407669"/>
                </a:lnTo>
                <a:lnTo>
                  <a:pt x="76962" y="40766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80301" y="679704"/>
            <a:ext cx="10102850" cy="304165"/>
            <a:chOff x="280301" y="679704"/>
            <a:chExt cx="10102850" cy="3041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301" y="693420"/>
              <a:ext cx="10102595" cy="2899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0301" y="679704"/>
              <a:ext cx="10102850" cy="27940"/>
            </a:xfrm>
            <a:custGeom>
              <a:avLst/>
              <a:gdLst/>
              <a:ahLst/>
              <a:cxnLst/>
              <a:rect l="l" t="t" r="r" b="b"/>
              <a:pathLst>
                <a:path w="10102850" h="27940">
                  <a:moveTo>
                    <a:pt x="10102596" y="27431"/>
                  </a:moveTo>
                  <a:lnTo>
                    <a:pt x="10102596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10102596" y="27431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057" y="7170419"/>
            <a:ext cx="2174748" cy="18211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86089" y="230886"/>
            <a:ext cx="1693164" cy="39928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92137" y="2021586"/>
            <a:ext cx="8675370" cy="4301490"/>
            <a:chOff x="492137" y="2021586"/>
            <a:chExt cx="8675370" cy="43014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6281" y="2021586"/>
              <a:ext cx="6761226" cy="40126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829447" y="5622036"/>
              <a:ext cx="7036434" cy="662940"/>
            </a:xfrm>
            <a:custGeom>
              <a:avLst/>
              <a:gdLst/>
              <a:ahLst/>
              <a:cxnLst/>
              <a:rect l="l" t="t" r="r" b="b"/>
              <a:pathLst>
                <a:path w="7036434" h="662939">
                  <a:moveTo>
                    <a:pt x="7036308" y="642366"/>
                  </a:moveTo>
                  <a:lnTo>
                    <a:pt x="7036308" y="20574"/>
                  </a:lnTo>
                  <a:lnTo>
                    <a:pt x="7034700" y="12537"/>
                  </a:lnTo>
                  <a:lnTo>
                    <a:pt x="7030307" y="6000"/>
                  </a:lnTo>
                  <a:lnTo>
                    <a:pt x="7023770" y="1607"/>
                  </a:lnTo>
                  <a:lnTo>
                    <a:pt x="7015733" y="0"/>
                  </a:lnTo>
                  <a:lnTo>
                    <a:pt x="20574" y="0"/>
                  </a:lnTo>
                  <a:lnTo>
                    <a:pt x="12537" y="1607"/>
                  </a:lnTo>
                  <a:lnTo>
                    <a:pt x="6000" y="6000"/>
                  </a:lnTo>
                  <a:lnTo>
                    <a:pt x="1607" y="12537"/>
                  </a:lnTo>
                  <a:lnTo>
                    <a:pt x="0" y="20574"/>
                  </a:lnTo>
                  <a:lnTo>
                    <a:pt x="0" y="642366"/>
                  </a:lnTo>
                  <a:lnTo>
                    <a:pt x="1607" y="650402"/>
                  </a:lnTo>
                  <a:lnTo>
                    <a:pt x="6000" y="656939"/>
                  </a:lnTo>
                  <a:lnTo>
                    <a:pt x="12537" y="661332"/>
                  </a:lnTo>
                  <a:lnTo>
                    <a:pt x="20574" y="662940"/>
                  </a:lnTo>
                  <a:lnTo>
                    <a:pt x="20574" y="41148"/>
                  </a:lnTo>
                  <a:lnTo>
                    <a:pt x="41148" y="20574"/>
                  </a:lnTo>
                  <a:lnTo>
                    <a:pt x="41148" y="41148"/>
                  </a:lnTo>
                  <a:lnTo>
                    <a:pt x="6995159" y="41148"/>
                  </a:lnTo>
                  <a:lnTo>
                    <a:pt x="6995159" y="20574"/>
                  </a:lnTo>
                  <a:lnTo>
                    <a:pt x="7015733" y="41148"/>
                  </a:lnTo>
                  <a:lnTo>
                    <a:pt x="7015733" y="662940"/>
                  </a:lnTo>
                  <a:lnTo>
                    <a:pt x="7023770" y="661332"/>
                  </a:lnTo>
                  <a:lnTo>
                    <a:pt x="7030307" y="656939"/>
                  </a:lnTo>
                  <a:lnTo>
                    <a:pt x="7034700" y="650402"/>
                  </a:lnTo>
                  <a:lnTo>
                    <a:pt x="7036308" y="642366"/>
                  </a:lnTo>
                  <a:close/>
                </a:path>
                <a:path w="7036434" h="662939">
                  <a:moveTo>
                    <a:pt x="41148" y="41148"/>
                  </a:moveTo>
                  <a:lnTo>
                    <a:pt x="41148" y="20574"/>
                  </a:lnTo>
                  <a:lnTo>
                    <a:pt x="20574" y="41148"/>
                  </a:lnTo>
                  <a:lnTo>
                    <a:pt x="41148" y="41148"/>
                  </a:lnTo>
                  <a:close/>
                </a:path>
                <a:path w="7036434" h="662939">
                  <a:moveTo>
                    <a:pt x="41148" y="621792"/>
                  </a:moveTo>
                  <a:lnTo>
                    <a:pt x="41148" y="41148"/>
                  </a:lnTo>
                  <a:lnTo>
                    <a:pt x="20574" y="41148"/>
                  </a:lnTo>
                  <a:lnTo>
                    <a:pt x="20574" y="621792"/>
                  </a:lnTo>
                  <a:lnTo>
                    <a:pt x="41148" y="621792"/>
                  </a:lnTo>
                  <a:close/>
                </a:path>
                <a:path w="7036434" h="662939">
                  <a:moveTo>
                    <a:pt x="7015733" y="621792"/>
                  </a:moveTo>
                  <a:lnTo>
                    <a:pt x="20574" y="621792"/>
                  </a:lnTo>
                  <a:lnTo>
                    <a:pt x="41148" y="642366"/>
                  </a:lnTo>
                  <a:lnTo>
                    <a:pt x="41148" y="662940"/>
                  </a:lnTo>
                  <a:lnTo>
                    <a:pt x="6995159" y="662940"/>
                  </a:lnTo>
                  <a:lnTo>
                    <a:pt x="6995159" y="642366"/>
                  </a:lnTo>
                  <a:lnTo>
                    <a:pt x="7015733" y="621792"/>
                  </a:lnTo>
                  <a:close/>
                </a:path>
                <a:path w="7036434" h="662939">
                  <a:moveTo>
                    <a:pt x="41148" y="662940"/>
                  </a:moveTo>
                  <a:lnTo>
                    <a:pt x="41148" y="642366"/>
                  </a:lnTo>
                  <a:lnTo>
                    <a:pt x="20574" y="621792"/>
                  </a:lnTo>
                  <a:lnTo>
                    <a:pt x="20574" y="662940"/>
                  </a:lnTo>
                  <a:lnTo>
                    <a:pt x="41148" y="662940"/>
                  </a:lnTo>
                  <a:close/>
                </a:path>
                <a:path w="7036434" h="662939">
                  <a:moveTo>
                    <a:pt x="7015733" y="41148"/>
                  </a:moveTo>
                  <a:lnTo>
                    <a:pt x="6995159" y="20574"/>
                  </a:lnTo>
                  <a:lnTo>
                    <a:pt x="6995159" y="41148"/>
                  </a:lnTo>
                  <a:lnTo>
                    <a:pt x="7015733" y="41148"/>
                  </a:lnTo>
                  <a:close/>
                </a:path>
                <a:path w="7036434" h="662939">
                  <a:moveTo>
                    <a:pt x="7015733" y="621792"/>
                  </a:moveTo>
                  <a:lnTo>
                    <a:pt x="7015733" y="41148"/>
                  </a:lnTo>
                  <a:lnTo>
                    <a:pt x="6995159" y="41148"/>
                  </a:lnTo>
                  <a:lnTo>
                    <a:pt x="6995159" y="621792"/>
                  </a:lnTo>
                  <a:lnTo>
                    <a:pt x="7015733" y="621792"/>
                  </a:lnTo>
                  <a:close/>
                </a:path>
                <a:path w="7036434" h="662939">
                  <a:moveTo>
                    <a:pt x="7015733" y="662940"/>
                  </a:moveTo>
                  <a:lnTo>
                    <a:pt x="7015733" y="621792"/>
                  </a:lnTo>
                  <a:lnTo>
                    <a:pt x="6995159" y="642366"/>
                  </a:lnTo>
                  <a:lnTo>
                    <a:pt x="6995159" y="662940"/>
                  </a:lnTo>
                  <a:lnTo>
                    <a:pt x="7015733" y="66294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5853" y="5668518"/>
              <a:ext cx="2797810" cy="622300"/>
            </a:xfrm>
            <a:custGeom>
              <a:avLst/>
              <a:gdLst/>
              <a:ahLst/>
              <a:cxnLst/>
              <a:rect l="l" t="t" r="r" b="b"/>
              <a:pathLst>
                <a:path w="2797810" h="622300">
                  <a:moveTo>
                    <a:pt x="2797302" y="310895"/>
                  </a:moveTo>
                  <a:lnTo>
                    <a:pt x="2486406" y="0"/>
                  </a:lnTo>
                  <a:lnTo>
                    <a:pt x="2486406" y="155447"/>
                  </a:lnTo>
                  <a:lnTo>
                    <a:pt x="0" y="155448"/>
                  </a:lnTo>
                  <a:lnTo>
                    <a:pt x="0" y="466344"/>
                  </a:lnTo>
                  <a:lnTo>
                    <a:pt x="2486406" y="466344"/>
                  </a:lnTo>
                  <a:lnTo>
                    <a:pt x="2486406" y="621791"/>
                  </a:lnTo>
                  <a:lnTo>
                    <a:pt x="2797302" y="310895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2137" y="5634989"/>
              <a:ext cx="2830830" cy="688340"/>
            </a:xfrm>
            <a:custGeom>
              <a:avLst/>
              <a:gdLst/>
              <a:ahLst/>
              <a:cxnLst/>
              <a:rect l="l" t="t" r="r" b="b"/>
              <a:pathLst>
                <a:path w="2830829" h="688339">
                  <a:moveTo>
                    <a:pt x="2500122" y="175260"/>
                  </a:moveTo>
                  <a:lnTo>
                    <a:pt x="0" y="175260"/>
                  </a:lnTo>
                  <a:lnTo>
                    <a:pt x="0" y="513588"/>
                  </a:lnTo>
                  <a:lnTo>
                    <a:pt x="13716" y="513588"/>
                  </a:lnTo>
                  <a:lnTo>
                    <a:pt x="13716" y="202692"/>
                  </a:lnTo>
                  <a:lnTo>
                    <a:pt x="26670" y="188976"/>
                  </a:lnTo>
                  <a:lnTo>
                    <a:pt x="26669" y="202692"/>
                  </a:lnTo>
                  <a:lnTo>
                    <a:pt x="2486405" y="202692"/>
                  </a:lnTo>
                  <a:lnTo>
                    <a:pt x="2486405" y="188976"/>
                  </a:lnTo>
                  <a:lnTo>
                    <a:pt x="2500122" y="175260"/>
                  </a:lnTo>
                  <a:close/>
                </a:path>
                <a:path w="2830829" h="688339">
                  <a:moveTo>
                    <a:pt x="26670" y="202692"/>
                  </a:moveTo>
                  <a:lnTo>
                    <a:pt x="26670" y="188976"/>
                  </a:lnTo>
                  <a:lnTo>
                    <a:pt x="13716" y="202692"/>
                  </a:lnTo>
                  <a:lnTo>
                    <a:pt x="26670" y="202692"/>
                  </a:lnTo>
                  <a:close/>
                </a:path>
                <a:path w="2830829" h="688339">
                  <a:moveTo>
                    <a:pt x="26670" y="486156"/>
                  </a:moveTo>
                  <a:lnTo>
                    <a:pt x="26670" y="202692"/>
                  </a:lnTo>
                  <a:lnTo>
                    <a:pt x="13716" y="202692"/>
                  </a:lnTo>
                  <a:lnTo>
                    <a:pt x="13716" y="486156"/>
                  </a:lnTo>
                  <a:lnTo>
                    <a:pt x="26670" y="486156"/>
                  </a:lnTo>
                  <a:close/>
                </a:path>
                <a:path w="2830829" h="688339">
                  <a:moveTo>
                    <a:pt x="2513838" y="622554"/>
                  </a:moveTo>
                  <a:lnTo>
                    <a:pt x="2513838" y="486156"/>
                  </a:lnTo>
                  <a:lnTo>
                    <a:pt x="13716" y="486156"/>
                  </a:lnTo>
                  <a:lnTo>
                    <a:pt x="26670" y="499872"/>
                  </a:lnTo>
                  <a:lnTo>
                    <a:pt x="26670" y="513588"/>
                  </a:lnTo>
                  <a:lnTo>
                    <a:pt x="2486405" y="513588"/>
                  </a:lnTo>
                  <a:lnTo>
                    <a:pt x="2486405" y="499872"/>
                  </a:lnTo>
                  <a:lnTo>
                    <a:pt x="2500122" y="513588"/>
                  </a:lnTo>
                  <a:lnTo>
                    <a:pt x="2500122" y="636270"/>
                  </a:lnTo>
                  <a:lnTo>
                    <a:pt x="2513838" y="622554"/>
                  </a:lnTo>
                  <a:close/>
                </a:path>
                <a:path w="2830829" h="688339">
                  <a:moveTo>
                    <a:pt x="26670" y="513588"/>
                  </a:moveTo>
                  <a:lnTo>
                    <a:pt x="26670" y="499872"/>
                  </a:lnTo>
                  <a:lnTo>
                    <a:pt x="13716" y="486156"/>
                  </a:lnTo>
                  <a:lnTo>
                    <a:pt x="13716" y="513588"/>
                  </a:lnTo>
                  <a:lnTo>
                    <a:pt x="26670" y="513588"/>
                  </a:lnTo>
                  <a:close/>
                </a:path>
                <a:path w="2830829" h="688339">
                  <a:moveTo>
                    <a:pt x="2830830" y="344424"/>
                  </a:moveTo>
                  <a:lnTo>
                    <a:pt x="2486405" y="0"/>
                  </a:lnTo>
                  <a:lnTo>
                    <a:pt x="2486405" y="175260"/>
                  </a:lnTo>
                  <a:lnTo>
                    <a:pt x="2490978" y="175260"/>
                  </a:lnTo>
                  <a:lnTo>
                    <a:pt x="2490978" y="42672"/>
                  </a:lnTo>
                  <a:lnTo>
                    <a:pt x="2513838" y="33528"/>
                  </a:lnTo>
                  <a:lnTo>
                    <a:pt x="2513838" y="65532"/>
                  </a:lnTo>
                  <a:lnTo>
                    <a:pt x="2792349" y="344043"/>
                  </a:lnTo>
                  <a:lnTo>
                    <a:pt x="2801874" y="334518"/>
                  </a:lnTo>
                  <a:lnTo>
                    <a:pt x="2801874" y="373315"/>
                  </a:lnTo>
                  <a:lnTo>
                    <a:pt x="2830830" y="344424"/>
                  </a:lnTo>
                  <a:close/>
                </a:path>
                <a:path w="2830829" h="688339">
                  <a:moveTo>
                    <a:pt x="2500122" y="202692"/>
                  </a:moveTo>
                  <a:lnTo>
                    <a:pt x="2500122" y="175260"/>
                  </a:lnTo>
                  <a:lnTo>
                    <a:pt x="2486405" y="188976"/>
                  </a:lnTo>
                  <a:lnTo>
                    <a:pt x="2486405" y="202692"/>
                  </a:lnTo>
                  <a:lnTo>
                    <a:pt x="2500122" y="202692"/>
                  </a:lnTo>
                  <a:close/>
                </a:path>
                <a:path w="2830829" h="688339">
                  <a:moveTo>
                    <a:pt x="2500122" y="513588"/>
                  </a:moveTo>
                  <a:lnTo>
                    <a:pt x="2486405" y="499872"/>
                  </a:lnTo>
                  <a:lnTo>
                    <a:pt x="2486405" y="513588"/>
                  </a:lnTo>
                  <a:lnTo>
                    <a:pt x="2500122" y="513588"/>
                  </a:lnTo>
                  <a:close/>
                </a:path>
                <a:path w="2830829" h="688339">
                  <a:moveTo>
                    <a:pt x="2500122" y="636270"/>
                  </a:moveTo>
                  <a:lnTo>
                    <a:pt x="2500122" y="513588"/>
                  </a:lnTo>
                  <a:lnTo>
                    <a:pt x="2486405" y="513588"/>
                  </a:lnTo>
                  <a:lnTo>
                    <a:pt x="2486405" y="688086"/>
                  </a:lnTo>
                  <a:lnTo>
                    <a:pt x="2490978" y="683524"/>
                  </a:lnTo>
                  <a:lnTo>
                    <a:pt x="2490978" y="645414"/>
                  </a:lnTo>
                  <a:lnTo>
                    <a:pt x="2500122" y="636270"/>
                  </a:lnTo>
                  <a:close/>
                </a:path>
                <a:path w="2830829" h="688339">
                  <a:moveTo>
                    <a:pt x="2513838" y="65532"/>
                  </a:moveTo>
                  <a:lnTo>
                    <a:pt x="2513838" y="33528"/>
                  </a:lnTo>
                  <a:lnTo>
                    <a:pt x="2490978" y="42672"/>
                  </a:lnTo>
                  <a:lnTo>
                    <a:pt x="2513838" y="65532"/>
                  </a:lnTo>
                  <a:close/>
                </a:path>
                <a:path w="2830829" h="688339">
                  <a:moveTo>
                    <a:pt x="2513838" y="202692"/>
                  </a:moveTo>
                  <a:lnTo>
                    <a:pt x="2513838" y="65532"/>
                  </a:lnTo>
                  <a:lnTo>
                    <a:pt x="2490978" y="42672"/>
                  </a:lnTo>
                  <a:lnTo>
                    <a:pt x="2490978" y="175260"/>
                  </a:lnTo>
                  <a:lnTo>
                    <a:pt x="2500122" y="175260"/>
                  </a:lnTo>
                  <a:lnTo>
                    <a:pt x="2500122" y="202692"/>
                  </a:lnTo>
                  <a:lnTo>
                    <a:pt x="2513838" y="202692"/>
                  </a:lnTo>
                  <a:close/>
                </a:path>
                <a:path w="2830829" h="688339">
                  <a:moveTo>
                    <a:pt x="2801874" y="373315"/>
                  </a:moveTo>
                  <a:lnTo>
                    <a:pt x="2801874" y="353568"/>
                  </a:lnTo>
                  <a:lnTo>
                    <a:pt x="2792349" y="344043"/>
                  </a:lnTo>
                  <a:lnTo>
                    <a:pt x="2490978" y="645414"/>
                  </a:lnTo>
                  <a:lnTo>
                    <a:pt x="2513838" y="655320"/>
                  </a:lnTo>
                  <a:lnTo>
                    <a:pt x="2513838" y="660714"/>
                  </a:lnTo>
                  <a:lnTo>
                    <a:pt x="2801874" y="373315"/>
                  </a:lnTo>
                  <a:close/>
                </a:path>
                <a:path w="2830829" h="688339">
                  <a:moveTo>
                    <a:pt x="2513838" y="660714"/>
                  </a:moveTo>
                  <a:lnTo>
                    <a:pt x="2513838" y="655320"/>
                  </a:lnTo>
                  <a:lnTo>
                    <a:pt x="2490978" y="645414"/>
                  </a:lnTo>
                  <a:lnTo>
                    <a:pt x="2490978" y="683524"/>
                  </a:lnTo>
                  <a:lnTo>
                    <a:pt x="2513838" y="660714"/>
                  </a:lnTo>
                  <a:close/>
                </a:path>
                <a:path w="2830829" h="688339">
                  <a:moveTo>
                    <a:pt x="2801874" y="353568"/>
                  </a:moveTo>
                  <a:lnTo>
                    <a:pt x="2801874" y="334518"/>
                  </a:lnTo>
                  <a:lnTo>
                    <a:pt x="2792349" y="344043"/>
                  </a:lnTo>
                  <a:lnTo>
                    <a:pt x="2801874" y="35356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37571" y="5848606"/>
            <a:ext cx="1977389" cy="2559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579880" algn="l"/>
              </a:tabLst>
            </a:pPr>
            <a:r>
              <a:rPr sz="1500" b="1" dirty="0">
                <a:latin typeface="BIZ UDPゴシック"/>
                <a:cs typeface="BIZ UDPゴシック"/>
              </a:rPr>
              <a:t>記入漏れが多い</a:t>
            </a:r>
            <a:r>
              <a:rPr sz="1500" b="1" spc="-50" dirty="0">
                <a:latin typeface="Segoe UI Symbol"/>
                <a:cs typeface="Segoe UI Symbol"/>
              </a:rPr>
              <a:t>❕</a:t>
            </a:r>
            <a:r>
              <a:rPr sz="1500" b="1" dirty="0">
                <a:latin typeface="Segoe UI Symbol"/>
                <a:cs typeface="Segoe UI Symbol"/>
              </a:rPr>
              <a:t>	</a:t>
            </a:r>
            <a:r>
              <a:rPr sz="1500" b="1" dirty="0">
                <a:latin typeface="BIZ UDPゴシック"/>
                <a:cs typeface="BIZ UDPゴシック"/>
              </a:rPr>
              <a:t>注</a:t>
            </a:r>
            <a:r>
              <a:rPr sz="1500" b="1" spc="-50" dirty="0">
                <a:latin typeface="BIZ UDPゴシック"/>
                <a:cs typeface="BIZ UDPゴシック"/>
              </a:rPr>
              <a:t>意</a:t>
            </a:r>
            <a:endParaRPr sz="1500">
              <a:latin typeface="BIZ UDPゴシック"/>
              <a:cs typeface="BIZ UDPゴシック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064893" y="1389125"/>
            <a:ext cx="2024380" cy="4979670"/>
            <a:chOff x="8064893" y="1389125"/>
            <a:chExt cx="2024380" cy="4979670"/>
          </a:xfrm>
        </p:grpSpPr>
        <p:sp>
          <p:nvSpPr>
            <p:cNvPr id="16" name="object 16"/>
            <p:cNvSpPr/>
            <p:nvPr/>
          </p:nvSpPr>
          <p:spPr>
            <a:xfrm>
              <a:off x="8354453" y="2110739"/>
              <a:ext cx="1077595" cy="4258310"/>
            </a:xfrm>
            <a:custGeom>
              <a:avLst/>
              <a:gdLst/>
              <a:ahLst/>
              <a:cxnLst/>
              <a:rect l="l" t="t" r="r" b="b"/>
              <a:pathLst>
                <a:path w="1077595" h="4258310">
                  <a:moveTo>
                    <a:pt x="1077468" y="4067556"/>
                  </a:moveTo>
                  <a:lnTo>
                    <a:pt x="1077468" y="198882"/>
                  </a:lnTo>
                  <a:lnTo>
                    <a:pt x="1065600" y="132318"/>
                  </a:lnTo>
                  <a:lnTo>
                    <a:pt x="1044724" y="90373"/>
                  </a:lnTo>
                  <a:lnTo>
                    <a:pt x="1014869" y="54702"/>
                  </a:lnTo>
                  <a:lnTo>
                    <a:pt x="977589" y="26771"/>
                  </a:lnTo>
                  <a:lnTo>
                    <a:pt x="934437" y="8048"/>
                  </a:lnTo>
                  <a:lnTo>
                    <a:pt x="886968" y="0"/>
                  </a:lnTo>
                  <a:lnTo>
                    <a:pt x="199644" y="0"/>
                  </a:lnTo>
                  <a:lnTo>
                    <a:pt x="151998" y="5608"/>
                  </a:lnTo>
                  <a:lnTo>
                    <a:pt x="108122" y="22205"/>
                  </a:lnTo>
                  <a:lnTo>
                    <a:pt x="69613" y="48363"/>
                  </a:lnTo>
                  <a:lnTo>
                    <a:pt x="38071" y="82654"/>
                  </a:lnTo>
                  <a:lnTo>
                    <a:pt x="15096" y="123651"/>
                  </a:lnTo>
                  <a:lnTo>
                    <a:pt x="2285" y="169926"/>
                  </a:lnTo>
                  <a:lnTo>
                    <a:pt x="0" y="190500"/>
                  </a:lnTo>
                  <a:lnTo>
                    <a:pt x="0" y="4069080"/>
                  </a:lnTo>
                  <a:lnTo>
                    <a:pt x="13060" y="4129937"/>
                  </a:lnTo>
                  <a:lnTo>
                    <a:pt x="20574" y="4145664"/>
                  </a:lnTo>
                  <a:lnTo>
                    <a:pt x="20574" y="191262"/>
                  </a:lnTo>
                  <a:lnTo>
                    <a:pt x="21336" y="182118"/>
                  </a:lnTo>
                  <a:lnTo>
                    <a:pt x="31836" y="136593"/>
                  </a:lnTo>
                  <a:lnTo>
                    <a:pt x="60143" y="87849"/>
                  </a:lnTo>
                  <a:lnTo>
                    <a:pt x="92201" y="56388"/>
                  </a:lnTo>
                  <a:lnTo>
                    <a:pt x="142927" y="29498"/>
                  </a:lnTo>
                  <a:lnTo>
                    <a:pt x="199644" y="20574"/>
                  </a:lnTo>
                  <a:lnTo>
                    <a:pt x="886968" y="20637"/>
                  </a:lnTo>
                  <a:lnTo>
                    <a:pt x="945570" y="33781"/>
                  </a:lnTo>
                  <a:lnTo>
                    <a:pt x="988729" y="59139"/>
                  </a:lnTo>
                  <a:lnTo>
                    <a:pt x="1022932" y="95190"/>
                  </a:lnTo>
                  <a:lnTo>
                    <a:pt x="1046285" y="139716"/>
                  </a:lnTo>
                  <a:lnTo>
                    <a:pt x="1056894" y="190500"/>
                  </a:lnTo>
                  <a:lnTo>
                    <a:pt x="1056894" y="4143636"/>
                  </a:lnTo>
                  <a:lnTo>
                    <a:pt x="1069103" y="4115331"/>
                  </a:lnTo>
                  <a:lnTo>
                    <a:pt x="1077468" y="4067556"/>
                  </a:lnTo>
                  <a:close/>
                </a:path>
                <a:path w="1077595" h="4258310">
                  <a:moveTo>
                    <a:pt x="1056894" y="4143636"/>
                  </a:moveTo>
                  <a:lnTo>
                    <a:pt x="1056894" y="4067556"/>
                  </a:lnTo>
                  <a:lnTo>
                    <a:pt x="1056132" y="4076700"/>
                  </a:lnTo>
                  <a:lnTo>
                    <a:pt x="1043566" y="4126518"/>
                  </a:lnTo>
                  <a:lnTo>
                    <a:pt x="1017915" y="4169823"/>
                  </a:lnTo>
                  <a:lnTo>
                    <a:pt x="981630" y="4204297"/>
                  </a:lnTo>
                  <a:lnTo>
                    <a:pt x="937163" y="4227622"/>
                  </a:lnTo>
                  <a:lnTo>
                    <a:pt x="886968" y="4237482"/>
                  </a:lnTo>
                  <a:lnTo>
                    <a:pt x="199644" y="4237377"/>
                  </a:lnTo>
                  <a:lnTo>
                    <a:pt x="149861" y="4230552"/>
                  </a:lnTo>
                  <a:lnTo>
                    <a:pt x="103493" y="4209701"/>
                  </a:lnTo>
                  <a:lnTo>
                    <a:pt x="65493" y="4177266"/>
                  </a:lnTo>
                  <a:lnTo>
                    <a:pt x="37785" y="4135278"/>
                  </a:lnTo>
                  <a:lnTo>
                    <a:pt x="22860" y="4085844"/>
                  </a:lnTo>
                  <a:lnTo>
                    <a:pt x="20574" y="4067556"/>
                  </a:lnTo>
                  <a:lnTo>
                    <a:pt x="20574" y="4145664"/>
                  </a:lnTo>
                  <a:lnTo>
                    <a:pt x="44568" y="4184147"/>
                  </a:lnTo>
                  <a:lnTo>
                    <a:pt x="73152" y="4213098"/>
                  </a:lnTo>
                  <a:lnTo>
                    <a:pt x="107719" y="4235856"/>
                  </a:lnTo>
                  <a:lnTo>
                    <a:pt x="168829" y="4255909"/>
                  </a:lnTo>
                  <a:lnTo>
                    <a:pt x="888492" y="4258056"/>
                  </a:lnTo>
                  <a:lnTo>
                    <a:pt x="898398" y="4257294"/>
                  </a:lnTo>
                  <a:lnTo>
                    <a:pt x="945570" y="4246238"/>
                  </a:lnTo>
                  <a:lnTo>
                    <a:pt x="987588" y="4225163"/>
                  </a:lnTo>
                  <a:lnTo>
                    <a:pt x="1022932" y="4195464"/>
                  </a:lnTo>
                  <a:lnTo>
                    <a:pt x="1050524" y="4158403"/>
                  </a:lnTo>
                  <a:lnTo>
                    <a:pt x="1056894" y="4143636"/>
                  </a:lnTo>
                  <a:close/>
                </a:path>
                <a:path w="1077595" h="4258310">
                  <a:moveTo>
                    <a:pt x="1036320" y="4066794"/>
                  </a:moveTo>
                  <a:lnTo>
                    <a:pt x="1036319" y="192024"/>
                  </a:lnTo>
                  <a:lnTo>
                    <a:pt x="1024340" y="139409"/>
                  </a:lnTo>
                  <a:lnTo>
                    <a:pt x="1001706" y="101032"/>
                  </a:lnTo>
                  <a:lnTo>
                    <a:pt x="969669" y="70521"/>
                  </a:lnTo>
                  <a:lnTo>
                    <a:pt x="930244" y="49889"/>
                  </a:lnTo>
                  <a:lnTo>
                    <a:pt x="886206" y="41296"/>
                  </a:lnTo>
                  <a:lnTo>
                    <a:pt x="199644" y="41253"/>
                  </a:lnTo>
                  <a:lnTo>
                    <a:pt x="155026" y="47404"/>
                  </a:lnTo>
                  <a:lnTo>
                    <a:pt x="114631" y="65831"/>
                  </a:lnTo>
                  <a:lnTo>
                    <a:pt x="81153" y="94541"/>
                  </a:lnTo>
                  <a:lnTo>
                    <a:pt x="56523" y="131646"/>
                  </a:lnTo>
                  <a:lnTo>
                    <a:pt x="42672" y="175260"/>
                  </a:lnTo>
                  <a:lnTo>
                    <a:pt x="41148" y="191262"/>
                  </a:lnTo>
                  <a:lnTo>
                    <a:pt x="41148" y="4066032"/>
                  </a:lnTo>
                  <a:lnTo>
                    <a:pt x="42672" y="4082034"/>
                  </a:lnTo>
                  <a:lnTo>
                    <a:pt x="44196" y="4090416"/>
                  </a:lnTo>
                  <a:lnTo>
                    <a:pt x="51255" y="4114568"/>
                  </a:lnTo>
                  <a:lnTo>
                    <a:pt x="61722" y="4136780"/>
                  </a:lnTo>
                  <a:lnTo>
                    <a:pt x="61722" y="192024"/>
                  </a:lnTo>
                  <a:lnTo>
                    <a:pt x="63246" y="178308"/>
                  </a:lnTo>
                  <a:lnTo>
                    <a:pt x="80138" y="130778"/>
                  </a:lnTo>
                  <a:lnTo>
                    <a:pt x="107442" y="96774"/>
                  </a:lnTo>
                  <a:lnTo>
                    <a:pt x="112776" y="92964"/>
                  </a:lnTo>
                  <a:lnTo>
                    <a:pt x="118110" y="88392"/>
                  </a:lnTo>
                  <a:lnTo>
                    <a:pt x="137061" y="76697"/>
                  </a:lnTo>
                  <a:lnTo>
                    <a:pt x="157453" y="68251"/>
                  </a:lnTo>
                  <a:lnTo>
                    <a:pt x="178937" y="63208"/>
                  </a:lnTo>
                  <a:lnTo>
                    <a:pt x="199644" y="61823"/>
                  </a:lnTo>
                  <a:lnTo>
                    <a:pt x="886968" y="61891"/>
                  </a:lnTo>
                  <a:lnTo>
                    <a:pt x="939845" y="76277"/>
                  </a:lnTo>
                  <a:lnTo>
                    <a:pt x="978069" y="105122"/>
                  </a:lnTo>
                  <a:lnTo>
                    <a:pt x="1004271" y="145414"/>
                  </a:lnTo>
                  <a:lnTo>
                    <a:pt x="1015746" y="193548"/>
                  </a:lnTo>
                  <a:lnTo>
                    <a:pt x="1015746" y="4133117"/>
                  </a:lnTo>
                  <a:lnTo>
                    <a:pt x="1026887" y="4111866"/>
                  </a:lnTo>
                  <a:lnTo>
                    <a:pt x="1036320" y="4066794"/>
                  </a:lnTo>
                  <a:close/>
                </a:path>
                <a:path w="1077595" h="4258310">
                  <a:moveTo>
                    <a:pt x="1015746" y="4133117"/>
                  </a:moveTo>
                  <a:lnTo>
                    <a:pt x="1015746" y="4066032"/>
                  </a:lnTo>
                  <a:lnTo>
                    <a:pt x="1014869" y="4074795"/>
                  </a:lnTo>
                  <a:lnTo>
                    <a:pt x="1014869" y="4074031"/>
                  </a:lnTo>
                  <a:lnTo>
                    <a:pt x="1000808" y="4120763"/>
                  </a:lnTo>
                  <a:lnTo>
                    <a:pt x="971664" y="4159519"/>
                  </a:lnTo>
                  <a:lnTo>
                    <a:pt x="931223" y="4186012"/>
                  </a:lnTo>
                  <a:lnTo>
                    <a:pt x="883158" y="4196334"/>
                  </a:lnTo>
                  <a:lnTo>
                    <a:pt x="200406" y="4197096"/>
                  </a:lnTo>
                  <a:lnTo>
                    <a:pt x="151998" y="4188217"/>
                  </a:lnTo>
                  <a:lnTo>
                    <a:pt x="151744" y="4188171"/>
                  </a:lnTo>
                  <a:lnTo>
                    <a:pt x="109885" y="4163348"/>
                  </a:lnTo>
                  <a:lnTo>
                    <a:pt x="78996" y="4125872"/>
                  </a:lnTo>
                  <a:lnTo>
                    <a:pt x="63246" y="4078986"/>
                  </a:lnTo>
                  <a:lnTo>
                    <a:pt x="62484" y="4071366"/>
                  </a:lnTo>
                  <a:lnTo>
                    <a:pt x="61722" y="4064508"/>
                  </a:lnTo>
                  <a:lnTo>
                    <a:pt x="61722" y="4136823"/>
                  </a:lnTo>
                  <a:lnTo>
                    <a:pt x="75717" y="4157358"/>
                  </a:lnTo>
                  <a:lnTo>
                    <a:pt x="104394" y="4185666"/>
                  </a:lnTo>
                  <a:lnTo>
                    <a:pt x="149861" y="4209278"/>
                  </a:lnTo>
                  <a:lnTo>
                    <a:pt x="199644" y="4217591"/>
                  </a:lnTo>
                  <a:lnTo>
                    <a:pt x="877062" y="4217670"/>
                  </a:lnTo>
                  <a:lnTo>
                    <a:pt x="885444" y="4216908"/>
                  </a:lnTo>
                  <a:lnTo>
                    <a:pt x="892302" y="4216222"/>
                  </a:lnTo>
                  <a:lnTo>
                    <a:pt x="893064" y="4216146"/>
                  </a:lnTo>
                  <a:lnTo>
                    <a:pt x="937725" y="4205296"/>
                  </a:lnTo>
                  <a:lnTo>
                    <a:pt x="975986" y="4183027"/>
                  </a:lnTo>
                  <a:lnTo>
                    <a:pt x="1006241" y="4151247"/>
                  </a:lnTo>
                  <a:lnTo>
                    <a:pt x="1015746" y="413311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66417" y="1391411"/>
              <a:ext cx="2021205" cy="1083945"/>
            </a:xfrm>
            <a:custGeom>
              <a:avLst/>
              <a:gdLst/>
              <a:ahLst/>
              <a:cxnLst/>
              <a:rect l="l" t="t" r="r" b="b"/>
              <a:pathLst>
                <a:path w="2021204" h="1083945">
                  <a:moveTo>
                    <a:pt x="2020824" y="621791"/>
                  </a:moveTo>
                  <a:lnTo>
                    <a:pt x="2020824" y="0"/>
                  </a:lnTo>
                  <a:lnTo>
                    <a:pt x="0" y="0"/>
                  </a:lnTo>
                  <a:lnTo>
                    <a:pt x="0" y="621792"/>
                  </a:lnTo>
                  <a:lnTo>
                    <a:pt x="1178814" y="621791"/>
                  </a:lnTo>
                  <a:lnTo>
                    <a:pt x="1026413" y="1083564"/>
                  </a:lnTo>
                  <a:lnTo>
                    <a:pt x="1684020" y="621791"/>
                  </a:lnTo>
                  <a:lnTo>
                    <a:pt x="2020824" y="62179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64893" y="1389125"/>
              <a:ext cx="2024380" cy="1087755"/>
            </a:xfrm>
            <a:custGeom>
              <a:avLst/>
              <a:gdLst/>
              <a:ahLst/>
              <a:cxnLst/>
              <a:rect l="l" t="t" r="r" b="b"/>
              <a:pathLst>
                <a:path w="2024379" h="1087755">
                  <a:moveTo>
                    <a:pt x="2023872" y="624840"/>
                  </a:moveTo>
                  <a:lnTo>
                    <a:pt x="2023872" y="761"/>
                  </a:lnTo>
                  <a:lnTo>
                    <a:pt x="2023110" y="0"/>
                  </a:lnTo>
                  <a:lnTo>
                    <a:pt x="761" y="0"/>
                  </a:lnTo>
                  <a:lnTo>
                    <a:pt x="0" y="762"/>
                  </a:lnTo>
                  <a:lnTo>
                    <a:pt x="0" y="624840"/>
                  </a:lnTo>
                  <a:lnTo>
                    <a:pt x="762" y="625602"/>
                  </a:lnTo>
                  <a:lnTo>
                    <a:pt x="1524" y="625602"/>
                  </a:lnTo>
                  <a:lnTo>
                    <a:pt x="1524" y="3810"/>
                  </a:lnTo>
                  <a:lnTo>
                    <a:pt x="3048" y="2286"/>
                  </a:lnTo>
                  <a:lnTo>
                    <a:pt x="3048" y="3810"/>
                  </a:lnTo>
                  <a:lnTo>
                    <a:pt x="2020824" y="3809"/>
                  </a:lnTo>
                  <a:lnTo>
                    <a:pt x="2020824" y="2285"/>
                  </a:lnTo>
                  <a:lnTo>
                    <a:pt x="2022348" y="3809"/>
                  </a:lnTo>
                  <a:lnTo>
                    <a:pt x="2022348" y="625602"/>
                  </a:lnTo>
                  <a:lnTo>
                    <a:pt x="2023110" y="625602"/>
                  </a:lnTo>
                  <a:lnTo>
                    <a:pt x="2023872" y="624840"/>
                  </a:lnTo>
                  <a:close/>
                </a:path>
                <a:path w="2024379" h="1087755">
                  <a:moveTo>
                    <a:pt x="3048" y="3810"/>
                  </a:moveTo>
                  <a:lnTo>
                    <a:pt x="3048" y="2286"/>
                  </a:lnTo>
                  <a:lnTo>
                    <a:pt x="1524" y="3810"/>
                  </a:lnTo>
                  <a:lnTo>
                    <a:pt x="3048" y="3810"/>
                  </a:lnTo>
                  <a:close/>
                </a:path>
                <a:path w="2024379" h="1087755">
                  <a:moveTo>
                    <a:pt x="3048" y="621792"/>
                  </a:moveTo>
                  <a:lnTo>
                    <a:pt x="3048" y="3810"/>
                  </a:lnTo>
                  <a:lnTo>
                    <a:pt x="1524" y="3810"/>
                  </a:lnTo>
                  <a:lnTo>
                    <a:pt x="1524" y="621792"/>
                  </a:lnTo>
                  <a:lnTo>
                    <a:pt x="3048" y="621792"/>
                  </a:lnTo>
                  <a:close/>
                </a:path>
                <a:path w="2024379" h="1087755">
                  <a:moveTo>
                    <a:pt x="1181862" y="624078"/>
                  </a:moveTo>
                  <a:lnTo>
                    <a:pt x="1181862" y="622554"/>
                  </a:lnTo>
                  <a:lnTo>
                    <a:pt x="1181100" y="621792"/>
                  </a:lnTo>
                  <a:lnTo>
                    <a:pt x="1524" y="621792"/>
                  </a:lnTo>
                  <a:lnTo>
                    <a:pt x="3048" y="624078"/>
                  </a:lnTo>
                  <a:lnTo>
                    <a:pt x="3047" y="625602"/>
                  </a:lnTo>
                  <a:lnTo>
                    <a:pt x="1178059" y="625602"/>
                  </a:lnTo>
                  <a:lnTo>
                    <a:pt x="1178814" y="623316"/>
                  </a:lnTo>
                  <a:lnTo>
                    <a:pt x="1180338" y="625602"/>
                  </a:lnTo>
                  <a:lnTo>
                    <a:pt x="1180338" y="628703"/>
                  </a:lnTo>
                  <a:lnTo>
                    <a:pt x="1181862" y="624078"/>
                  </a:lnTo>
                  <a:close/>
                </a:path>
                <a:path w="2024379" h="1087755">
                  <a:moveTo>
                    <a:pt x="3047" y="625602"/>
                  </a:moveTo>
                  <a:lnTo>
                    <a:pt x="3048" y="624078"/>
                  </a:lnTo>
                  <a:lnTo>
                    <a:pt x="1524" y="621792"/>
                  </a:lnTo>
                  <a:lnTo>
                    <a:pt x="1524" y="625602"/>
                  </a:lnTo>
                  <a:lnTo>
                    <a:pt x="3047" y="625602"/>
                  </a:lnTo>
                  <a:close/>
                </a:path>
                <a:path w="2024379" h="1087755">
                  <a:moveTo>
                    <a:pt x="1180338" y="628703"/>
                  </a:moveTo>
                  <a:lnTo>
                    <a:pt x="1180338" y="625602"/>
                  </a:lnTo>
                  <a:lnTo>
                    <a:pt x="1178059" y="625601"/>
                  </a:lnTo>
                  <a:lnTo>
                    <a:pt x="1026413" y="1085088"/>
                  </a:lnTo>
                  <a:lnTo>
                    <a:pt x="1026413" y="1086612"/>
                  </a:lnTo>
                  <a:lnTo>
                    <a:pt x="1027176" y="1087374"/>
                  </a:lnTo>
                  <a:lnTo>
                    <a:pt x="1027176" y="1084326"/>
                  </a:lnTo>
                  <a:lnTo>
                    <a:pt x="1031130" y="1081549"/>
                  </a:lnTo>
                  <a:lnTo>
                    <a:pt x="1180338" y="628703"/>
                  </a:lnTo>
                  <a:close/>
                </a:path>
                <a:path w="2024379" h="1087755">
                  <a:moveTo>
                    <a:pt x="1031130" y="1081549"/>
                  </a:moveTo>
                  <a:lnTo>
                    <a:pt x="1027176" y="1084326"/>
                  </a:lnTo>
                  <a:lnTo>
                    <a:pt x="1029462" y="1086612"/>
                  </a:lnTo>
                  <a:lnTo>
                    <a:pt x="1031130" y="1081549"/>
                  </a:lnTo>
                  <a:close/>
                </a:path>
                <a:path w="2024379" h="1087755">
                  <a:moveTo>
                    <a:pt x="2022348" y="621792"/>
                  </a:moveTo>
                  <a:lnTo>
                    <a:pt x="1684782" y="621792"/>
                  </a:lnTo>
                  <a:lnTo>
                    <a:pt x="1684782" y="622554"/>
                  </a:lnTo>
                  <a:lnTo>
                    <a:pt x="1031130" y="1081549"/>
                  </a:lnTo>
                  <a:lnTo>
                    <a:pt x="1029462" y="1086612"/>
                  </a:lnTo>
                  <a:lnTo>
                    <a:pt x="1027176" y="1084326"/>
                  </a:lnTo>
                  <a:lnTo>
                    <a:pt x="1027176" y="1087374"/>
                  </a:lnTo>
                  <a:lnTo>
                    <a:pt x="1028700" y="1087374"/>
                  </a:lnTo>
                  <a:lnTo>
                    <a:pt x="1686306" y="624840"/>
                  </a:lnTo>
                  <a:lnTo>
                    <a:pt x="1686306" y="625602"/>
                  </a:lnTo>
                  <a:lnTo>
                    <a:pt x="2020824" y="625602"/>
                  </a:lnTo>
                  <a:lnTo>
                    <a:pt x="2020824" y="624078"/>
                  </a:lnTo>
                  <a:lnTo>
                    <a:pt x="2022348" y="621792"/>
                  </a:lnTo>
                  <a:close/>
                </a:path>
                <a:path w="2024379" h="1087755">
                  <a:moveTo>
                    <a:pt x="1180338" y="625602"/>
                  </a:moveTo>
                  <a:lnTo>
                    <a:pt x="1178814" y="623316"/>
                  </a:lnTo>
                  <a:lnTo>
                    <a:pt x="1178059" y="625601"/>
                  </a:lnTo>
                  <a:lnTo>
                    <a:pt x="1180338" y="625602"/>
                  </a:lnTo>
                  <a:close/>
                </a:path>
                <a:path w="2024379" h="1087755">
                  <a:moveTo>
                    <a:pt x="1686306" y="625602"/>
                  </a:moveTo>
                  <a:lnTo>
                    <a:pt x="1686306" y="624840"/>
                  </a:lnTo>
                  <a:lnTo>
                    <a:pt x="1685544" y="625602"/>
                  </a:lnTo>
                  <a:lnTo>
                    <a:pt x="1686306" y="625602"/>
                  </a:lnTo>
                  <a:close/>
                </a:path>
                <a:path w="2024379" h="1087755">
                  <a:moveTo>
                    <a:pt x="2022348" y="3809"/>
                  </a:moveTo>
                  <a:lnTo>
                    <a:pt x="2020824" y="2285"/>
                  </a:lnTo>
                  <a:lnTo>
                    <a:pt x="2020824" y="3809"/>
                  </a:lnTo>
                  <a:lnTo>
                    <a:pt x="2022348" y="3809"/>
                  </a:lnTo>
                  <a:close/>
                </a:path>
                <a:path w="2024379" h="1087755">
                  <a:moveTo>
                    <a:pt x="2022348" y="621792"/>
                  </a:moveTo>
                  <a:lnTo>
                    <a:pt x="2022348" y="3809"/>
                  </a:lnTo>
                  <a:lnTo>
                    <a:pt x="2020824" y="3809"/>
                  </a:lnTo>
                  <a:lnTo>
                    <a:pt x="2020824" y="621792"/>
                  </a:lnTo>
                  <a:lnTo>
                    <a:pt x="2022348" y="621792"/>
                  </a:lnTo>
                  <a:close/>
                </a:path>
                <a:path w="2024379" h="1087755">
                  <a:moveTo>
                    <a:pt x="2022348" y="625602"/>
                  </a:moveTo>
                  <a:lnTo>
                    <a:pt x="2022348" y="621792"/>
                  </a:lnTo>
                  <a:lnTo>
                    <a:pt x="2020824" y="624078"/>
                  </a:lnTo>
                  <a:lnTo>
                    <a:pt x="2020824" y="625602"/>
                  </a:lnTo>
                  <a:lnTo>
                    <a:pt x="2022348" y="6256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309832" y="1498574"/>
            <a:ext cx="1532255" cy="43815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07314" marR="5080" indent="-95250">
              <a:lnSpc>
                <a:spcPct val="79600"/>
              </a:lnSpc>
              <a:spcBef>
                <a:spcPts val="480"/>
              </a:spcBef>
            </a:pPr>
            <a:r>
              <a:rPr sz="1500" dirty="0">
                <a:latin typeface="Calibri"/>
                <a:cs typeface="Calibri"/>
              </a:rPr>
              <a:t>202</a:t>
            </a:r>
            <a:r>
              <a:rPr lang="en-US" sz="1500" dirty="0">
                <a:latin typeface="Calibri"/>
                <a:cs typeface="Calibri"/>
              </a:rPr>
              <a:t>6</a:t>
            </a:r>
            <a:r>
              <a:rPr sz="1500" dirty="0">
                <a:latin typeface="ＭＳ Ｐゴシック"/>
                <a:cs typeface="ＭＳ Ｐゴシック"/>
              </a:rPr>
              <a:t>年</a:t>
            </a:r>
            <a:r>
              <a:rPr sz="1500" dirty="0">
                <a:latin typeface="Calibri"/>
                <a:cs typeface="Calibri"/>
              </a:rPr>
              <a:t>1~12</a:t>
            </a:r>
            <a:r>
              <a:rPr sz="1500" spc="-25" dirty="0">
                <a:latin typeface="ＭＳ Ｐゴシック"/>
                <a:cs typeface="ＭＳ Ｐゴシック"/>
              </a:rPr>
              <a:t>月まで</a:t>
            </a:r>
            <a:r>
              <a:rPr sz="1500" spc="-15" dirty="0">
                <a:latin typeface="ＭＳ Ｐゴシック"/>
                <a:cs typeface="ＭＳ Ｐゴシック"/>
              </a:rPr>
              <a:t>の見込額を記入</a:t>
            </a:r>
            <a:endParaRPr sz="1500" dirty="0">
              <a:latin typeface="ＭＳ Ｐゴシック"/>
              <a:cs typeface="ＭＳ Ｐゴシック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99579" y="1093469"/>
            <a:ext cx="1957070" cy="713740"/>
            <a:chOff x="599579" y="1093469"/>
            <a:chExt cx="1957070" cy="713740"/>
          </a:xfrm>
        </p:grpSpPr>
        <p:sp>
          <p:nvSpPr>
            <p:cNvPr id="21" name="object 21"/>
            <p:cNvSpPr/>
            <p:nvPr/>
          </p:nvSpPr>
          <p:spPr>
            <a:xfrm>
              <a:off x="606437" y="1100327"/>
              <a:ext cx="1943100" cy="699770"/>
            </a:xfrm>
            <a:custGeom>
              <a:avLst/>
              <a:gdLst/>
              <a:ahLst/>
              <a:cxnLst/>
              <a:rect l="l" t="t" r="r" b="b"/>
              <a:pathLst>
                <a:path w="1943100" h="699769">
                  <a:moveTo>
                    <a:pt x="1943100" y="582930"/>
                  </a:moveTo>
                  <a:lnTo>
                    <a:pt x="1943100" y="116585"/>
                  </a:lnTo>
                  <a:lnTo>
                    <a:pt x="1933991" y="71366"/>
                  </a:lnTo>
                  <a:lnTo>
                    <a:pt x="1909095" y="34289"/>
                  </a:lnTo>
                  <a:lnTo>
                    <a:pt x="1872055" y="9215"/>
                  </a:lnTo>
                  <a:lnTo>
                    <a:pt x="1826514" y="0"/>
                  </a:lnTo>
                  <a:lnTo>
                    <a:pt x="116586" y="0"/>
                  </a:lnTo>
                  <a:lnTo>
                    <a:pt x="71366" y="9215"/>
                  </a:lnTo>
                  <a:lnTo>
                    <a:pt x="34289" y="34290"/>
                  </a:lnTo>
                  <a:lnTo>
                    <a:pt x="9215" y="71366"/>
                  </a:lnTo>
                  <a:lnTo>
                    <a:pt x="0" y="116586"/>
                  </a:lnTo>
                  <a:lnTo>
                    <a:pt x="0" y="582930"/>
                  </a:lnTo>
                  <a:lnTo>
                    <a:pt x="9215" y="628471"/>
                  </a:lnTo>
                  <a:lnTo>
                    <a:pt x="34290" y="665511"/>
                  </a:lnTo>
                  <a:lnTo>
                    <a:pt x="71366" y="690407"/>
                  </a:lnTo>
                  <a:lnTo>
                    <a:pt x="116586" y="699516"/>
                  </a:lnTo>
                  <a:lnTo>
                    <a:pt x="1826514" y="699516"/>
                  </a:lnTo>
                  <a:lnTo>
                    <a:pt x="1872055" y="690407"/>
                  </a:lnTo>
                  <a:lnTo>
                    <a:pt x="1909095" y="665511"/>
                  </a:lnTo>
                  <a:lnTo>
                    <a:pt x="1933991" y="628471"/>
                  </a:lnTo>
                  <a:lnTo>
                    <a:pt x="1943100" y="58293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9579" y="1093469"/>
              <a:ext cx="1957070" cy="713740"/>
            </a:xfrm>
            <a:custGeom>
              <a:avLst/>
              <a:gdLst/>
              <a:ahLst/>
              <a:cxnLst/>
              <a:rect l="l" t="t" r="r" b="b"/>
              <a:pathLst>
                <a:path w="1957070" h="713739">
                  <a:moveTo>
                    <a:pt x="762" y="596646"/>
                  </a:moveTo>
                  <a:lnTo>
                    <a:pt x="761" y="117348"/>
                  </a:lnTo>
                  <a:lnTo>
                    <a:pt x="0" y="123444"/>
                  </a:lnTo>
                  <a:lnTo>
                    <a:pt x="0" y="590550"/>
                  </a:lnTo>
                  <a:lnTo>
                    <a:pt x="762" y="596646"/>
                  </a:lnTo>
                  <a:close/>
                </a:path>
                <a:path w="1957070" h="713739">
                  <a:moveTo>
                    <a:pt x="1956816" y="595884"/>
                  </a:moveTo>
                  <a:lnTo>
                    <a:pt x="1956816" y="117348"/>
                  </a:lnTo>
                  <a:lnTo>
                    <a:pt x="1956054" y="111252"/>
                  </a:lnTo>
                  <a:lnTo>
                    <a:pt x="1944247" y="69088"/>
                  </a:lnTo>
                  <a:lnTo>
                    <a:pt x="1918377" y="34213"/>
                  </a:lnTo>
                  <a:lnTo>
                    <a:pt x="1882194" y="10234"/>
                  </a:lnTo>
                  <a:lnTo>
                    <a:pt x="1839468" y="762"/>
                  </a:lnTo>
                  <a:lnTo>
                    <a:pt x="1833372" y="0"/>
                  </a:lnTo>
                  <a:lnTo>
                    <a:pt x="123444" y="0"/>
                  </a:lnTo>
                  <a:lnTo>
                    <a:pt x="79510" y="8454"/>
                  </a:lnTo>
                  <a:lnTo>
                    <a:pt x="43257" y="30060"/>
                  </a:lnTo>
                  <a:lnTo>
                    <a:pt x="16618" y="62925"/>
                  </a:lnTo>
                  <a:lnTo>
                    <a:pt x="1523" y="105156"/>
                  </a:lnTo>
                  <a:lnTo>
                    <a:pt x="761" y="111252"/>
                  </a:lnTo>
                  <a:lnTo>
                    <a:pt x="762" y="602742"/>
                  </a:lnTo>
                  <a:lnTo>
                    <a:pt x="1524" y="608838"/>
                  </a:lnTo>
                  <a:lnTo>
                    <a:pt x="3048" y="614934"/>
                  </a:lnTo>
                  <a:lnTo>
                    <a:pt x="8822" y="635516"/>
                  </a:lnTo>
                  <a:lnTo>
                    <a:pt x="13716" y="645364"/>
                  </a:lnTo>
                  <a:lnTo>
                    <a:pt x="13716" y="123444"/>
                  </a:lnTo>
                  <a:lnTo>
                    <a:pt x="14478" y="118110"/>
                  </a:lnTo>
                  <a:lnTo>
                    <a:pt x="14478" y="112014"/>
                  </a:lnTo>
                  <a:lnTo>
                    <a:pt x="16002" y="101346"/>
                  </a:lnTo>
                  <a:lnTo>
                    <a:pt x="40147" y="52486"/>
                  </a:lnTo>
                  <a:lnTo>
                    <a:pt x="71627" y="26670"/>
                  </a:lnTo>
                  <a:lnTo>
                    <a:pt x="110281" y="14900"/>
                  </a:lnTo>
                  <a:lnTo>
                    <a:pt x="1833372" y="13716"/>
                  </a:lnTo>
                  <a:lnTo>
                    <a:pt x="1838706" y="14382"/>
                  </a:lnTo>
                  <a:lnTo>
                    <a:pt x="1844802" y="14478"/>
                  </a:lnTo>
                  <a:lnTo>
                    <a:pt x="1882194" y="25339"/>
                  </a:lnTo>
                  <a:lnTo>
                    <a:pt x="1913005" y="48172"/>
                  </a:lnTo>
                  <a:lnTo>
                    <a:pt x="1934289" y="80066"/>
                  </a:lnTo>
                  <a:lnTo>
                    <a:pt x="1943100" y="118110"/>
                  </a:lnTo>
                  <a:lnTo>
                    <a:pt x="1943100" y="644822"/>
                  </a:lnTo>
                  <a:lnTo>
                    <a:pt x="1947210" y="638600"/>
                  </a:lnTo>
                  <a:lnTo>
                    <a:pt x="1956816" y="595884"/>
                  </a:lnTo>
                  <a:close/>
                </a:path>
                <a:path w="1957070" h="713739">
                  <a:moveTo>
                    <a:pt x="1943100" y="644822"/>
                  </a:moveTo>
                  <a:lnTo>
                    <a:pt x="1943100" y="595884"/>
                  </a:lnTo>
                  <a:lnTo>
                    <a:pt x="1942338" y="601218"/>
                  </a:lnTo>
                  <a:lnTo>
                    <a:pt x="1932324" y="638369"/>
                  </a:lnTo>
                  <a:lnTo>
                    <a:pt x="1909019" y="669636"/>
                  </a:lnTo>
                  <a:lnTo>
                    <a:pt x="1876465" y="691268"/>
                  </a:lnTo>
                  <a:lnTo>
                    <a:pt x="1838706" y="699516"/>
                  </a:lnTo>
                  <a:lnTo>
                    <a:pt x="123444" y="699516"/>
                  </a:lnTo>
                  <a:lnTo>
                    <a:pt x="93449" y="694404"/>
                  </a:lnTo>
                  <a:lnTo>
                    <a:pt x="52154" y="673379"/>
                  </a:lnTo>
                  <a:lnTo>
                    <a:pt x="28041" y="643644"/>
                  </a:lnTo>
                  <a:lnTo>
                    <a:pt x="15240" y="606552"/>
                  </a:lnTo>
                  <a:lnTo>
                    <a:pt x="14478" y="601218"/>
                  </a:lnTo>
                  <a:lnTo>
                    <a:pt x="14478" y="595884"/>
                  </a:lnTo>
                  <a:lnTo>
                    <a:pt x="13716" y="589788"/>
                  </a:lnTo>
                  <a:lnTo>
                    <a:pt x="13716" y="645364"/>
                  </a:lnTo>
                  <a:lnTo>
                    <a:pt x="45720" y="685800"/>
                  </a:lnTo>
                  <a:lnTo>
                    <a:pt x="93449" y="709764"/>
                  </a:lnTo>
                  <a:lnTo>
                    <a:pt x="123444" y="713232"/>
                  </a:lnTo>
                  <a:lnTo>
                    <a:pt x="1840230" y="713232"/>
                  </a:lnTo>
                  <a:lnTo>
                    <a:pt x="1846326" y="712470"/>
                  </a:lnTo>
                  <a:lnTo>
                    <a:pt x="1888478" y="700757"/>
                  </a:lnTo>
                  <a:lnTo>
                    <a:pt x="1923268" y="674846"/>
                  </a:lnTo>
                  <a:lnTo>
                    <a:pt x="1943100" y="644822"/>
                  </a:lnTo>
                  <a:close/>
                </a:path>
              </a:pathLst>
            </a:custGeom>
            <a:solidFill>
              <a:srgbClr val="385D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41559" y="1260604"/>
            <a:ext cx="167132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10" dirty="0">
                <a:latin typeface="ＭＳ Ｐゴシック"/>
                <a:cs typeface="ＭＳ Ｐゴシック"/>
              </a:rPr>
              <a:t>奨学金申込書</a:t>
            </a:r>
            <a:endParaRPr sz="2150">
              <a:latin typeface="ＭＳ Ｐゴシック"/>
              <a:cs typeface="ＭＳ Ｐゴシック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576201" y="1371600"/>
            <a:ext cx="2635885" cy="5006340"/>
            <a:chOff x="5576201" y="1371600"/>
            <a:chExt cx="2635885" cy="5006340"/>
          </a:xfrm>
        </p:grpSpPr>
        <p:sp>
          <p:nvSpPr>
            <p:cNvPr id="25" name="object 25"/>
            <p:cNvSpPr/>
            <p:nvPr/>
          </p:nvSpPr>
          <p:spPr>
            <a:xfrm>
              <a:off x="7134491" y="2119122"/>
              <a:ext cx="1077595" cy="4258945"/>
            </a:xfrm>
            <a:custGeom>
              <a:avLst/>
              <a:gdLst/>
              <a:ahLst/>
              <a:cxnLst/>
              <a:rect l="l" t="t" r="r" b="b"/>
              <a:pathLst>
                <a:path w="1077595" h="4258945">
                  <a:moveTo>
                    <a:pt x="1077468" y="4058412"/>
                  </a:moveTo>
                  <a:lnTo>
                    <a:pt x="1077468" y="199644"/>
                  </a:lnTo>
                  <a:lnTo>
                    <a:pt x="1064868" y="131803"/>
                  </a:lnTo>
                  <a:lnTo>
                    <a:pt x="1043813" y="89879"/>
                  </a:lnTo>
                  <a:lnTo>
                    <a:pt x="1014098" y="54516"/>
                  </a:lnTo>
                  <a:lnTo>
                    <a:pt x="977044" y="26935"/>
                  </a:lnTo>
                  <a:lnTo>
                    <a:pt x="933973" y="8356"/>
                  </a:lnTo>
                  <a:lnTo>
                    <a:pt x="886206" y="0"/>
                  </a:lnTo>
                  <a:lnTo>
                    <a:pt x="198881" y="0"/>
                  </a:lnTo>
                  <a:lnTo>
                    <a:pt x="151197" y="6053"/>
                  </a:lnTo>
                  <a:lnTo>
                    <a:pt x="107675" y="22694"/>
                  </a:lnTo>
                  <a:lnTo>
                    <a:pt x="107442" y="22783"/>
                  </a:lnTo>
                  <a:lnTo>
                    <a:pt x="107286" y="22843"/>
                  </a:lnTo>
                  <a:lnTo>
                    <a:pt x="68794" y="49034"/>
                  </a:lnTo>
                  <a:lnTo>
                    <a:pt x="37366" y="83295"/>
                  </a:lnTo>
                  <a:lnTo>
                    <a:pt x="14648" y="124290"/>
                  </a:lnTo>
                  <a:lnTo>
                    <a:pt x="2285" y="170688"/>
                  </a:lnTo>
                  <a:lnTo>
                    <a:pt x="0" y="190500"/>
                  </a:lnTo>
                  <a:lnTo>
                    <a:pt x="0" y="4069842"/>
                  </a:lnTo>
                  <a:lnTo>
                    <a:pt x="762" y="4079748"/>
                  </a:lnTo>
                  <a:lnTo>
                    <a:pt x="3810" y="4099560"/>
                  </a:lnTo>
                  <a:lnTo>
                    <a:pt x="12760" y="4129206"/>
                  </a:lnTo>
                  <a:lnTo>
                    <a:pt x="20574" y="4145840"/>
                  </a:lnTo>
                  <a:lnTo>
                    <a:pt x="20574" y="191262"/>
                  </a:lnTo>
                  <a:lnTo>
                    <a:pt x="22097" y="172974"/>
                  </a:lnTo>
                  <a:lnTo>
                    <a:pt x="43824" y="111618"/>
                  </a:lnTo>
                  <a:lnTo>
                    <a:pt x="79247" y="67818"/>
                  </a:lnTo>
                  <a:lnTo>
                    <a:pt x="116580" y="41208"/>
                  </a:lnTo>
                  <a:lnTo>
                    <a:pt x="171008" y="22951"/>
                  </a:lnTo>
                  <a:lnTo>
                    <a:pt x="886206" y="20574"/>
                  </a:lnTo>
                  <a:lnTo>
                    <a:pt x="895350" y="21336"/>
                  </a:lnTo>
                  <a:lnTo>
                    <a:pt x="945301" y="33997"/>
                  </a:lnTo>
                  <a:lnTo>
                    <a:pt x="988598" y="59503"/>
                  </a:lnTo>
                  <a:lnTo>
                    <a:pt x="1022996" y="95594"/>
                  </a:lnTo>
                  <a:lnTo>
                    <a:pt x="1046255" y="140012"/>
                  </a:lnTo>
                  <a:lnTo>
                    <a:pt x="1056132" y="190500"/>
                  </a:lnTo>
                  <a:lnTo>
                    <a:pt x="1056894" y="4143390"/>
                  </a:lnTo>
                  <a:lnTo>
                    <a:pt x="1069123" y="4115138"/>
                  </a:lnTo>
                  <a:lnTo>
                    <a:pt x="1076706" y="4068318"/>
                  </a:lnTo>
                  <a:lnTo>
                    <a:pt x="1077468" y="4058412"/>
                  </a:lnTo>
                  <a:close/>
                </a:path>
                <a:path w="1077595" h="4258945">
                  <a:moveTo>
                    <a:pt x="1056894" y="4143390"/>
                  </a:moveTo>
                  <a:lnTo>
                    <a:pt x="1056894" y="4058412"/>
                  </a:lnTo>
                  <a:lnTo>
                    <a:pt x="1055370" y="4076700"/>
                  </a:lnTo>
                  <a:lnTo>
                    <a:pt x="1043525" y="4126298"/>
                  </a:lnTo>
                  <a:lnTo>
                    <a:pt x="1017815" y="4169865"/>
                  </a:lnTo>
                  <a:lnTo>
                    <a:pt x="981111" y="4204712"/>
                  </a:lnTo>
                  <a:lnTo>
                    <a:pt x="936284" y="4228147"/>
                  </a:lnTo>
                  <a:lnTo>
                    <a:pt x="886206" y="4237482"/>
                  </a:lnTo>
                  <a:lnTo>
                    <a:pt x="877824" y="4238180"/>
                  </a:lnTo>
                  <a:lnTo>
                    <a:pt x="198882" y="4238131"/>
                  </a:lnTo>
                  <a:lnTo>
                    <a:pt x="148508" y="4230721"/>
                  </a:lnTo>
                  <a:lnTo>
                    <a:pt x="102887" y="4209662"/>
                  </a:lnTo>
                  <a:lnTo>
                    <a:pt x="65079" y="4177125"/>
                  </a:lnTo>
                  <a:lnTo>
                    <a:pt x="37366" y="4135112"/>
                  </a:lnTo>
                  <a:lnTo>
                    <a:pt x="22098" y="4085844"/>
                  </a:lnTo>
                  <a:lnTo>
                    <a:pt x="20574" y="4068318"/>
                  </a:lnTo>
                  <a:lnTo>
                    <a:pt x="20574" y="4145840"/>
                  </a:lnTo>
                  <a:lnTo>
                    <a:pt x="44506" y="4185099"/>
                  </a:lnTo>
                  <a:lnTo>
                    <a:pt x="73152" y="4213098"/>
                  </a:lnTo>
                  <a:lnTo>
                    <a:pt x="107675" y="4236179"/>
                  </a:lnTo>
                  <a:lnTo>
                    <a:pt x="167925" y="4256277"/>
                  </a:lnTo>
                  <a:lnTo>
                    <a:pt x="877824" y="4258818"/>
                  </a:lnTo>
                  <a:lnTo>
                    <a:pt x="888492" y="4258056"/>
                  </a:lnTo>
                  <a:lnTo>
                    <a:pt x="944730" y="4247070"/>
                  </a:lnTo>
                  <a:lnTo>
                    <a:pt x="986626" y="4225958"/>
                  </a:lnTo>
                  <a:lnTo>
                    <a:pt x="1022427" y="4195743"/>
                  </a:lnTo>
                  <a:lnTo>
                    <a:pt x="1050479" y="4158208"/>
                  </a:lnTo>
                  <a:lnTo>
                    <a:pt x="1056894" y="4143390"/>
                  </a:lnTo>
                  <a:close/>
                </a:path>
                <a:path w="1077595" h="4258945">
                  <a:moveTo>
                    <a:pt x="1036320" y="4058412"/>
                  </a:moveTo>
                  <a:lnTo>
                    <a:pt x="1036319" y="200406"/>
                  </a:lnTo>
                  <a:lnTo>
                    <a:pt x="1035558" y="192024"/>
                  </a:lnTo>
                  <a:lnTo>
                    <a:pt x="1035558" y="184404"/>
                  </a:lnTo>
                  <a:lnTo>
                    <a:pt x="1024071" y="139784"/>
                  </a:lnTo>
                  <a:lnTo>
                    <a:pt x="1001578" y="101472"/>
                  </a:lnTo>
                  <a:lnTo>
                    <a:pt x="969816" y="71144"/>
                  </a:lnTo>
                  <a:lnTo>
                    <a:pt x="930525" y="50477"/>
                  </a:lnTo>
                  <a:lnTo>
                    <a:pt x="886206" y="41305"/>
                  </a:lnTo>
                  <a:lnTo>
                    <a:pt x="198882" y="41360"/>
                  </a:lnTo>
                  <a:lnTo>
                    <a:pt x="155205" y="47451"/>
                  </a:lnTo>
                  <a:lnTo>
                    <a:pt x="114483" y="66092"/>
                  </a:lnTo>
                  <a:lnTo>
                    <a:pt x="80588" y="95070"/>
                  </a:lnTo>
                  <a:lnTo>
                    <a:pt x="55868" y="132380"/>
                  </a:lnTo>
                  <a:lnTo>
                    <a:pt x="42672" y="176022"/>
                  </a:lnTo>
                  <a:lnTo>
                    <a:pt x="41148" y="192024"/>
                  </a:lnTo>
                  <a:lnTo>
                    <a:pt x="41148" y="4066794"/>
                  </a:lnTo>
                  <a:lnTo>
                    <a:pt x="42672" y="4082796"/>
                  </a:lnTo>
                  <a:lnTo>
                    <a:pt x="44196" y="4090416"/>
                  </a:lnTo>
                  <a:lnTo>
                    <a:pt x="50831" y="4114005"/>
                  </a:lnTo>
                  <a:lnTo>
                    <a:pt x="61650" y="4137078"/>
                  </a:lnTo>
                  <a:lnTo>
                    <a:pt x="61650" y="192666"/>
                  </a:lnTo>
                  <a:lnTo>
                    <a:pt x="63246" y="178308"/>
                  </a:lnTo>
                  <a:lnTo>
                    <a:pt x="79838" y="130835"/>
                  </a:lnTo>
                  <a:lnTo>
                    <a:pt x="107442" y="97536"/>
                  </a:lnTo>
                  <a:lnTo>
                    <a:pt x="157172" y="68641"/>
                  </a:lnTo>
                  <a:lnTo>
                    <a:pt x="198882" y="61851"/>
                  </a:lnTo>
                  <a:lnTo>
                    <a:pt x="886206" y="61874"/>
                  </a:lnTo>
                  <a:lnTo>
                    <a:pt x="939276" y="76588"/>
                  </a:lnTo>
                  <a:lnTo>
                    <a:pt x="977926" y="105532"/>
                  </a:lnTo>
                  <a:lnTo>
                    <a:pt x="1004435" y="145717"/>
                  </a:lnTo>
                  <a:lnTo>
                    <a:pt x="1014984" y="193548"/>
                  </a:lnTo>
                  <a:lnTo>
                    <a:pt x="1015746" y="4133072"/>
                  </a:lnTo>
                  <a:lnTo>
                    <a:pt x="1027239" y="4111253"/>
                  </a:lnTo>
                  <a:lnTo>
                    <a:pt x="1035558" y="4066794"/>
                  </a:lnTo>
                  <a:lnTo>
                    <a:pt x="1036320" y="4058412"/>
                  </a:lnTo>
                  <a:close/>
                </a:path>
                <a:path w="1077595" h="4258945">
                  <a:moveTo>
                    <a:pt x="1015746" y="4133072"/>
                  </a:moveTo>
                  <a:lnTo>
                    <a:pt x="1015746" y="4058412"/>
                  </a:lnTo>
                  <a:lnTo>
                    <a:pt x="1014984" y="4066794"/>
                  </a:lnTo>
                  <a:lnTo>
                    <a:pt x="1014984" y="4073652"/>
                  </a:lnTo>
                  <a:lnTo>
                    <a:pt x="1000401" y="4121461"/>
                  </a:lnTo>
                  <a:lnTo>
                    <a:pt x="971750" y="4159567"/>
                  </a:lnTo>
                  <a:lnTo>
                    <a:pt x="931759" y="4185576"/>
                  </a:lnTo>
                  <a:lnTo>
                    <a:pt x="883158" y="4197096"/>
                  </a:lnTo>
                  <a:lnTo>
                    <a:pt x="199644" y="4197096"/>
                  </a:lnTo>
                  <a:lnTo>
                    <a:pt x="151197" y="4188198"/>
                  </a:lnTo>
                  <a:lnTo>
                    <a:pt x="109342" y="4163410"/>
                  </a:lnTo>
                  <a:lnTo>
                    <a:pt x="78777" y="4125981"/>
                  </a:lnTo>
                  <a:lnTo>
                    <a:pt x="63246" y="4078986"/>
                  </a:lnTo>
                  <a:lnTo>
                    <a:pt x="61650" y="4071806"/>
                  </a:lnTo>
                  <a:lnTo>
                    <a:pt x="61650" y="4137078"/>
                  </a:lnTo>
                  <a:lnTo>
                    <a:pt x="92964" y="4175760"/>
                  </a:lnTo>
                  <a:lnTo>
                    <a:pt x="125916" y="4199314"/>
                  </a:lnTo>
                  <a:lnTo>
                    <a:pt x="174277" y="4215494"/>
                  </a:lnTo>
                  <a:lnTo>
                    <a:pt x="198882" y="4217604"/>
                  </a:lnTo>
                  <a:lnTo>
                    <a:pt x="886206" y="4217531"/>
                  </a:lnTo>
                  <a:lnTo>
                    <a:pt x="892302" y="4216977"/>
                  </a:lnTo>
                  <a:lnTo>
                    <a:pt x="893064" y="4216908"/>
                  </a:lnTo>
                  <a:lnTo>
                    <a:pt x="936849" y="4206025"/>
                  </a:lnTo>
                  <a:lnTo>
                    <a:pt x="975438" y="4183220"/>
                  </a:lnTo>
                  <a:lnTo>
                    <a:pt x="1006383" y="4150846"/>
                  </a:lnTo>
                  <a:lnTo>
                    <a:pt x="1015746" y="4133072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78487" y="1373123"/>
              <a:ext cx="2020570" cy="1112520"/>
            </a:xfrm>
            <a:custGeom>
              <a:avLst/>
              <a:gdLst/>
              <a:ahLst/>
              <a:cxnLst/>
              <a:rect l="l" t="t" r="r" b="b"/>
              <a:pathLst>
                <a:path w="2020570" h="1112520">
                  <a:moveTo>
                    <a:pt x="2020062" y="621791"/>
                  </a:moveTo>
                  <a:lnTo>
                    <a:pt x="2020062" y="0"/>
                  </a:lnTo>
                  <a:lnTo>
                    <a:pt x="0" y="0"/>
                  </a:lnTo>
                  <a:lnTo>
                    <a:pt x="0" y="621792"/>
                  </a:lnTo>
                  <a:lnTo>
                    <a:pt x="1178814" y="621791"/>
                  </a:lnTo>
                  <a:lnTo>
                    <a:pt x="1918716" y="1112519"/>
                  </a:lnTo>
                  <a:lnTo>
                    <a:pt x="1684020" y="621791"/>
                  </a:lnTo>
                  <a:lnTo>
                    <a:pt x="2020062" y="62179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76201" y="1371600"/>
              <a:ext cx="2025014" cy="1115695"/>
            </a:xfrm>
            <a:custGeom>
              <a:avLst/>
              <a:gdLst/>
              <a:ahLst/>
              <a:cxnLst/>
              <a:rect l="l" t="t" r="r" b="b"/>
              <a:pathLst>
                <a:path w="2025015" h="1115695">
                  <a:moveTo>
                    <a:pt x="2024633" y="624078"/>
                  </a:moveTo>
                  <a:lnTo>
                    <a:pt x="2024633" y="761"/>
                  </a:lnTo>
                  <a:lnTo>
                    <a:pt x="2023872" y="0"/>
                  </a:lnTo>
                  <a:lnTo>
                    <a:pt x="761" y="0"/>
                  </a:lnTo>
                  <a:lnTo>
                    <a:pt x="0" y="762"/>
                  </a:lnTo>
                  <a:lnTo>
                    <a:pt x="0" y="624078"/>
                  </a:lnTo>
                  <a:lnTo>
                    <a:pt x="762" y="624840"/>
                  </a:lnTo>
                  <a:lnTo>
                    <a:pt x="2286" y="624840"/>
                  </a:lnTo>
                  <a:lnTo>
                    <a:pt x="2286" y="3048"/>
                  </a:lnTo>
                  <a:lnTo>
                    <a:pt x="3810" y="1524"/>
                  </a:lnTo>
                  <a:lnTo>
                    <a:pt x="3810" y="3048"/>
                  </a:lnTo>
                  <a:lnTo>
                    <a:pt x="2020824" y="3047"/>
                  </a:lnTo>
                  <a:lnTo>
                    <a:pt x="2020824" y="1523"/>
                  </a:lnTo>
                  <a:lnTo>
                    <a:pt x="2022348" y="3047"/>
                  </a:lnTo>
                  <a:lnTo>
                    <a:pt x="2022348" y="624840"/>
                  </a:lnTo>
                  <a:lnTo>
                    <a:pt x="2023872" y="624840"/>
                  </a:lnTo>
                  <a:lnTo>
                    <a:pt x="2024633" y="624078"/>
                  </a:lnTo>
                  <a:close/>
                </a:path>
                <a:path w="2025015" h="1115695">
                  <a:moveTo>
                    <a:pt x="3810" y="3048"/>
                  </a:moveTo>
                  <a:lnTo>
                    <a:pt x="3810" y="1524"/>
                  </a:lnTo>
                  <a:lnTo>
                    <a:pt x="2286" y="3048"/>
                  </a:lnTo>
                  <a:lnTo>
                    <a:pt x="3810" y="3048"/>
                  </a:lnTo>
                  <a:close/>
                </a:path>
                <a:path w="2025015" h="1115695">
                  <a:moveTo>
                    <a:pt x="3810" y="621792"/>
                  </a:moveTo>
                  <a:lnTo>
                    <a:pt x="3810" y="3048"/>
                  </a:lnTo>
                  <a:lnTo>
                    <a:pt x="2286" y="3048"/>
                  </a:lnTo>
                  <a:lnTo>
                    <a:pt x="2286" y="621792"/>
                  </a:lnTo>
                  <a:lnTo>
                    <a:pt x="3810" y="621792"/>
                  </a:lnTo>
                  <a:close/>
                </a:path>
                <a:path w="2025015" h="1115695">
                  <a:moveTo>
                    <a:pt x="1923288" y="1114805"/>
                  </a:moveTo>
                  <a:lnTo>
                    <a:pt x="1923288" y="1113282"/>
                  </a:lnTo>
                  <a:lnTo>
                    <a:pt x="1922526" y="1113282"/>
                  </a:lnTo>
                  <a:lnTo>
                    <a:pt x="1922231" y="1112667"/>
                  </a:lnTo>
                  <a:lnTo>
                    <a:pt x="1919477" y="1114043"/>
                  </a:lnTo>
                  <a:lnTo>
                    <a:pt x="1916979" y="1108845"/>
                  </a:lnTo>
                  <a:lnTo>
                    <a:pt x="1181862" y="621792"/>
                  </a:lnTo>
                  <a:lnTo>
                    <a:pt x="2286" y="621792"/>
                  </a:lnTo>
                  <a:lnTo>
                    <a:pt x="3810" y="623316"/>
                  </a:lnTo>
                  <a:lnTo>
                    <a:pt x="3810" y="624840"/>
                  </a:lnTo>
                  <a:lnTo>
                    <a:pt x="1181100" y="624840"/>
                  </a:lnTo>
                  <a:lnTo>
                    <a:pt x="1181100" y="625848"/>
                  </a:lnTo>
                  <a:lnTo>
                    <a:pt x="1920239" y="1114805"/>
                  </a:lnTo>
                  <a:lnTo>
                    <a:pt x="1921002" y="1115567"/>
                  </a:lnTo>
                  <a:lnTo>
                    <a:pt x="1921764" y="1115567"/>
                  </a:lnTo>
                  <a:lnTo>
                    <a:pt x="1922526" y="1114805"/>
                  </a:lnTo>
                  <a:lnTo>
                    <a:pt x="1923288" y="1114805"/>
                  </a:lnTo>
                  <a:close/>
                </a:path>
                <a:path w="2025015" h="1115695">
                  <a:moveTo>
                    <a:pt x="3810" y="624840"/>
                  </a:moveTo>
                  <a:lnTo>
                    <a:pt x="3810" y="623316"/>
                  </a:lnTo>
                  <a:lnTo>
                    <a:pt x="2286" y="621792"/>
                  </a:lnTo>
                  <a:lnTo>
                    <a:pt x="2286" y="624840"/>
                  </a:lnTo>
                  <a:lnTo>
                    <a:pt x="3810" y="624840"/>
                  </a:lnTo>
                  <a:close/>
                </a:path>
                <a:path w="2025015" h="1115695">
                  <a:moveTo>
                    <a:pt x="1181100" y="625848"/>
                  </a:moveTo>
                  <a:lnTo>
                    <a:pt x="1181100" y="624840"/>
                  </a:lnTo>
                  <a:lnTo>
                    <a:pt x="1179576" y="624840"/>
                  </a:lnTo>
                  <a:lnTo>
                    <a:pt x="1181100" y="625848"/>
                  </a:lnTo>
                  <a:close/>
                </a:path>
                <a:path w="2025015" h="1115695">
                  <a:moveTo>
                    <a:pt x="2022348" y="621792"/>
                  </a:moveTo>
                  <a:lnTo>
                    <a:pt x="1684782" y="621792"/>
                  </a:lnTo>
                  <a:lnTo>
                    <a:pt x="1684782" y="622554"/>
                  </a:lnTo>
                  <a:lnTo>
                    <a:pt x="1684020" y="622554"/>
                  </a:lnTo>
                  <a:lnTo>
                    <a:pt x="1684020" y="624078"/>
                  </a:lnTo>
                  <a:lnTo>
                    <a:pt x="1686306" y="628834"/>
                  </a:lnTo>
                  <a:lnTo>
                    <a:pt x="1686306" y="624840"/>
                  </a:lnTo>
                  <a:lnTo>
                    <a:pt x="1687830" y="622554"/>
                  </a:lnTo>
                  <a:lnTo>
                    <a:pt x="1688923" y="624840"/>
                  </a:lnTo>
                  <a:lnTo>
                    <a:pt x="2020824" y="624840"/>
                  </a:lnTo>
                  <a:lnTo>
                    <a:pt x="2020824" y="623316"/>
                  </a:lnTo>
                  <a:lnTo>
                    <a:pt x="2022348" y="621792"/>
                  </a:lnTo>
                  <a:close/>
                </a:path>
                <a:path w="2025015" h="1115695">
                  <a:moveTo>
                    <a:pt x="1688923" y="624840"/>
                  </a:moveTo>
                  <a:lnTo>
                    <a:pt x="1687830" y="622554"/>
                  </a:lnTo>
                  <a:lnTo>
                    <a:pt x="1686306" y="624840"/>
                  </a:lnTo>
                  <a:lnTo>
                    <a:pt x="1688923" y="624840"/>
                  </a:lnTo>
                  <a:close/>
                </a:path>
                <a:path w="2025015" h="1115695">
                  <a:moveTo>
                    <a:pt x="1921992" y="1112166"/>
                  </a:moveTo>
                  <a:lnTo>
                    <a:pt x="1688923" y="624840"/>
                  </a:lnTo>
                  <a:lnTo>
                    <a:pt x="1686306" y="624840"/>
                  </a:lnTo>
                  <a:lnTo>
                    <a:pt x="1686306" y="628834"/>
                  </a:lnTo>
                  <a:lnTo>
                    <a:pt x="1916979" y="1108845"/>
                  </a:lnTo>
                  <a:lnTo>
                    <a:pt x="1921992" y="1112166"/>
                  </a:lnTo>
                  <a:close/>
                </a:path>
                <a:path w="2025015" h="1115695">
                  <a:moveTo>
                    <a:pt x="1922231" y="1112667"/>
                  </a:moveTo>
                  <a:lnTo>
                    <a:pt x="1921992" y="1112166"/>
                  </a:lnTo>
                  <a:lnTo>
                    <a:pt x="1916979" y="1108845"/>
                  </a:lnTo>
                  <a:lnTo>
                    <a:pt x="1919477" y="1114043"/>
                  </a:lnTo>
                  <a:lnTo>
                    <a:pt x="1921764" y="1112901"/>
                  </a:lnTo>
                  <a:lnTo>
                    <a:pt x="1921992" y="1112786"/>
                  </a:lnTo>
                  <a:lnTo>
                    <a:pt x="1922231" y="1112667"/>
                  </a:lnTo>
                  <a:close/>
                </a:path>
                <a:path w="2025015" h="1115695">
                  <a:moveTo>
                    <a:pt x="1922526" y="1112520"/>
                  </a:moveTo>
                  <a:lnTo>
                    <a:pt x="1921992" y="1112166"/>
                  </a:lnTo>
                  <a:lnTo>
                    <a:pt x="1922231" y="1112667"/>
                  </a:lnTo>
                  <a:lnTo>
                    <a:pt x="1922526" y="1112520"/>
                  </a:lnTo>
                  <a:close/>
                </a:path>
                <a:path w="2025015" h="1115695">
                  <a:moveTo>
                    <a:pt x="2022348" y="3047"/>
                  </a:moveTo>
                  <a:lnTo>
                    <a:pt x="2020824" y="1523"/>
                  </a:lnTo>
                  <a:lnTo>
                    <a:pt x="2020824" y="3047"/>
                  </a:lnTo>
                  <a:lnTo>
                    <a:pt x="2022348" y="3047"/>
                  </a:lnTo>
                  <a:close/>
                </a:path>
                <a:path w="2025015" h="1115695">
                  <a:moveTo>
                    <a:pt x="2022348" y="621792"/>
                  </a:moveTo>
                  <a:lnTo>
                    <a:pt x="2022348" y="3047"/>
                  </a:lnTo>
                  <a:lnTo>
                    <a:pt x="2020824" y="3047"/>
                  </a:lnTo>
                  <a:lnTo>
                    <a:pt x="2020824" y="621792"/>
                  </a:lnTo>
                  <a:lnTo>
                    <a:pt x="2022348" y="621792"/>
                  </a:lnTo>
                  <a:close/>
                </a:path>
                <a:path w="2025015" h="1115695">
                  <a:moveTo>
                    <a:pt x="2022348" y="624840"/>
                  </a:moveTo>
                  <a:lnTo>
                    <a:pt x="2022348" y="621792"/>
                  </a:lnTo>
                  <a:lnTo>
                    <a:pt x="2020824" y="623316"/>
                  </a:lnTo>
                  <a:lnTo>
                    <a:pt x="2020824" y="624840"/>
                  </a:lnTo>
                  <a:lnTo>
                    <a:pt x="2022348" y="6248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821902" y="1480286"/>
            <a:ext cx="1532255" cy="43815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07314" marR="5080" indent="-95250">
              <a:lnSpc>
                <a:spcPct val="79600"/>
              </a:lnSpc>
              <a:spcBef>
                <a:spcPts val="480"/>
              </a:spcBef>
            </a:pPr>
            <a:r>
              <a:rPr sz="1500" dirty="0">
                <a:latin typeface="Calibri"/>
                <a:cs typeface="Calibri"/>
              </a:rPr>
              <a:t>202</a:t>
            </a:r>
            <a:r>
              <a:rPr lang="en-US" sz="1500" dirty="0">
                <a:latin typeface="Calibri"/>
                <a:cs typeface="Calibri"/>
              </a:rPr>
              <a:t>5</a:t>
            </a:r>
            <a:r>
              <a:rPr sz="1500" dirty="0">
                <a:latin typeface="ＭＳ Ｐゴシック"/>
                <a:cs typeface="ＭＳ Ｐゴシック"/>
              </a:rPr>
              <a:t>年</a:t>
            </a:r>
            <a:r>
              <a:rPr sz="1500" dirty="0">
                <a:latin typeface="Calibri"/>
                <a:cs typeface="Calibri"/>
              </a:rPr>
              <a:t>1~12</a:t>
            </a:r>
            <a:r>
              <a:rPr sz="1500" spc="-25" dirty="0">
                <a:latin typeface="ＭＳ Ｐゴシック"/>
                <a:cs typeface="ＭＳ Ｐゴシック"/>
              </a:rPr>
              <a:t>月まで</a:t>
            </a:r>
            <a:r>
              <a:rPr sz="1500" spc="-15" dirty="0">
                <a:latin typeface="ＭＳ Ｐゴシック"/>
                <a:cs typeface="ＭＳ Ｐゴシック"/>
              </a:rPr>
              <a:t>の収入額を記入</a:t>
            </a:r>
            <a:endParaRPr sz="1500" dirty="0">
              <a:latin typeface="ＭＳ Ｐゴシック"/>
              <a:cs typeface="ＭＳ Ｐゴシック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５．選考の流れ</a:t>
            </a:r>
            <a:r>
              <a:rPr b="1" dirty="0">
                <a:solidFill>
                  <a:srgbClr val="FF0000"/>
                </a:solidFill>
                <a:latin typeface="ＭＳ Ｐゴシック"/>
                <a:cs typeface="ＭＳ Ｐゴシック"/>
              </a:rPr>
              <a:t>（予定</a:t>
            </a:r>
            <a:r>
              <a:rPr b="1" spc="-50" dirty="0">
                <a:solidFill>
                  <a:srgbClr val="FF0000"/>
                </a:solidFill>
                <a:latin typeface="ＭＳ Ｐゴシック"/>
                <a:cs typeface="ＭＳ Ｐゴシック"/>
              </a:rPr>
              <a:t>）</a:t>
            </a:r>
          </a:p>
        </p:txBody>
      </p:sp>
      <p:sp>
        <p:nvSpPr>
          <p:cNvPr id="3" name="object 3"/>
          <p:cNvSpPr/>
          <p:nvPr/>
        </p:nvSpPr>
        <p:spPr>
          <a:xfrm>
            <a:off x="412889" y="208788"/>
            <a:ext cx="77470" cy="407670"/>
          </a:xfrm>
          <a:custGeom>
            <a:avLst/>
            <a:gdLst/>
            <a:ahLst/>
            <a:cxnLst/>
            <a:rect l="l" t="t" r="r" b="b"/>
            <a:pathLst>
              <a:path w="77470" h="407670">
                <a:moveTo>
                  <a:pt x="76962" y="407669"/>
                </a:moveTo>
                <a:lnTo>
                  <a:pt x="76962" y="0"/>
                </a:lnTo>
                <a:lnTo>
                  <a:pt x="0" y="0"/>
                </a:lnTo>
                <a:lnTo>
                  <a:pt x="0" y="407669"/>
                </a:lnTo>
                <a:lnTo>
                  <a:pt x="76962" y="40766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80301" y="679704"/>
            <a:ext cx="10102850" cy="304165"/>
            <a:chOff x="280301" y="679704"/>
            <a:chExt cx="10102850" cy="3041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301" y="693420"/>
              <a:ext cx="10102595" cy="2899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0301" y="679704"/>
              <a:ext cx="10102850" cy="27940"/>
            </a:xfrm>
            <a:custGeom>
              <a:avLst/>
              <a:gdLst/>
              <a:ahLst/>
              <a:cxnLst/>
              <a:rect l="l" t="t" r="r" b="b"/>
              <a:pathLst>
                <a:path w="10102850" h="27940">
                  <a:moveTo>
                    <a:pt x="10102596" y="27431"/>
                  </a:moveTo>
                  <a:lnTo>
                    <a:pt x="10102596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10102596" y="27431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057" y="7170419"/>
            <a:ext cx="2174748" cy="18211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86089" y="230886"/>
            <a:ext cx="1693164" cy="399288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470788"/>
              </p:ext>
            </p:extLst>
          </p:nvPr>
        </p:nvGraphicFramePr>
        <p:xfrm>
          <a:off x="435598" y="1191168"/>
          <a:ext cx="9792000" cy="51517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2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9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9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2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180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時期</a:t>
                      </a:r>
                    </a:p>
                  </a:txBody>
                  <a:tcPr marL="0" marR="0" marT="1930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180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内容</a:t>
                      </a:r>
                    </a:p>
                  </a:txBody>
                  <a:tcPr marL="0" marR="0" marT="1930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1800" dirty="0">
                          <a:solidFill>
                            <a:schemeClr val="bg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備考</a:t>
                      </a:r>
                    </a:p>
                  </a:txBody>
                  <a:tcPr marL="0" marR="0" marT="1930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5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8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募集</a:t>
                      </a: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詳細</a:t>
                      </a:r>
                      <a:endParaRPr sz="18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1930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8425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※学生課</a:t>
                      </a:r>
                      <a:r>
                        <a:rPr 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教育支援課</a:t>
                      </a: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HP</a:t>
                      </a: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にて公開</a:t>
                      </a:r>
                      <a:endParaRPr sz="18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2165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707">
                <a:tc>
                  <a:txBody>
                    <a:bodyPr/>
                    <a:lstStyle/>
                    <a:p>
                      <a:pPr marR="11303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ja-JP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</a:t>
                      </a:r>
                      <a:r>
                        <a:rPr lang="en-US" altLang="ja-JP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18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日(</a:t>
                      </a:r>
                      <a:r>
                        <a:rPr lang="ja-JP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金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)～</a:t>
                      </a:r>
                    </a:p>
                    <a:p>
                      <a:pPr marR="129539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ja-JP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</a:t>
                      </a:r>
                      <a:r>
                        <a:rPr lang="en-US" altLang="ja-JP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日(木)</a:t>
                      </a:r>
                    </a:p>
                  </a:txBody>
                  <a:tcPr marL="0" marR="0" marT="21462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2235" algn="l">
                        <a:lnSpc>
                          <a:spcPts val="1000"/>
                        </a:lnSpc>
                        <a:spcBef>
                          <a:spcPts val="600"/>
                        </a:spcBef>
                      </a:pPr>
                      <a:endParaRPr lang="en-US" altLang="zh-TW" sz="1800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102235" algn="l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zh-TW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書類提出期間</a:t>
                      </a:r>
                    </a:p>
                    <a:p>
                      <a:pPr marL="102235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（締切</a:t>
                      </a:r>
                      <a:r>
                        <a:rPr lang="ja-JP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消印有効</a:t>
                      </a:r>
                      <a:r>
                        <a:rPr lang="ja-JP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</a:t>
                      </a:r>
                      <a:endParaRPr lang="zh-TW" altLang="en-US" sz="1800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97028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 err="1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書類をすべて整え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ja-JP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所属校舎窓口へ提出</a:t>
                      </a:r>
                      <a:endParaRPr lang="en-US" altLang="ja-JP" sz="1800" dirty="0">
                        <a:solidFill>
                          <a:srgbClr val="FF0000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97790" marR="97028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ja-JP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または</a:t>
                      </a:r>
                      <a:r>
                        <a:rPr sz="1800" dirty="0" err="1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レターパックで</a:t>
                      </a:r>
                      <a:r>
                        <a:rPr lang="ja-JP" altLang="en-US"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郵送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。</a:t>
                      </a:r>
                    </a:p>
                  </a:txBody>
                  <a:tcPr marL="0" marR="0" marT="2197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8249">
                <a:tc>
                  <a:txBody>
                    <a:bodyPr/>
                    <a:lstStyle/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</a:t>
                      </a: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月下旬</a:t>
                      </a:r>
                    </a:p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～</a:t>
                      </a:r>
                      <a:r>
                        <a:rPr lang="en-US" altLang="ja-JP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月上旬</a:t>
                      </a:r>
                    </a:p>
                  </a:txBody>
                  <a:tcPr marL="0" marR="0" marT="2012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20574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研究科長、専攻長による書類選考、面接</a:t>
                      </a:r>
                    </a:p>
                  </a:txBody>
                  <a:tcPr marL="0" marR="0" marT="17081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1866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必要に応じて面接を実施。</a:t>
                      </a:r>
                      <a:endParaRPr lang="en-US" sz="18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97790" marR="1866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事前に調整をはかっておくこと。</a:t>
                      </a:r>
                      <a:endParaRPr lang="en-US" sz="18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97790" marR="1866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実施決定次第、</a:t>
                      </a: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詳細</a:t>
                      </a:r>
                      <a:r>
                        <a:rPr sz="1800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を</a:t>
                      </a:r>
                      <a:r>
                        <a:rPr lang="en-US" sz="1800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G</a:t>
                      </a:r>
                      <a:r>
                        <a:rPr lang="en-US" altLang="ja-JP" sz="1800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-</a:t>
                      </a:r>
                      <a:r>
                        <a:rPr lang="en-US" sz="1800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mail</a:t>
                      </a:r>
                      <a:r>
                        <a:rPr sz="1800" dirty="0" err="1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で連絡予定</a:t>
                      </a:r>
                      <a:endParaRPr sz="18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511">
                <a:tc>
                  <a:txBody>
                    <a:bodyPr/>
                    <a:lstStyle/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11</a:t>
                      </a: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月中旬</a:t>
                      </a:r>
                    </a:p>
                  </a:txBody>
                  <a:tcPr marL="0" marR="0" marT="2711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選考結果発表</a:t>
                      </a:r>
                    </a:p>
                  </a:txBody>
                  <a:tcPr marL="0" marR="0" marT="1930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選考結果をG-mail</a:t>
                      </a: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で</a:t>
                      </a: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通知。</a:t>
                      </a:r>
                    </a:p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→「採用通知」配付場所</a:t>
                      </a: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：</a:t>
                      </a: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学生課</a:t>
                      </a:r>
                      <a:r>
                        <a:rPr 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教育支援課</a:t>
                      </a:r>
                      <a:endParaRPr sz="18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0" marR="0" marT="996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3511">
                <a:tc>
                  <a:txBody>
                    <a:bodyPr/>
                    <a:lstStyle/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ja-JP" altLang="en-US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月中旬</a:t>
                      </a:r>
                    </a:p>
                  </a:txBody>
                  <a:tcPr marL="0" marR="0" marT="2387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奨学金振込</a:t>
                      </a:r>
                    </a:p>
                  </a:txBody>
                  <a:tcPr marL="0" marR="0" marT="1930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8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9779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80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G-mailで連絡。振込確認をもって、受領確認とする</a:t>
                      </a:r>
                    </a:p>
                  </a:txBody>
                  <a:tcPr marL="0" marR="0" marT="6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779" y="151894"/>
            <a:ext cx="2080260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６．注意事項</a:t>
            </a:r>
          </a:p>
        </p:txBody>
      </p:sp>
      <p:sp>
        <p:nvSpPr>
          <p:cNvPr id="3" name="object 3"/>
          <p:cNvSpPr/>
          <p:nvPr/>
        </p:nvSpPr>
        <p:spPr>
          <a:xfrm>
            <a:off x="412889" y="208788"/>
            <a:ext cx="77470" cy="407670"/>
          </a:xfrm>
          <a:custGeom>
            <a:avLst/>
            <a:gdLst/>
            <a:ahLst/>
            <a:cxnLst/>
            <a:rect l="l" t="t" r="r" b="b"/>
            <a:pathLst>
              <a:path w="77470" h="407670">
                <a:moveTo>
                  <a:pt x="76962" y="407669"/>
                </a:moveTo>
                <a:lnTo>
                  <a:pt x="76962" y="0"/>
                </a:lnTo>
                <a:lnTo>
                  <a:pt x="0" y="0"/>
                </a:lnTo>
                <a:lnTo>
                  <a:pt x="0" y="407669"/>
                </a:lnTo>
                <a:lnTo>
                  <a:pt x="76962" y="40766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80301" y="679704"/>
            <a:ext cx="10102850" cy="304165"/>
            <a:chOff x="280301" y="679704"/>
            <a:chExt cx="10102850" cy="3041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301" y="693420"/>
              <a:ext cx="10102595" cy="2899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0301" y="679704"/>
              <a:ext cx="10102850" cy="27940"/>
            </a:xfrm>
            <a:custGeom>
              <a:avLst/>
              <a:gdLst/>
              <a:ahLst/>
              <a:cxnLst/>
              <a:rect l="l" t="t" r="r" b="b"/>
              <a:pathLst>
                <a:path w="10102850" h="27940">
                  <a:moveTo>
                    <a:pt x="10102596" y="27431"/>
                  </a:moveTo>
                  <a:lnTo>
                    <a:pt x="10102596" y="0"/>
                  </a:lnTo>
                  <a:lnTo>
                    <a:pt x="0" y="0"/>
                  </a:lnTo>
                  <a:lnTo>
                    <a:pt x="0" y="27432"/>
                  </a:lnTo>
                  <a:lnTo>
                    <a:pt x="10102596" y="27431"/>
                  </a:lnTo>
                  <a:close/>
                </a:path>
              </a:pathLst>
            </a:custGeom>
            <a:solidFill>
              <a:srgbClr val="00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43046" y="1293641"/>
            <a:ext cx="11328254" cy="40741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64820"/>
            <a:r>
              <a:rPr sz="2400" spc="-4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１．学生課</a:t>
            </a:r>
            <a:r>
              <a:rPr lang="en-US" sz="2400" spc="-4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/</a:t>
            </a:r>
            <a:r>
              <a:rPr lang="ja-JP" altLang="en-US" sz="2400" spc="-4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教育支援課</a:t>
            </a:r>
            <a:r>
              <a:rPr sz="2400" spc="-35" dirty="0" err="1">
                <a:latin typeface="ＭＳ Ｐゴシック" panose="020B0600070205080204" pitchFamily="50" charset="-128"/>
                <a:ea typeface="ＭＳ Ｐゴシック" panose="020B0600070205080204" pitchFamily="50" charset="-128"/>
                <a:cs typeface="BIZ UDPゴシック"/>
              </a:rPr>
              <a:t>HP</a:t>
            </a:r>
            <a:r>
              <a:rPr sz="2400" spc="-40" dirty="0" err="1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の確認</a:t>
            </a:r>
            <a:endParaRPr lang="en-US" sz="2400" spc="-1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Calibri"/>
            </a:endParaRPr>
          </a:p>
          <a:p>
            <a:pPr marL="903605"/>
            <a:endParaRPr sz="2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Calibri"/>
            </a:endParaRPr>
          </a:p>
          <a:p>
            <a:pPr marL="464820">
              <a:tabLst>
                <a:tab pos="1060450" algn="l"/>
              </a:tabLst>
            </a:pPr>
            <a:r>
              <a:rPr lang="ja-JP" altLang="en-US" sz="2400" spc="-4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２．</a:t>
            </a:r>
            <a:r>
              <a:rPr sz="2400" spc="-3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G-</a:t>
            </a:r>
            <a:r>
              <a:rPr sz="2400" spc="-2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mail</a:t>
            </a:r>
            <a:r>
              <a:rPr sz="2400" spc="-4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をこまめに確認すること</a:t>
            </a:r>
            <a:endParaRPr sz="2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685800"/>
            <a:r>
              <a:rPr sz="2400" spc="-3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→</a:t>
            </a:r>
            <a:r>
              <a:rPr sz="2400" spc="-2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  <a:hlinkClick r:id="rId3"/>
              </a:rPr>
              <a:t>学籍番号</a:t>
            </a:r>
            <a:r>
              <a:rPr sz="2400" spc="-1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  <a:hlinkClick r:id="rId3"/>
              </a:rPr>
              <a:t>@bunkyo.ac.jp</a:t>
            </a:r>
            <a:endParaRPr lang="en-US" sz="2400" spc="-1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685800"/>
            <a:endParaRPr sz="2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464820"/>
            <a:r>
              <a:rPr sz="2400" spc="-4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３．携帯電話番号の届け出</a:t>
            </a:r>
            <a:endParaRPr sz="2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958215" marR="1744980" indent="-273685"/>
            <a:r>
              <a:rPr sz="2400" spc="-3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→</a:t>
            </a:r>
            <a:r>
              <a:rPr sz="2400" spc="-3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出願書類に不備があった場合、学生課から連絡することがあ</a:t>
            </a:r>
            <a:r>
              <a:rPr lang="ja-JP" altLang="en-US" sz="2400" spc="-3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ります。</a:t>
            </a:r>
            <a:endParaRPr lang="en-US" altLang="ja-JP" sz="2400" spc="-35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958215" marR="1744980" indent="-273685"/>
            <a:r>
              <a:rPr lang="ja-JP" altLang="en-US" sz="2400" spc="-3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　</a:t>
            </a:r>
            <a:r>
              <a:rPr sz="2400" spc="-3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連絡が取れる状態にしてお</a:t>
            </a:r>
            <a:r>
              <a:rPr lang="ja-JP" altLang="en-US" sz="2400" spc="-3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いてください。</a:t>
            </a:r>
            <a:endParaRPr lang="en-US" sz="2400" spc="-3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464820" marR="1741170"/>
            <a:r>
              <a:rPr sz="2400" spc="86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                       </a:t>
            </a:r>
            <a:endParaRPr lang="en-US" altLang="ja-JP" sz="2400" spc="86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464820" marR="1741170"/>
            <a:r>
              <a:rPr lang="en-US" altLang="ja-JP" sz="2400" spc="-2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4</a:t>
            </a:r>
            <a:r>
              <a:rPr sz="2400" spc="-4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．不明点や疑問点は</a:t>
            </a:r>
            <a:r>
              <a:rPr lang="ja-JP" altLang="en-US" sz="2400" spc="-4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所属校舎の</a:t>
            </a:r>
            <a:r>
              <a:rPr sz="2400" spc="-45" dirty="0" err="1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学生課</a:t>
            </a:r>
            <a:r>
              <a:rPr lang="en-US" sz="2400" spc="-4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/</a:t>
            </a:r>
            <a:r>
              <a:rPr lang="ja-JP" altLang="en-US" sz="2400" spc="-45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教育支援課</a:t>
            </a:r>
            <a:r>
              <a:rPr sz="2400" spc="-45" dirty="0" err="1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へ相談</a:t>
            </a:r>
            <a:endParaRPr sz="24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/>
            </a:endParaRPr>
          </a:p>
          <a:p>
            <a:pPr marL="684530">
              <a:tabLst>
                <a:tab pos="1287145" algn="l"/>
              </a:tabLst>
            </a:pPr>
            <a:r>
              <a:rPr sz="2400" spc="-5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/>
              </a:rPr>
              <a:t>→</a:t>
            </a:r>
            <a:r>
              <a:rPr sz="2400" b="1" spc="-5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出願者本人以外の問合せは</a:t>
            </a:r>
            <a:r>
              <a:rPr lang="ja-JP" altLang="en-US" sz="2400" b="1" spc="-5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/>
              </a:rPr>
              <a:t>、受け付けておりません。</a:t>
            </a:r>
            <a:r>
              <a:rPr sz="2000" dirty="0">
                <a:uFill>
                  <a:solidFill>
                    <a:srgbClr val="003399"/>
                  </a:solidFill>
                </a:uFill>
                <a:latin typeface="ＭＳ Ｐゴシック"/>
                <a:cs typeface="ＭＳ Ｐゴシック"/>
              </a:rPr>
              <a:t>	</a:t>
            </a:r>
            <a:endParaRPr sz="2000" dirty="0">
              <a:latin typeface="ＭＳ Ｐゴシック"/>
              <a:cs typeface="ＭＳ Ｐゴシック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3057" y="7170419"/>
            <a:ext cx="2174748" cy="18211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86089" y="230886"/>
            <a:ext cx="1693164" cy="399288"/>
          </a:xfrm>
          <a:prstGeom prst="rect">
            <a:avLst/>
          </a:prstGeom>
        </p:spPr>
      </p:pic>
      <p:pic>
        <p:nvPicPr>
          <p:cNvPr id="14" name="図 13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FF11759-DF09-0B25-6C0A-44F9CFF734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574" y="1216171"/>
            <a:ext cx="2775030" cy="24000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</TotalTime>
  <Words>705</Words>
  <Application>Microsoft Office PowerPoint</Application>
  <PresentationFormat>ユーザー設定</PresentationFormat>
  <Paragraphs>120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7" baseType="lpstr">
      <vt:lpstr>BIZ UDPゴシック</vt:lpstr>
      <vt:lpstr>HGP創英角ｺﾞｼｯｸUB</vt:lpstr>
      <vt:lpstr>HG創英角ｺﾞｼｯｸUB</vt:lpstr>
      <vt:lpstr>Meiryo UI</vt:lpstr>
      <vt:lpstr>ＭＳ Ｐゴシック</vt:lpstr>
      <vt:lpstr>ＭＳ ゴシック</vt:lpstr>
      <vt:lpstr>Calibri</vt:lpstr>
      <vt:lpstr>Segoe UI Symbol</vt:lpstr>
      <vt:lpstr>Office Theme</vt:lpstr>
      <vt:lpstr>文教大学大学院奨学金 2026年度秋学期 出願希望者用資料</vt:lpstr>
      <vt:lpstr>１．文教大学大学院奨学金とは</vt:lpstr>
      <vt:lpstr>２．選考方法・選考基準</vt:lpstr>
      <vt:lpstr>３．出願方法と手順</vt:lpstr>
      <vt:lpstr>４．必要書類と記入方法</vt:lpstr>
      <vt:lpstr>４．必要書類と記入方法：「申込書」注意箇所</vt:lpstr>
      <vt:lpstr>５．選考の流れ（予定）</vt:lpstr>
      <vt:lpstr>６．注意事項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&lt;4D6963726F736F667420506F776572506F696E74202D2032303231303931355F95B68BB391E58A7791E58A7789408FA78A778BE0814095E58F57834B8343835F83938358816931944E90B6816A5F3230323182CD8F6F8AE89595939B8369835682C58DEC90AC2E70707478&gt;</dc:title>
  <dc:creator>z0000002</dc:creator>
  <cp:lastModifiedBy>矢﨑　恵那</cp:lastModifiedBy>
  <cp:revision>34</cp:revision>
  <dcterms:created xsi:type="dcterms:W3CDTF">2025-03-16T07:09:39Z</dcterms:created>
  <dcterms:modified xsi:type="dcterms:W3CDTF">2026-09-09T05:45:30Z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2021-09-13T00:00:00Z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2025-03-16T00:00:00Z</vt:filetime>
  </property>
  <property fmtid="{D5CDD505-2E9C-101B-9397-08002B2CF9AE}" pid="5" name="Producer">
    <vt:lpwstr>Acrobat Distiller 21.0 (Windows)</vt:lpwstr>
  </property>
</Properties>
</file>